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9" r:id="rId1"/>
  </p:sldMasterIdLst>
  <p:notesMasterIdLst>
    <p:notesMasterId r:id="rId24"/>
  </p:notesMasterIdLst>
  <p:handoutMasterIdLst>
    <p:handoutMasterId r:id="rId25"/>
  </p:handoutMasterIdLst>
  <p:sldIdLst>
    <p:sldId id="566" r:id="rId2"/>
    <p:sldId id="637" r:id="rId3"/>
    <p:sldId id="602" r:id="rId4"/>
    <p:sldId id="639" r:id="rId5"/>
    <p:sldId id="638" r:id="rId6"/>
    <p:sldId id="654" r:id="rId7"/>
    <p:sldId id="641" r:id="rId8"/>
    <p:sldId id="650" r:id="rId9"/>
    <p:sldId id="568" r:id="rId10"/>
    <p:sldId id="613" r:id="rId11"/>
    <p:sldId id="640" r:id="rId12"/>
    <p:sldId id="626" r:id="rId13"/>
    <p:sldId id="616" r:id="rId14"/>
    <p:sldId id="644" r:id="rId15"/>
    <p:sldId id="636" r:id="rId16"/>
    <p:sldId id="645" r:id="rId17"/>
    <p:sldId id="629" r:id="rId18"/>
    <p:sldId id="630" r:id="rId19"/>
    <p:sldId id="634" r:id="rId20"/>
    <p:sldId id="653" r:id="rId21"/>
    <p:sldId id="646" r:id="rId22"/>
    <p:sldId id="647" r:id="rId23"/>
  </p:sldIdLst>
  <p:sldSz cx="9906000" cy="6858000" type="A4"/>
  <p:notesSz cx="6883400" cy="9906000"/>
  <p:defaultTextStyle>
    <a:defPPr>
      <a:defRPr lang="en-GB"/>
    </a:defPPr>
    <a:lvl1pPr algn="l" rtl="0" fontAlgn="base">
      <a:spcBef>
        <a:spcPct val="0"/>
      </a:spcBef>
      <a:spcAft>
        <a:spcPct val="0"/>
      </a:spcAft>
      <a:defRPr sz="2400" b="1" kern="1200">
        <a:solidFill>
          <a:schemeClr val="tx1"/>
        </a:solidFill>
        <a:latin typeface="Arial" charset="0"/>
        <a:ea typeface="+mn-ea"/>
        <a:cs typeface="+mn-cs"/>
      </a:defRPr>
    </a:lvl1pPr>
    <a:lvl2pPr marL="457200" algn="l" rtl="0" fontAlgn="base">
      <a:spcBef>
        <a:spcPct val="0"/>
      </a:spcBef>
      <a:spcAft>
        <a:spcPct val="0"/>
      </a:spcAft>
      <a:defRPr sz="2400" b="1" kern="1200">
        <a:solidFill>
          <a:schemeClr val="tx1"/>
        </a:solidFill>
        <a:latin typeface="Arial" charset="0"/>
        <a:ea typeface="+mn-ea"/>
        <a:cs typeface="+mn-cs"/>
      </a:defRPr>
    </a:lvl2pPr>
    <a:lvl3pPr marL="914400" algn="l" rtl="0" fontAlgn="base">
      <a:spcBef>
        <a:spcPct val="0"/>
      </a:spcBef>
      <a:spcAft>
        <a:spcPct val="0"/>
      </a:spcAft>
      <a:defRPr sz="2400" b="1" kern="1200">
        <a:solidFill>
          <a:schemeClr val="tx1"/>
        </a:solidFill>
        <a:latin typeface="Arial" charset="0"/>
        <a:ea typeface="+mn-ea"/>
        <a:cs typeface="+mn-cs"/>
      </a:defRPr>
    </a:lvl3pPr>
    <a:lvl4pPr marL="1371600" algn="l" rtl="0" fontAlgn="base">
      <a:spcBef>
        <a:spcPct val="0"/>
      </a:spcBef>
      <a:spcAft>
        <a:spcPct val="0"/>
      </a:spcAft>
      <a:defRPr sz="2400" b="1" kern="1200">
        <a:solidFill>
          <a:schemeClr val="tx1"/>
        </a:solidFill>
        <a:latin typeface="Arial" charset="0"/>
        <a:ea typeface="+mn-ea"/>
        <a:cs typeface="+mn-cs"/>
      </a:defRPr>
    </a:lvl4pPr>
    <a:lvl5pPr marL="1828800" algn="l" rtl="0" fontAlgn="base">
      <a:spcBef>
        <a:spcPct val="0"/>
      </a:spcBef>
      <a:spcAft>
        <a:spcPct val="0"/>
      </a:spcAft>
      <a:defRPr sz="2400" b="1" kern="1200">
        <a:solidFill>
          <a:schemeClr val="tx1"/>
        </a:solidFill>
        <a:latin typeface="Arial" charset="0"/>
        <a:ea typeface="+mn-ea"/>
        <a:cs typeface="+mn-cs"/>
      </a:defRPr>
    </a:lvl5pPr>
    <a:lvl6pPr marL="2286000" algn="l" defTabSz="914400" rtl="0" eaLnBrk="1" latinLnBrk="0" hangingPunct="1">
      <a:defRPr sz="2400" b="1" kern="1200">
        <a:solidFill>
          <a:schemeClr val="tx1"/>
        </a:solidFill>
        <a:latin typeface="Arial" charset="0"/>
        <a:ea typeface="+mn-ea"/>
        <a:cs typeface="+mn-cs"/>
      </a:defRPr>
    </a:lvl6pPr>
    <a:lvl7pPr marL="2743200" algn="l" defTabSz="914400" rtl="0" eaLnBrk="1" latinLnBrk="0" hangingPunct="1">
      <a:defRPr sz="2400" b="1" kern="1200">
        <a:solidFill>
          <a:schemeClr val="tx1"/>
        </a:solidFill>
        <a:latin typeface="Arial" charset="0"/>
        <a:ea typeface="+mn-ea"/>
        <a:cs typeface="+mn-cs"/>
      </a:defRPr>
    </a:lvl7pPr>
    <a:lvl8pPr marL="3200400" algn="l" defTabSz="914400" rtl="0" eaLnBrk="1" latinLnBrk="0" hangingPunct="1">
      <a:defRPr sz="2400" b="1" kern="1200">
        <a:solidFill>
          <a:schemeClr val="tx1"/>
        </a:solidFill>
        <a:latin typeface="Arial" charset="0"/>
        <a:ea typeface="+mn-ea"/>
        <a:cs typeface="+mn-cs"/>
      </a:defRPr>
    </a:lvl8pPr>
    <a:lvl9pPr marL="3657600" algn="l" defTabSz="914400" rtl="0" eaLnBrk="1" latinLnBrk="0" hangingPunct="1">
      <a:defRPr sz="24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C107"/>
    <a:srgbClr val="EAB4CB"/>
    <a:srgbClr val="A8566A"/>
    <a:srgbClr val="FFE1E1"/>
    <a:srgbClr val="020202"/>
    <a:srgbClr val="6C3848"/>
    <a:srgbClr val="FFC5C5"/>
    <a:srgbClr val="DDCEAB"/>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768" autoAdjust="0"/>
    <p:restoredTop sz="87211" autoAdjust="0"/>
  </p:normalViewPr>
  <p:slideViewPr>
    <p:cSldViewPr snapToGrid="0">
      <p:cViewPr>
        <p:scale>
          <a:sx n="87" d="100"/>
          <a:sy n="87" d="100"/>
        </p:scale>
        <p:origin x="-276" y="-72"/>
      </p:cViewPr>
      <p:guideLst>
        <p:guide orient="horz" pos="2160"/>
        <p:guide pos="494"/>
      </p:guideLst>
    </p:cSldViewPr>
  </p:slideViewPr>
  <p:outlineViewPr>
    <p:cViewPr>
      <p:scale>
        <a:sx n="33" d="100"/>
        <a:sy n="33" d="100"/>
      </p:scale>
      <p:origin x="0" y="504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7" d="100"/>
          <a:sy n="77" d="100"/>
        </p:scale>
        <p:origin x="-2124" y="-78"/>
      </p:cViewPr>
      <p:guideLst>
        <p:guide orient="horz" pos="3120"/>
        <p:guide pos="216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84500" cy="496888"/>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lvl1pPr defTabSz="912813">
              <a:defRPr sz="1200" b="0">
                <a:latin typeface="Arial" charset="0"/>
              </a:defRPr>
            </a:lvl1pPr>
          </a:lstStyle>
          <a:p>
            <a:pPr>
              <a:defRPr/>
            </a:pPr>
            <a:endParaRPr lang="en-US"/>
          </a:p>
        </p:txBody>
      </p:sp>
      <p:sp>
        <p:nvSpPr>
          <p:cNvPr id="56323" name="Rectangle 3"/>
          <p:cNvSpPr>
            <a:spLocks noGrp="1" noChangeArrowheads="1"/>
          </p:cNvSpPr>
          <p:nvPr>
            <p:ph type="dt" sz="quarter" idx="1"/>
          </p:nvPr>
        </p:nvSpPr>
        <p:spPr bwMode="auto">
          <a:xfrm>
            <a:off x="3897313" y="0"/>
            <a:ext cx="2984500" cy="496888"/>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lvl1pPr algn="r" defTabSz="912813">
              <a:defRPr sz="1200" b="0">
                <a:latin typeface="Arial" charset="0"/>
              </a:defRPr>
            </a:lvl1pPr>
          </a:lstStyle>
          <a:p>
            <a:pPr>
              <a:defRPr/>
            </a:pPr>
            <a:endParaRPr lang="en-US"/>
          </a:p>
        </p:txBody>
      </p:sp>
      <p:sp>
        <p:nvSpPr>
          <p:cNvPr id="56324" name="Rectangle 4"/>
          <p:cNvSpPr>
            <a:spLocks noGrp="1" noChangeArrowheads="1"/>
          </p:cNvSpPr>
          <p:nvPr>
            <p:ph type="ftr" sz="quarter" idx="2"/>
          </p:nvPr>
        </p:nvSpPr>
        <p:spPr bwMode="auto">
          <a:xfrm>
            <a:off x="0" y="9407525"/>
            <a:ext cx="2984500" cy="496888"/>
          </a:xfrm>
          <a:prstGeom prst="rect">
            <a:avLst/>
          </a:prstGeom>
          <a:noFill/>
          <a:ln w="9525">
            <a:noFill/>
            <a:miter lim="800000"/>
            <a:headEnd/>
            <a:tailEnd/>
          </a:ln>
        </p:spPr>
        <p:txBody>
          <a:bodyPr vert="horz" wrap="square" lIns="91365" tIns="45682" rIns="91365" bIns="45682" numCol="1" anchor="b" anchorCtr="0" compatLnSpc="1">
            <a:prstTxWarp prst="textNoShape">
              <a:avLst/>
            </a:prstTxWarp>
          </a:bodyPr>
          <a:lstStyle>
            <a:lvl1pPr defTabSz="912813">
              <a:defRPr sz="1200" b="0">
                <a:latin typeface="Arial" charset="0"/>
              </a:defRPr>
            </a:lvl1pPr>
          </a:lstStyle>
          <a:p>
            <a:pPr>
              <a:defRPr/>
            </a:pPr>
            <a:endParaRPr lang="en-US"/>
          </a:p>
        </p:txBody>
      </p:sp>
      <p:sp>
        <p:nvSpPr>
          <p:cNvPr id="56325" name="Rectangle 5"/>
          <p:cNvSpPr>
            <a:spLocks noGrp="1" noChangeArrowheads="1"/>
          </p:cNvSpPr>
          <p:nvPr>
            <p:ph type="sldNum" sz="quarter" idx="3"/>
          </p:nvPr>
        </p:nvSpPr>
        <p:spPr bwMode="auto">
          <a:xfrm>
            <a:off x="3897313" y="9407525"/>
            <a:ext cx="2984500" cy="496888"/>
          </a:xfrm>
          <a:prstGeom prst="rect">
            <a:avLst/>
          </a:prstGeom>
          <a:noFill/>
          <a:ln w="9525">
            <a:noFill/>
            <a:miter lim="800000"/>
            <a:headEnd/>
            <a:tailEnd/>
          </a:ln>
        </p:spPr>
        <p:txBody>
          <a:bodyPr vert="horz" wrap="square" lIns="91365" tIns="45682" rIns="91365" bIns="45682" numCol="1" anchor="b" anchorCtr="0" compatLnSpc="1">
            <a:prstTxWarp prst="textNoShape">
              <a:avLst/>
            </a:prstTxWarp>
          </a:bodyPr>
          <a:lstStyle>
            <a:lvl1pPr algn="r" defTabSz="912813">
              <a:defRPr sz="1200" b="0">
                <a:latin typeface="Arial" charset="0"/>
              </a:defRPr>
            </a:lvl1pPr>
          </a:lstStyle>
          <a:p>
            <a:pPr>
              <a:defRPr/>
            </a:pPr>
            <a:fld id="{CEB51BED-4DC0-4470-B203-B91C8B4AB299}"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84500" cy="496888"/>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lvl1pPr defTabSz="912813">
              <a:defRPr sz="1200" b="0">
                <a:latin typeface="Arial" charset="0"/>
              </a:defRPr>
            </a:lvl1pPr>
          </a:lstStyle>
          <a:p>
            <a:pPr>
              <a:defRPr/>
            </a:pPr>
            <a:endParaRPr lang="en-US"/>
          </a:p>
        </p:txBody>
      </p:sp>
      <p:sp>
        <p:nvSpPr>
          <p:cNvPr id="54275" name="Rectangle 3"/>
          <p:cNvSpPr>
            <a:spLocks noGrp="1" noChangeArrowheads="1"/>
          </p:cNvSpPr>
          <p:nvPr>
            <p:ph type="dt" idx="1"/>
          </p:nvPr>
        </p:nvSpPr>
        <p:spPr bwMode="auto">
          <a:xfrm>
            <a:off x="3897313" y="0"/>
            <a:ext cx="2984500" cy="496888"/>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lvl1pPr algn="r" defTabSz="912813">
              <a:defRPr sz="1200" b="0">
                <a:latin typeface="Arial"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758825" y="742950"/>
            <a:ext cx="5367338" cy="3714750"/>
          </a:xfrm>
          <a:prstGeom prst="rect">
            <a:avLst/>
          </a:prstGeom>
          <a:noFill/>
          <a:ln w="9525">
            <a:solidFill>
              <a:srgbClr val="000000"/>
            </a:solidFill>
            <a:miter lim="800000"/>
            <a:headEnd/>
            <a:tailEnd/>
          </a:ln>
        </p:spPr>
      </p:sp>
      <p:sp>
        <p:nvSpPr>
          <p:cNvPr id="54277" name="Rectangle 5"/>
          <p:cNvSpPr>
            <a:spLocks noGrp="1" noChangeArrowheads="1"/>
          </p:cNvSpPr>
          <p:nvPr>
            <p:ph type="body" sz="quarter" idx="3"/>
          </p:nvPr>
        </p:nvSpPr>
        <p:spPr bwMode="auto">
          <a:xfrm>
            <a:off x="688975" y="4706938"/>
            <a:ext cx="5505450" cy="4456112"/>
          </a:xfrm>
          <a:prstGeom prst="rect">
            <a:avLst/>
          </a:prstGeom>
          <a:noFill/>
          <a:ln w="9525">
            <a:noFill/>
            <a:miter lim="800000"/>
            <a:headEnd/>
            <a:tailEnd/>
          </a:ln>
        </p:spPr>
        <p:txBody>
          <a:bodyPr vert="horz" wrap="square" lIns="91365" tIns="45682" rIns="91365" bIns="45682"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4278" name="Rectangle 6"/>
          <p:cNvSpPr>
            <a:spLocks noGrp="1" noChangeArrowheads="1"/>
          </p:cNvSpPr>
          <p:nvPr>
            <p:ph type="ftr" sz="quarter" idx="4"/>
          </p:nvPr>
        </p:nvSpPr>
        <p:spPr bwMode="auto">
          <a:xfrm>
            <a:off x="0" y="9407525"/>
            <a:ext cx="2984500" cy="496888"/>
          </a:xfrm>
          <a:prstGeom prst="rect">
            <a:avLst/>
          </a:prstGeom>
          <a:noFill/>
          <a:ln w="9525">
            <a:noFill/>
            <a:miter lim="800000"/>
            <a:headEnd/>
            <a:tailEnd/>
          </a:ln>
        </p:spPr>
        <p:txBody>
          <a:bodyPr vert="horz" wrap="square" lIns="91365" tIns="45682" rIns="91365" bIns="45682" numCol="1" anchor="b" anchorCtr="0" compatLnSpc="1">
            <a:prstTxWarp prst="textNoShape">
              <a:avLst/>
            </a:prstTxWarp>
          </a:bodyPr>
          <a:lstStyle>
            <a:lvl1pPr defTabSz="912813">
              <a:defRPr sz="1200" b="0">
                <a:latin typeface="Arial" charset="0"/>
              </a:defRPr>
            </a:lvl1pPr>
          </a:lstStyle>
          <a:p>
            <a:pPr>
              <a:defRPr/>
            </a:pPr>
            <a:endParaRPr lang="en-US"/>
          </a:p>
        </p:txBody>
      </p:sp>
      <p:sp>
        <p:nvSpPr>
          <p:cNvPr id="54279" name="Rectangle 7"/>
          <p:cNvSpPr>
            <a:spLocks noGrp="1" noChangeArrowheads="1"/>
          </p:cNvSpPr>
          <p:nvPr>
            <p:ph type="sldNum" sz="quarter" idx="5"/>
          </p:nvPr>
        </p:nvSpPr>
        <p:spPr bwMode="auto">
          <a:xfrm>
            <a:off x="3897313" y="9407525"/>
            <a:ext cx="2984500" cy="496888"/>
          </a:xfrm>
          <a:prstGeom prst="rect">
            <a:avLst/>
          </a:prstGeom>
          <a:noFill/>
          <a:ln w="9525">
            <a:noFill/>
            <a:miter lim="800000"/>
            <a:headEnd/>
            <a:tailEnd/>
          </a:ln>
        </p:spPr>
        <p:txBody>
          <a:bodyPr vert="horz" wrap="square" lIns="91365" tIns="45682" rIns="91365" bIns="45682" numCol="1" anchor="b" anchorCtr="0" compatLnSpc="1">
            <a:prstTxWarp prst="textNoShape">
              <a:avLst/>
            </a:prstTxWarp>
          </a:bodyPr>
          <a:lstStyle>
            <a:lvl1pPr algn="r" defTabSz="912813">
              <a:defRPr sz="1200" b="0">
                <a:latin typeface="Arial" charset="0"/>
              </a:defRPr>
            </a:lvl1pPr>
          </a:lstStyle>
          <a:p>
            <a:pPr>
              <a:defRPr/>
            </a:pPr>
            <a:fld id="{DE0349D8-39E2-4869-A72F-E794E21F29B0}" type="slidenum">
              <a:rPr lang="en-GB"/>
              <a:pPr>
                <a:defRPr/>
              </a:pPr>
              <a:t>‹#›</a:t>
            </a:fld>
            <a:endParaRPr lang="en-GB"/>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3A3A0C4C-A763-42A6-AD15-C545EC7A1248}"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a:ln/>
        </p:spPr>
      </p:sp>
      <p:sp>
        <p:nvSpPr>
          <p:cNvPr id="38914" name="Notes Placeholder 2"/>
          <p:cNvSpPr>
            <a:spLocks noGrp="1"/>
          </p:cNvSpPr>
          <p:nvPr>
            <p:ph type="body" idx="1"/>
          </p:nvPr>
        </p:nvSpPr>
        <p:spPr>
          <a:noFill/>
          <a:ln/>
        </p:spPr>
        <p:txBody>
          <a:bodyPr/>
          <a:lstStyle/>
          <a:p>
            <a:pPr eaLnBrk="1" hangingPunct="1">
              <a:spcBef>
                <a:spcPct val="0"/>
              </a:spcBef>
            </a:pPr>
            <a:r>
              <a:rPr lang="en-GB" smtClean="0"/>
              <a:t>The specifics have yet to be agreed, but the 40:40:20 split is the most likely phasing.</a:t>
            </a:r>
          </a:p>
          <a:p>
            <a:pPr eaLnBrk="1" hangingPunct="1">
              <a:spcBef>
                <a:spcPct val="0"/>
              </a:spcBef>
            </a:pPr>
            <a:endParaRPr lang="en-GB" smtClean="0"/>
          </a:p>
          <a:p>
            <a:pPr eaLnBrk="1" hangingPunct="1">
              <a:spcBef>
                <a:spcPct val="0"/>
              </a:spcBef>
            </a:pPr>
            <a:r>
              <a:rPr lang="en-GB" smtClean="0"/>
              <a:t>What is potentially confusing is how 40% + 40% + 20% = 3.2% (and what the 3.2% means).</a:t>
            </a:r>
          </a:p>
          <a:p>
            <a:pPr eaLnBrk="1" hangingPunct="1">
              <a:spcBef>
                <a:spcPct val="0"/>
              </a:spcBef>
            </a:pPr>
            <a:endParaRPr lang="en-GB" smtClean="0"/>
          </a:p>
          <a:p>
            <a:pPr eaLnBrk="1" hangingPunct="1">
              <a:spcBef>
                <a:spcPct val="0"/>
              </a:spcBef>
            </a:pPr>
            <a:r>
              <a:rPr lang="en-GB" smtClean="0"/>
              <a:t>To recap:</a:t>
            </a:r>
          </a:p>
          <a:p>
            <a:pPr eaLnBrk="1" hangingPunct="1">
              <a:spcBef>
                <a:spcPct val="0"/>
              </a:spcBef>
            </a:pPr>
            <a:endParaRPr lang="en-GB" smtClean="0"/>
          </a:p>
          <a:p>
            <a:pPr eaLnBrk="1" hangingPunct="1">
              <a:spcBef>
                <a:spcPct val="0"/>
              </a:spcBef>
              <a:buFontTx/>
              <a:buChar char="•"/>
            </a:pPr>
            <a:r>
              <a:rPr lang="en-GB" smtClean="0"/>
              <a:t> 40:40:20 is the most likely phasing of our increased contributions. So we will see an increase in our contributions going from March 2012 to April 2012 with this applying every month until a further comparable increment again in April 2013. Then in 2014 a further, final, lower increase. It is important that people realise it is three successive increases.</a:t>
            </a:r>
          </a:p>
          <a:p>
            <a:pPr eaLnBrk="1" hangingPunct="1">
              <a:spcBef>
                <a:spcPct val="0"/>
              </a:spcBef>
            </a:pPr>
            <a:endParaRPr lang="en-GB" smtClean="0"/>
          </a:p>
          <a:p>
            <a:pPr eaLnBrk="1" hangingPunct="1">
              <a:spcBef>
                <a:spcPct val="0"/>
              </a:spcBef>
              <a:buFontTx/>
              <a:buChar char="•"/>
            </a:pPr>
            <a:r>
              <a:rPr lang="en-GB" smtClean="0"/>
              <a:t> This means our total increased contributions (i.e. the 100%) will have only fully taken effect by April 2014.</a:t>
            </a:r>
          </a:p>
          <a:p>
            <a:pPr eaLnBrk="1" hangingPunct="1">
              <a:spcBef>
                <a:spcPct val="0"/>
              </a:spcBef>
            </a:pPr>
            <a:endParaRPr lang="en-GB" smtClean="0"/>
          </a:p>
          <a:p>
            <a:pPr eaLnBrk="1" hangingPunct="1">
              <a:spcBef>
                <a:spcPct val="0"/>
              </a:spcBef>
              <a:buFontTx/>
              <a:buChar char="•"/>
            </a:pPr>
            <a:r>
              <a:rPr lang="en-GB" smtClean="0"/>
              <a:t>  By then they will be on average 3.2% of our salary.</a:t>
            </a:r>
          </a:p>
          <a:p>
            <a:pPr eaLnBrk="1" hangingPunct="1">
              <a:spcBef>
                <a:spcPct val="0"/>
              </a:spcBef>
            </a:pPr>
            <a:endParaRPr lang="en-GB" smtClean="0"/>
          </a:p>
          <a:p>
            <a:pPr eaLnBrk="1" hangingPunct="1">
              <a:spcBef>
                <a:spcPct val="0"/>
              </a:spcBef>
              <a:buFontTx/>
              <a:buChar char="•"/>
            </a:pPr>
            <a:r>
              <a:rPr lang="en-GB" smtClean="0"/>
              <a:t> Except, since this is just an average, it won’t equal precisely 3.2% of salary for most... If you earn under £15k / year there won’t be an increase. For higher earners it will be more than this. </a:t>
            </a:r>
          </a:p>
          <a:p>
            <a:endParaRPr lang="en-US" smtClean="0"/>
          </a:p>
          <a:p>
            <a:endParaRPr lang="en-US" smtClean="0"/>
          </a:p>
        </p:txBody>
      </p:sp>
      <p:sp>
        <p:nvSpPr>
          <p:cNvPr id="38915" name="Slide Number Placeholder 3"/>
          <p:cNvSpPr>
            <a:spLocks noGrp="1"/>
          </p:cNvSpPr>
          <p:nvPr>
            <p:ph type="sldNum" sz="quarter" idx="5"/>
          </p:nvPr>
        </p:nvSpPr>
        <p:spPr>
          <a:noFill/>
        </p:spPr>
        <p:txBody>
          <a:bodyPr/>
          <a:lstStyle/>
          <a:p>
            <a:fld id="{BE292C4B-AE6B-439D-9597-8C09C752C8F2}" type="slidenum">
              <a:rPr lang="en-GB" smtClean="0"/>
              <a:pPr/>
              <a:t>10</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ln/>
        </p:spPr>
      </p:sp>
      <p:sp>
        <p:nvSpPr>
          <p:cNvPr id="40962" name="Notes Placeholder 2"/>
          <p:cNvSpPr>
            <a:spLocks noGrp="1"/>
          </p:cNvSpPr>
          <p:nvPr>
            <p:ph type="body" idx="1"/>
          </p:nvPr>
        </p:nvSpPr>
        <p:spPr>
          <a:noFill/>
          <a:ln/>
        </p:spPr>
        <p:txBody>
          <a:bodyPr/>
          <a:lstStyle/>
          <a:p>
            <a:endParaRPr lang="en-US" smtClean="0"/>
          </a:p>
        </p:txBody>
      </p:sp>
      <p:sp>
        <p:nvSpPr>
          <p:cNvPr id="40963" name="Slide Number Placeholder 3"/>
          <p:cNvSpPr>
            <a:spLocks noGrp="1"/>
          </p:cNvSpPr>
          <p:nvPr>
            <p:ph type="sldNum" sz="quarter" idx="5"/>
          </p:nvPr>
        </p:nvSpPr>
        <p:spPr>
          <a:noFill/>
        </p:spPr>
        <p:txBody>
          <a:bodyPr/>
          <a:lstStyle/>
          <a:p>
            <a:fld id="{7EF02DDC-810C-4209-82B6-BE3E95A99064}" type="slidenum">
              <a:rPr lang="en-GB" smtClean="0"/>
              <a:pPr/>
              <a:t>11</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a:ln/>
        </p:spPr>
      </p:sp>
      <p:sp>
        <p:nvSpPr>
          <p:cNvPr id="43010" name="Notes Placeholder 2"/>
          <p:cNvSpPr>
            <a:spLocks noGrp="1"/>
          </p:cNvSpPr>
          <p:nvPr>
            <p:ph type="body" idx="1"/>
          </p:nvPr>
        </p:nvSpPr>
        <p:spPr>
          <a:noFill/>
          <a:ln/>
        </p:spPr>
        <p:txBody>
          <a:bodyPr/>
          <a:lstStyle/>
          <a:p>
            <a:endParaRPr lang="en-US" smtClean="0"/>
          </a:p>
        </p:txBody>
      </p:sp>
      <p:sp>
        <p:nvSpPr>
          <p:cNvPr id="43011" name="Slide Number Placeholder 3"/>
          <p:cNvSpPr>
            <a:spLocks noGrp="1"/>
          </p:cNvSpPr>
          <p:nvPr>
            <p:ph type="sldNum" sz="quarter" idx="5"/>
          </p:nvPr>
        </p:nvSpPr>
        <p:spPr>
          <a:noFill/>
        </p:spPr>
        <p:txBody>
          <a:bodyPr/>
          <a:lstStyle/>
          <a:p>
            <a:fld id="{372F8F1C-0CCD-4DBC-A53F-E74BA01749F2}" type="slidenum">
              <a:rPr lang="en-GB" smtClean="0"/>
              <a:pPr/>
              <a:t>12</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a:ln/>
        </p:spPr>
      </p:sp>
      <p:sp>
        <p:nvSpPr>
          <p:cNvPr id="45058" name="Notes Placeholder 2"/>
          <p:cNvSpPr>
            <a:spLocks noGrp="1"/>
          </p:cNvSpPr>
          <p:nvPr>
            <p:ph type="body" idx="1"/>
          </p:nvPr>
        </p:nvSpPr>
        <p:spPr>
          <a:noFill/>
          <a:ln/>
        </p:spPr>
        <p:txBody>
          <a:bodyPr/>
          <a:lstStyle/>
          <a:p>
            <a:pPr eaLnBrk="1" hangingPunct="1">
              <a:spcBef>
                <a:spcPct val="0"/>
              </a:spcBef>
            </a:pPr>
            <a:endParaRPr lang="en-GB" smtClean="0"/>
          </a:p>
          <a:p>
            <a:pPr eaLnBrk="1" hangingPunct="1">
              <a:spcBef>
                <a:spcPct val="0"/>
              </a:spcBef>
            </a:pPr>
            <a:r>
              <a:rPr lang="en-GB" smtClean="0"/>
              <a:t/>
            </a:r>
            <a:br>
              <a:rPr lang="en-GB" smtClean="0"/>
            </a:br>
            <a:endParaRPr lang="en-GB" smtClean="0"/>
          </a:p>
        </p:txBody>
      </p:sp>
      <p:sp>
        <p:nvSpPr>
          <p:cNvPr id="45059" name="Slide Number Placeholder 3"/>
          <p:cNvSpPr>
            <a:spLocks noGrp="1"/>
          </p:cNvSpPr>
          <p:nvPr>
            <p:ph type="sldNum" sz="quarter" idx="5"/>
          </p:nvPr>
        </p:nvSpPr>
        <p:spPr>
          <a:noFill/>
        </p:spPr>
        <p:txBody>
          <a:bodyPr/>
          <a:lstStyle/>
          <a:p>
            <a:pPr defTabSz="923925"/>
            <a:fld id="{CD7873BF-5695-4546-8FF0-434670328EA6}" type="slidenum">
              <a:rPr lang="en-GB" smtClean="0">
                <a:latin typeface="Arial MT"/>
              </a:rPr>
              <a:pPr defTabSz="923925"/>
              <a:t>13</a:t>
            </a:fld>
            <a:endParaRPr lang="en-GB" smtClean="0">
              <a:latin typeface="Arial M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a:ln/>
        </p:spPr>
      </p:sp>
      <p:sp>
        <p:nvSpPr>
          <p:cNvPr id="47106" name="Notes Placeholder 2"/>
          <p:cNvSpPr>
            <a:spLocks noGrp="1"/>
          </p:cNvSpPr>
          <p:nvPr>
            <p:ph type="body" idx="1"/>
          </p:nvPr>
        </p:nvSpPr>
        <p:spPr>
          <a:noFill/>
          <a:ln/>
        </p:spPr>
        <p:txBody>
          <a:bodyPr/>
          <a:lstStyle/>
          <a:p>
            <a:r>
              <a:rPr lang="en-GB" smtClean="0"/>
              <a:t>State pension age is going up because people are living longer. Women on average live longer than men so their pension age is being brought into line with that of men. </a:t>
            </a:r>
          </a:p>
          <a:p>
            <a:endParaRPr lang="en-US" smtClean="0"/>
          </a:p>
        </p:txBody>
      </p:sp>
      <p:sp>
        <p:nvSpPr>
          <p:cNvPr id="47107" name="Slide Number Placeholder 3"/>
          <p:cNvSpPr>
            <a:spLocks noGrp="1"/>
          </p:cNvSpPr>
          <p:nvPr>
            <p:ph type="sldNum" sz="quarter" idx="5"/>
          </p:nvPr>
        </p:nvSpPr>
        <p:spPr>
          <a:noFill/>
        </p:spPr>
        <p:txBody>
          <a:bodyPr/>
          <a:lstStyle/>
          <a:p>
            <a:fld id="{4C0C2F2A-BF91-4887-AA74-E9DA68605989}" type="slidenum">
              <a:rPr lang="en-GB" smtClean="0"/>
              <a:pPr/>
              <a:t>14</a:t>
            </a:fld>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a:ln/>
        </p:spPr>
      </p:sp>
      <p:sp>
        <p:nvSpPr>
          <p:cNvPr id="49154" name="Slide Number Placeholder 3"/>
          <p:cNvSpPr>
            <a:spLocks noGrp="1"/>
          </p:cNvSpPr>
          <p:nvPr>
            <p:ph type="sldNum" sz="quarter" idx="5"/>
          </p:nvPr>
        </p:nvSpPr>
        <p:spPr>
          <a:noFill/>
        </p:spPr>
        <p:txBody>
          <a:bodyPr/>
          <a:lstStyle/>
          <a:p>
            <a:pPr defTabSz="923925"/>
            <a:fld id="{C561D08F-6F63-4C48-B4C4-21F2BFC968B9}" type="slidenum">
              <a:rPr lang="en-GB" smtClean="0">
                <a:latin typeface="Arial MT"/>
              </a:rPr>
              <a:pPr defTabSz="923925"/>
              <a:t>15</a:t>
            </a:fld>
            <a:endParaRPr lang="en-GB" smtClean="0">
              <a:latin typeface="Arial MT"/>
            </a:endParaRPr>
          </a:p>
        </p:txBody>
      </p:sp>
      <p:sp>
        <p:nvSpPr>
          <p:cNvPr id="49155" name="Notes Placeholder 4"/>
          <p:cNvSpPr>
            <a:spLocks noGrp="1"/>
          </p:cNvSpPr>
          <p:nvPr/>
        </p:nvSpPr>
        <p:spPr bwMode="auto">
          <a:xfrm>
            <a:off x="1116013" y="5022850"/>
            <a:ext cx="5054600" cy="4340225"/>
          </a:xfrm>
          <a:prstGeom prst="rect">
            <a:avLst/>
          </a:prstGeom>
          <a:noFill/>
          <a:ln w="9525">
            <a:noFill/>
            <a:miter lim="800000"/>
            <a:headEnd/>
            <a:tailEnd/>
          </a:ln>
        </p:spPr>
        <p:txBody>
          <a:bodyPr lIns="92874" tIns="46436" rIns="92874" bIns="46436"/>
          <a:lstStyle/>
          <a:p>
            <a:pPr>
              <a:spcBef>
                <a:spcPct val="30000"/>
              </a:spcBef>
            </a:pPr>
            <a:endParaRPr lang="en-US" sz="1100">
              <a:solidFill>
                <a:srgbClr val="646464"/>
              </a:solidFill>
              <a:latin typeface="Calibri" pitchFamily="34" charset="0"/>
            </a:endParaRPr>
          </a:p>
        </p:txBody>
      </p:sp>
      <p:sp>
        <p:nvSpPr>
          <p:cNvPr id="49156" name="Notes Placeholder 4"/>
          <p:cNvSpPr>
            <a:spLocks noGrp="1"/>
          </p:cNvSpPr>
          <p:nvPr>
            <p:ph type="body" idx="1"/>
          </p:nvPr>
        </p:nvSpPr>
        <p:spPr>
          <a:noFill/>
          <a:ln/>
        </p:spPr>
        <p:txBody>
          <a:bodyPr/>
          <a:lstStyle/>
          <a:p>
            <a:r>
              <a:rPr lang="en-GB" smtClean="0"/>
              <a:t>A scheme calculator can be used to calculate the members benefits.</a:t>
            </a:r>
          </a:p>
          <a:p>
            <a:endParaRPr lang="en-GB" smtClean="0"/>
          </a:p>
          <a:p>
            <a:r>
              <a:rPr lang="en-GB" smtClean="0"/>
              <a:t>For lower earners or those with flatter career progression, a career average scheme is fairer. Final salary schemes favour those who have a spike in earnings later in life. They might end up with a bigger pension relative to their contributions than the member with flatter career advancement. </a:t>
            </a:r>
          </a:p>
          <a:p>
            <a:r>
              <a:rPr lang="en-GB" smtClean="0"/>
              <a:t> </a:t>
            </a:r>
          </a:p>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a:ln/>
        </p:spPr>
      </p:sp>
      <p:sp>
        <p:nvSpPr>
          <p:cNvPr id="51202" name="Notes Placeholder 2"/>
          <p:cNvSpPr>
            <a:spLocks noGrp="1"/>
          </p:cNvSpPr>
          <p:nvPr>
            <p:ph type="body" idx="1"/>
          </p:nvPr>
        </p:nvSpPr>
        <p:spPr>
          <a:noFill/>
          <a:ln/>
        </p:spPr>
        <p:txBody>
          <a:bodyPr/>
          <a:lstStyle/>
          <a:p>
            <a:pPr eaLnBrk="1" hangingPunct="1">
              <a:spcBef>
                <a:spcPct val="0"/>
              </a:spcBef>
            </a:pPr>
            <a:endParaRPr lang="en-GB" smtClean="0"/>
          </a:p>
          <a:p>
            <a:pPr eaLnBrk="1" hangingPunct="1">
              <a:spcBef>
                <a:spcPct val="0"/>
              </a:spcBef>
            </a:pPr>
            <a:r>
              <a:rPr lang="en-GB" smtClean="0"/>
              <a:t/>
            </a:r>
            <a:br>
              <a:rPr lang="en-GB" smtClean="0"/>
            </a:br>
            <a:endParaRPr lang="en-GB" smtClean="0"/>
          </a:p>
        </p:txBody>
      </p:sp>
      <p:sp>
        <p:nvSpPr>
          <p:cNvPr id="51203" name="Slide Number Placeholder 3"/>
          <p:cNvSpPr>
            <a:spLocks noGrp="1"/>
          </p:cNvSpPr>
          <p:nvPr>
            <p:ph type="sldNum" sz="quarter" idx="5"/>
          </p:nvPr>
        </p:nvSpPr>
        <p:spPr>
          <a:noFill/>
        </p:spPr>
        <p:txBody>
          <a:bodyPr/>
          <a:lstStyle/>
          <a:p>
            <a:pPr defTabSz="923925"/>
            <a:fld id="{BA66EDB6-E8B2-4C59-A6C8-D700C2AD8E43}" type="slidenum">
              <a:rPr lang="en-GB" smtClean="0">
                <a:latin typeface="Arial MT"/>
              </a:rPr>
              <a:pPr defTabSz="923925"/>
              <a:t>16</a:t>
            </a:fld>
            <a:endParaRPr lang="en-GB" smtClean="0">
              <a:latin typeface="Arial M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a:ln/>
        </p:spPr>
      </p:sp>
      <p:sp>
        <p:nvSpPr>
          <p:cNvPr id="53250" name="Notes Placeholder 2"/>
          <p:cNvSpPr>
            <a:spLocks noGrp="1"/>
          </p:cNvSpPr>
          <p:nvPr>
            <p:ph type="body" idx="1"/>
          </p:nvPr>
        </p:nvSpPr>
        <p:spPr>
          <a:noFill/>
          <a:ln/>
        </p:spPr>
        <p:txBody>
          <a:bodyPr/>
          <a:lstStyle/>
          <a:p>
            <a:endParaRPr lang="en-US" smtClean="0"/>
          </a:p>
        </p:txBody>
      </p:sp>
      <p:sp>
        <p:nvSpPr>
          <p:cNvPr id="53251" name="Slide Number Placeholder 3"/>
          <p:cNvSpPr>
            <a:spLocks noGrp="1"/>
          </p:cNvSpPr>
          <p:nvPr>
            <p:ph type="sldNum" sz="quarter" idx="5"/>
          </p:nvPr>
        </p:nvSpPr>
        <p:spPr>
          <a:noFill/>
        </p:spPr>
        <p:txBody>
          <a:bodyPr/>
          <a:lstStyle/>
          <a:p>
            <a:fld id="{09D3F177-7D74-438D-87A4-ECE3887723AF}" type="slidenum">
              <a:rPr lang="en-GB" smtClean="0"/>
              <a:pPr/>
              <a:t>17</a:t>
            </a:fld>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a:ln/>
        </p:spPr>
      </p:sp>
      <p:sp>
        <p:nvSpPr>
          <p:cNvPr id="55298" name="Notes Placeholder 2"/>
          <p:cNvSpPr>
            <a:spLocks noGrp="1"/>
          </p:cNvSpPr>
          <p:nvPr>
            <p:ph type="body" idx="1"/>
          </p:nvPr>
        </p:nvSpPr>
        <p:spPr>
          <a:noFill/>
          <a:ln/>
        </p:spPr>
        <p:txBody>
          <a:bodyPr/>
          <a:lstStyle/>
          <a:p>
            <a:r>
              <a:rPr lang="en-GB" smtClean="0"/>
              <a:t>10 years = 1 April 2012 – 31 March 2022 therefore the date the taper starts is for those expected to retire within 3.5 years after 1 April 2022.</a:t>
            </a:r>
          </a:p>
          <a:p>
            <a:endParaRPr lang="en-US" smtClean="0"/>
          </a:p>
          <a:p>
            <a:endParaRPr lang="en-US" smtClean="0"/>
          </a:p>
        </p:txBody>
      </p:sp>
      <p:sp>
        <p:nvSpPr>
          <p:cNvPr id="55299" name="Slide Number Placeholder 3"/>
          <p:cNvSpPr>
            <a:spLocks noGrp="1"/>
          </p:cNvSpPr>
          <p:nvPr>
            <p:ph type="sldNum" sz="quarter" idx="5"/>
          </p:nvPr>
        </p:nvSpPr>
        <p:spPr>
          <a:noFill/>
        </p:spPr>
        <p:txBody>
          <a:bodyPr/>
          <a:lstStyle/>
          <a:p>
            <a:fld id="{584EFB93-B0B4-417E-B762-678599A59F2B}" type="slidenum">
              <a:rPr lang="en-GB" smtClean="0"/>
              <a:pPr/>
              <a:t>18</a:t>
            </a:fld>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a:ln/>
        </p:spPr>
      </p:sp>
      <p:sp>
        <p:nvSpPr>
          <p:cNvPr id="57346" name="Notes Placeholder 2"/>
          <p:cNvSpPr>
            <a:spLocks noGrp="1"/>
          </p:cNvSpPr>
          <p:nvPr>
            <p:ph type="body" idx="1"/>
          </p:nvPr>
        </p:nvSpPr>
        <p:spPr>
          <a:noFill/>
          <a:ln/>
        </p:spPr>
        <p:txBody>
          <a:bodyPr/>
          <a:lstStyle/>
          <a:p>
            <a:r>
              <a:rPr lang="en-GB" smtClean="0"/>
              <a:t>Date in first column is after 10 years which is protected therefore = 1 April 2012 + 10 years is 1 April 2022.</a:t>
            </a:r>
          </a:p>
          <a:p>
            <a:endParaRPr lang="en-US" smtClean="0"/>
          </a:p>
        </p:txBody>
      </p:sp>
      <p:sp>
        <p:nvSpPr>
          <p:cNvPr id="57347" name="Slide Number Placeholder 3"/>
          <p:cNvSpPr>
            <a:spLocks noGrp="1"/>
          </p:cNvSpPr>
          <p:nvPr>
            <p:ph type="sldNum" sz="quarter" idx="5"/>
          </p:nvPr>
        </p:nvSpPr>
        <p:spPr>
          <a:noFill/>
        </p:spPr>
        <p:txBody>
          <a:bodyPr/>
          <a:lstStyle/>
          <a:p>
            <a:fld id="{84B5FDDC-9EE1-4A34-94B4-E3CD982387C2}" type="slidenum">
              <a:rPr lang="en-GB" smtClean="0"/>
              <a:pPr/>
              <a:t>19</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a:ln/>
        </p:spPr>
      </p:sp>
      <p:sp>
        <p:nvSpPr>
          <p:cNvPr id="22530" name="Notes Placeholder 2"/>
          <p:cNvSpPr>
            <a:spLocks noGrp="1"/>
          </p:cNvSpPr>
          <p:nvPr>
            <p:ph type="body" idx="1"/>
          </p:nvPr>
        </p:nvSpPr>
        <p:spPr>
          <a:noFill/>
          <a:ln/>
        </p:spPr>
        <p:txBody>
          <a:bodyPr/>
          <a:lstStyle/>
          <a:p>
            <a:endParaRPr lang="en-US" smtClean="0"/>
          </a:p>
        </p:txBody>
      </p:sp>
      <p:sp>
        <p:nvSpPr>
          <p:cNvPr id="22531" name="Slide Number Placeholder 3"/>
          <p:cNvSpPr>
            <a:spLocks noGrp="1"/>
          </p:cNvSpPr>
          <p:nvPr>
            <p:ph type="sldNum" sz="quarter" idx="5"/>
          </p:nvPr>
        </p:nvSpPr>
        <p:spPr>
          <a:noFill/>
        </p:spPr>
        <p:txBody>
          <a:bodyPr/>
          <a:lstStyle/>
          <a:p>
            <a:fld id="{D49564BC-38BA-435B-A167-76437D172674}" type="slidenum">
              <a:rPr lang="en-GB" smtClean="0"/>
              <a:pPr/>
              <a:t>2</a:t>
            </a:fld>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a:ln/>
        </p:spPr>
      </p:sp>
      <p:sp>
        <p:nvSpPr>
          <p:cNvPr id="59394" name="Notes Placeholder 2"/>
          <p:cNvSpPr>
            <a:spLocks noGrp="1"/>
          </p:cNvSpPr>
          <p:nvPr>
            <p:ph type="body" idx="1"/>
          </p:nvPr>
        </p:nvSpPr>
        <p:spPr>
          <a:noFill/>
          <a:ln/>
        </p:spPr>
        <p:txBody>
          <a:bodyPr/>
          <a:lstStyle/>
          <a:p>
            <a:r>
              <a:rPr lang="en-GB" smtClean="0"/>
              <a:t>The first stage is focussed on the old scheme but increased contributions...</a:t>
            </a:r>
          </a:p>
          <a:p>
            <a:r>
              <a:rPr lang="en-GB" smtClean="0"/>
              <a:t>And the second on the changes under the new scheme.</a:t>
            </a:r>
          </a:p>
          <a:p>
            <a:endParaRPr lang="en-GB" smtClean="0"/>
          </a:p>
          <a:p>
            <a:r>
              <a:rPr lang="en-GB" smtClean="0"/>
              <a:t>To bear in mind:</a:t>
            </a:r>
          </a:p>
          <a:p>
            <a:r>
              <a:rPr lang="en-GB" smtClean="0"/>
              <a:t>Your pension will still give you a guaranteed sum</a:t>
            </a:r>
          </a:p>
          <a:p>
            <a:r>
              <a:rPr lang="en-GB" smtClean="0"/>
              <a:t>Employer contributions will remain substantial</a:t>
            </a:r>
          </a:p>
          <a:p>
            <a:r>
              <a:rPr lang="en-GB" smtClean="0"/>
              <a:t>Your will still have flexibility about when you retire.</a:t>
            </a:r>
          </a:p>
          <a:p>
            <a:endParaRPr lang="en-GB" smtClean="0"/>
          </a:p>
          <a:p>
            <a:endParaRPr lang="en-US" smtClean="0"/>
          </a:p>
        </p:txBody>
      </p:sp>
      <p:sp>
        <p:nvSpPr>
          <p:cNvPr id="59395" name="Slide Number Placeholder 3"/>
          <p:cNvSpPr>
            <a:spLocks noGrp="1"/>
          </p:cNvSpPr>
          <p:nvPr>
            <p:ph type="sldNum" sz="quarter" idx="5"/>
          </p:nvPr>
        </p:nvSpPr>
        <p:spPr>
          <a:noFill/>
        </p:spPr>
        <p:txBody>
          <a:bodyPr/>
          <a:lstStyle/>
          <a:p>
            <a:fld id="{5AABDDD3-1572-4153-8FDA-0AD45B001482}" type="slidenum">
              <a:rPr lang="en-GB" smtClean="0"/>
              <a:pPr/>
              <a:t>20</a:t>
            </a:fld>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a:ln/>
        </p:spPr>
      </p:sp>
      <p:sp>
        <p:nvSpPr>
          <p:cNvPr id="61442" name="Notes Placeholder 2"/>
          <p:cNvSpPr>
            <a:spLocks noGrp="1"/>
          </p:cNvSpPr>
          <p:nvPr>
            <p:ph type="body" idx="1"/>
          </p:nvPr>
        </p:nvSpPr>
        <p:spPr>
          <a:noFill/>
          <a:ln/>
        </p:spPr>
        <p:txBody>
          <a:bodyPr/>
          <a:lstStyle/>
          <a:p>
            <a:endParaRPr lang="en-US" smtClean="0"/>
          </a:p>
        </p:txBody>
      </p:sp>
      <p:sp>
        <p:nvSpPr>
          <p:cNvPr id="61443" name="Slide Number Placeholder 3"/>
          <p:cNvSpPr>
            <a:spLocks noGrp="1"/>
          </p:cNvSpPr>
          <p:nvPr>
            <p:ph type="sldNum" sz="quarter" idx="5"/>
          </p:nvPr>
        </p:nvSpPr>
        <p:spPr>
          <a:noFill/>
        </p:spPr>
        <p:txBody>
          <a:bodyPr/>
          <a:lstStyle/>
          <a:p>
            <a:fld id="{3099C83B-3D11-4844-B730-69451FD51071}" type="slidenum">
              <a:rPr lang="en-GB" smtClean="0"/>
              <a:pPr/>
              <a:t>21</a:t>
            </a:fld>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a:ln/>
        </p:spPr>
      </p:sp>
      <p:sp>
        <p:nvSpPr>
          <p:cNvPr id="63490" name="Notes Placeholder 2"/>
          <p:cNvSpPr>
            <a:spLocks noGrp="1"/>
          </p:cNvSpPr>
          <p:nvPr>
            <p:ph type="body" idx="1"/>
          </p:nvPr>
        </p:nvSpPr>
        <p:spPr>
          <a:noFill/>
          <a:ln/>
        </p:spPr>
        <p:txBody>
          <a:bodyPr/>
          <a:lstStyle/>
          <a:p>
            <a:endParaRPr lang="en-US" smtClean="0"/>
          </a:p>
        </p:txBody>
      </p:sp>
      <p:sp>
        <p:nvSpPr>
          <p:cNvPr id="63491" name="Slide Number Placeholder 3"/>
          <p:cNvSpPr>
            <a:spLocks noGrp="1"/>
          </p:cNvSpPr>
          <p:nvPr>
            <p:ph type="sldNum" sz="quarter" idx="5"/>
          </p:nvPr>
        </p:nvSpPr>
        <p:spPr>
          <a:noFill/>
        </p:spPr>
        <p:txBody>
          <a:bodyPr/>
          <a:lstStyle/>
          <a:p>
            <a:fld id="{9E9050B8-44E4-4992-90C5-44C010E16FEB}" type="slidenum">
              <a:rPr lang="en-GB" smtClean="0"/>
              <a:pPr/>
              <a:t>22</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a:ln/>
        </p:spPr>
      </p:sp>
      <p:sp>
        <p:nvSpPr>
          <p:cNvPr id="24578" name="Notes Placeholder 2"/>
          <p:cNvSpPr>
            <a:spLocks noGrp="1"/>
          </p:cNvSpPr>
          <p:nvPr>
            <p:ph type="body" idx="1"/>
          </p:nvPr>
        </p:nvSpPr>
        <p:spPr>
          <a:noFill/>
          <a:ln/>
        </p:spPr>
        <p:txBody>
          <a:bodyPr/>
          <a:lstStyle/>
          <a:p>
            <a:endParaRPr lang="en-US" smtClean="0"/>
          </a:p>
        </p:txBody>
      </p:sp>
      <p:sp>
        <p:nvSpPr>
          <p:cNvPr id="24579" name="Slide Number Placeholder 3"/>
          <p:cNvSpPr>
            <a:spLocks noGrp="1"/>
          </p:cNvSpPr>
          <p:nvPr>
            <p:ph type="sldNum" sz="quarter" idx="5"/>
          </p:nvPr>
        </p:nvSpPr>
        <p:spPr>
          <a:noFill/>
        </p:spPr>
        <p:txBody>
          <a:bodyPr/>
          <a:lstStyle/>
          <a:p>
            <a:fld id="{301AD8D9-FDBB-4480-9AA2-26F8792B1516}"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p:spPr>
        <p:txBody>
          <a:bodyPr/>
          <a:lstStyle/>
          <a:p>
            <a:endParaRPr lang="en-US" smtClean="0"/>
          </a:p>
        </p:txBody>
      </p:sp>
      <p:sp>
        <p:nvSpPr>
          <p:cNvPr id="26627" name="Slide Number Placeholder 3"/>
          <p:cNvSpPr>
            <a:spLocks noGrp="1"/>
          </p:cNvSpPr>
          <p:nvPr>
            <p:ph type="sldNum" sz="quarter" idx="5"/>
          </p:nvPr>
        </p:nvSpPr>
        <p:spPr>
          <a:noFill/>
        </p:spPr>
        <p:txBody>
          <a:bodyPr/>
          <a:lstStyle/>
          <a:p>
            <a:fld id="{BA6F2301-295A-47D4-8D3D-387EFF9A3003}"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a:ln/>
        </p:spPr>
      </p:sp>
      <p:sp>
        <p:nvSpPr>
          <p:cNvPr id="28674" name="Notes Placeholder 2"/>
          <p:cNvSpPr>
            <a:spLocks noGrp="1"/>
          </p:cNvSpPr>
          <p:nvPr>
            <p:ph type="body" idx="1"/>
          </p:nvPr>
        </p:nvSpPr>
        <p:spPr>
          <a:noFill/>
          <a:ln/>
        </p:spPr>
        <p:txBody>
          <a:bodyPr/>
          <a:lstStyle/>
          <a:p>
            <a:endParaRPr lang="en-US" smtClean="0"/>
          </a:p>
        </p:txBody>
      </p:sp>
      <p:sp>
        <p:nvSpPr>
          <p:cNvPr id="28675" name="Slide Number Placeholder 3"/>
          <p:cNvSpPr>
            <a:spLocks noGrp="1"/>
          </p:cNvSpPr>
          <p:nvPr>
            <p:ph type="sldNum" sz="quarter" idx="5"/>
          </p:nvPr>
        </p:nvSpPr>
        <p:spPr>
          <a:noFill/>
        </p:spPr>
        <p:txBody>
          <a:bodyPr/>
          <a:lstStyle/>
          <a:p>
            <a:fld id="{E81CE37E-A563-4D35-8DFE-52C9B91798A5}" type="slidenum">
              <a:rPr lang="en-GB" smtClean="0"/>
              <a:pPr/>
              <a:t>5</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a:ln/>
        </p:spPr>
      </p:sp>
      <p:sp>
        <p:nvSpPr>
          <p:cNvPr id="30722" name="Notes Placeholder 2"/>
          <p:cNvSpPr>
            <a:spLocks noGrp="1"/>
          </p:cNvSpPr>
          <p:nvPr>
            <p:ph type="body" idx="1"/>
          </p:nvPr>
        </p:nvSpPr>
        <p:spPr>
          <a:noFill/>
          <a:ln/>
        </p:spPr>
        <p:txBody>
          <a:bodyPr/>
          <a:lstStyle/>
          <a:p>
            <a:endParaRPr lang="en-US" smtClean="0"/>
          </a:p>
        </p:txBody>
      </p:sp>
      <p:sp>
        <p:nvSpPr>
          <p:cNvPr id="30723" name="Slide Number Placeholder 3"/>
          <p:cNvSpPr>
            <a:spLocks noGrp="1"/>
          </p:cNvSpPr>
          <p:nvPr>
            <p:ph type="sldNum" sz="quarter" idx="5"/>
          </p:nvPr>
        </p:nvSpPr>
        <p:spPr>
          <a:noFill/>
        </p:spPr>
        <p:txBody>
          <a:bodyPr/>
          <a:lstStyle/>
          <a:p>
            <a:fld id="{83A19FAA-E4E4-4A62-9CC1-AF2C1E85A56A}" type="slidenum">
              <a:rPr lang="en-GB" smtClean="0"/>
              <a:pPr/>
              <a:t>6</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a:ln/>
        </p:spPr>
      </p:sp>
      <p:sp>
        <p:nvSpPr>
          <p:cNvPr id="32770" name="Notes Placeholder 2"/>
          <p:cNvSpPr>
            <a:spLocks noGrp="1"/>
          </p:cNvSpPr>
          <p:nvPr>
            <p:ph type="body" idx="1"/>
          </p:nvPr>
        </p:nvSpPr>
        <p:spPr>
          <a:noFill/>
          <a:ln/>
        </p:spPr>
        <p:txBody>
          <a:bodyPr/>
          <a:lstStyle/>
          <a:p>
            <a:pPr eaLnBrk="1" hangingPunct="1">
              <a:spcBef>
                <a:spcPct val="0"/>
              </a:spcBef>
            </a:pPr>
            <a:endParaRPr lang="en-US" smtClean="0"/>
          </a:p>
        </p:txBody>
      </p:sp>
      <p:sp>
        <p:nvSpPr>
          <p:cNvPr id="32771" name="Footer Placeholder 3"/>
          <p:cNvSpPr>
            <a:spLocks noGrp="1"/>
          </p:cNvSpPr>
          <p:nvPr>
            <p:ph type="ftr" sz="quarter" idx="4"/>
          </p:nvPr>
        </p:nvSpPr>
        <p:spPr>
          <a:xfrm>
            <a:off x="0" y="9409113"/>
            <a:ext cx="6883400" cy="495300"/>
          </a:xfrm>
          <a:noFill/>
        </p:spPr>
        <p:txBody>
          <a:bodyPr/>
          <a:lstStyle/>
          <a:p>
            <a:pPr algn="ctr"/>
            <a:endParaRPr lang="en-US" smtClean="0"/>
          </a:p>
        </p:txBody>
      </p:sp>
      <p:sp>
        <p:nvSpPr>
          <p:cNvPr id="32772" name="Slide Number Placeholder 4"/>
          <p:cNvSpPr>
            <a:spLocks noGrp="1"/>
          </p:cNvSpPr>
          <p:nvPr>
            <p:ph type="sldNum" sz="quarter" idx="5"/>
          </p:nvPr>
        </p:nvSpPr>
        <p:spPr>
          <a:noFill/>
        </p:spPr>
        <p:txBody>
          <a:bodyPr/>
          <a:lstStyle/>
          <a:p>
            <a:fld id="{4D0F9776-459D-4A10-AB36-3B2040ABF009}" type="slidenum">
              <a:rPr lang="en-GB" smtClean="0"/>
              <a:pPr/>
              <a:t>7</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a:lstStyle/>
          <a:p>
            <a:pPr eaLnBrk="1" hangingPunct="1">
              <a:spcBef>
                <a:spcPct val="0"/>
              </a:spcBef>
            </a:pPr>
            <a:endParaRPr lang="en-US" smtClean="0"/>
          </a:p>
        </p:txBody>
      </p:sp>
      <p:sp>
        <p:nvSpPr>
          <p:cNvPr id="34819" name="Footer Placeholder 3"/>
          <p:cNvSpPr>
            <a:spLocks noGrp="1"/>
          </p:cNvSpPr>
          <p:nvPr>
            <p:ph type="ftr" sz="quarter" idx="4"/>
          </p:nvPr>
        </p:nvSpPr>
        <p:spPr>
          <a:xfrm>
            <a:off x="0" y="9409113"/>
            <a:ext cx="6883400" cy="495300"/>
          </a:xfrm>
          <a:noFill/>
        </p:spPr>
        <p:txBody>
          <a:bodyPr/>
          <a:lstStyle/>
          <a:p>
            <a:pPr algn="ctr"/>
            <a:endParaRPr lang="en-US" smtClean="0"/>
          </a:p>
        </p:txBody>
      </p:sp>
      <p:sp>
        <p:nvSpPr>
          <p:cNvPr id="34820" name="Slide Number Placeholder 4"/>
          <p:cNvSpPr>
            <a:spLocks noGrp="1"/>
          </p:cNvSpPr>
          <p:nvPr>
            <p:ph type="sldNum" sz="quarter" idx="5"/>
          </p:nvPr>
        </p:nvSpPr>
        <p:spPr>
          <a:noFill/>
        </p:spPr>
        <p:txBody>
          <a:bodyPr/>
          <a:lstStyle/>
          <a:p>
            <a:fld id="{E2C4CDB7-C67C-47B4-BF53-D0F5BDC119FC}" type="slidenum">
              <a:rPr lang="en-GB" smtClean="0"/>
              <a:pPr/>
              <a:t>8</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a:ln/>
        </p:spPr>
      </p:sp>
      <p:sp>
        <p:nvSpPr>
          <p:cNvPr id="36866" name="Notes Placeholder 2"/>
          <p:cNvSpPr>
            <a:spLocks noGrp="1"/>
          </p:cNvSpPr>
          <p:nvPr>
            <p:ph type="body" idx="1"/>
          </p:nvPr>
        </p:nvSpPr>
        <p:spPr>
          <a:noFill/>
          <a:ln/>
        </p:spPr>
        <p:txBody>
          <a:bodyPr/>
          <a:lstStyle/>
          <a:p>
            <a:endParaRPr lang="en-US" smtClean="0"/>
          </a:p>
        </p:txBody>
      </p:sp>
      <p:sp>
        <p:nvSpPr>
          <p:cNvPr id="36867" name="Slide Number Placeholder 3"/>
          <p:cNvSpPr>
            <a:spLocks noGrp="1"/>
          </p:cNvSpPr>
          <p:nvPr>
            <p:ph type="sldNum" sz="quarter" idx="5"/>
          </p:nvPr>
        </p:nvSpPr>
        <p:spPr>
          <a:noFill/>
        </p:spPr>
        <p:txBody>
          <a:bodyPr/>
          <a:lstStyle/>
          <a:p>
            <a:fld id="{4E92D6C9-C3A6-4876-861E-5B91AC98C001}" type="slidenum">
              <a:rPr lang="en-GB" smtClean="0"/>
              <a:pPr/>
              <a:t>9</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0"/>
            <a:ext cx="7370763" cy="3644900"/>
          </a:xfrm>
          <a:prstGeom prst="rect">
            <a:avLst/>
          </a:prstGeom>
          <a:solidFill>
            <a:srgbClr val="CAAE79"/>
          </a:solidFill>
          <a:ln w="9525">
            <a:solidFill>
              <a:srgbClr val="CAAE79"/>
            </a:solidFill>
            <a:miter lim="800000"/>
            <a:headEnd/>
            <a:tailEnd/>
          </a:ln>
          <a:effectLst/>
        </p:spPr>
        <p:txBody>
          <a:bodyPr wrap="none" anchor="ctr"/>
          <a:lstStyle/>
          <a:p>
            <a:pPr algn="ctr">
              <a:spcBef>
                <a:spcPct val="50000"/>
              </a:spcBef>
              <a:defRPr/>
            </a:pPr>
            <a:endParaRPr lang="en-US"/>
          </a:p>
        </p:txBody>
      </p:sp>
      <p:sp>
        <p:nvSpPr>
          <p:cNvPr id="5" name="Rectangle 5"/>
          <p:cNvSpPr>
            <a:spLocks noChangeArrowheads="1"/>
          </p:cNvSpPr>
          <p:nvPr userDrawn="1"/>
        </p:nvSpPr>
        <p:spPr bwMode="auto">
          <a:xfrm>
            <a:off x="7370763" y="0"/>
            <a:ext cx="2535237" cy="3644900"/>
          </a:xfrm>
          <a:prstGeom prst="rect">
            <a:avLst/>
          </a:prstGeom>
          <a:solidFill>
            <a:srgbClr val="A22F1E"/>
          </a:solidFill>
          <a:ln w="9525">
            <a:solidFill>
              <a:srgbClr val="A22F1E"/>
            </a:solidFill>
            <a:miter lim="800000"/>
            <a:headEnd/>
            <a:tailEnd/>
          </a:ln>
          <a:effectLst/>
        </p:spPr>
        <p:txBody>
          <a:bodyPr wrap="none" anchor="ctr"/>
          <a:lstStyle/>
          <a:p>
            <a:pPr algn="ctr">
              <a:spcBef>
                <a:spcPct val="50000"/>
              </a:spcBef>
              <a:defRPr/>
            </a:pPr>
            <a:endParaRPr lang="en-US"/>
          </a:p>
        </p:txBody>
      </p:sp>
      <p:pic>
        <p:nvPicPr>
          <p:cNvPr id="6" name="Picture 6" descr="CSlogo_PMS3"/>
          <p:cNvPicPr>
            <a:picLocks noChangeAspect="1" noChangeArrowheads="1"/>
          </p:cNvPicPr>
          <p:nvPr userDrawn="1"/>
        </p:nvPicPr>
        <p:blipFill>
          <a:blip r:embed="rId2"/>
          <a:srcRect/>
          <a:stretch>
            <a:fillRect/>
          </a:stretch>
        </p:blipFill>
        <p:spPr bwMode="auto">
          <a:xfrm>
            <a:off x="6343650" y="6276975"/>
            <a:ext cx="3314700" cy="431800"/>
          </a:xfrm>
          <a:prstGeom prst="rect">
            <a:avLst/>
          </a:prstGeom>
          <a:noFill/>
          <a:ln w="9525">
            <a:noFill/>
            <a:miter lim="800000"/>
            <a:headEnd/>
            <a:tailEnd/>
          </a:ln>
        </p:spPr>
      </p:pic>
      <p:sp>
        <p:nvSpPr>
          <p:cNvPr id="7" name="Line 7"/>
          <p:cNvSpPr>
            <a:spLocks noChangeShapeType="1"/>
          </p:cNvSpPr>
          <p:nvPr userDrawn="1"/>
        </p:nvSpPr>
        <p:spPr bwMode="auto">
          <a:xfrm>
            <a:off x="0" y="6197600"/>
            <a:ext cx="9906000" cy="0"/>
          </a:xfrm>
          <a:prstGeom prst="line">
            <a:avLst/>
          </a:prstGeom>
          <a:noFill/>
          <a:ln w="28575">
            <a:solidFill>
              <a:srgbClr val="CAAE79"/>
            </a:solidFill>
            <a:round/>
            <a:headEnd/>
            <a:tailEnd/>
          </a:ln>
          <a:effectLst/>
        </p:spPr>
        <p:txBody>
          <a:bodyPr/>
          <a:lstStyle/>
          <a:p>
            <a:pPr algn="ctr">
              <a:spcBef>
                <a:spcPct val="50000"/>
              </a:spcBef>
              <a:defRPr/>
            </a:pPr>
            <a:endParaRPr lang="en-GB"/>
          </a:p>
        </p:txBody>
      </p:sp>
      <p:sp>
        <p:nvSpPr>
          <p:cNvPr id="270339" name="Rectangle 3"/>
          <p:cNvSpPr>
            <a:spLocks noGrp="1" noChangeArrowheads="1"/>
          </p:cNvSpPr>
          <p:nvPr>
            <p:ph type="ctrTitle"/>
          </p:nvPr>
        </p:nvSpPr>
        <p:spPr>
          <a:xfrm>
            <a:off x="350838" y="549275"/>
            <a:ext cx="6553200" cy="1470025"/>
          </a:xfrm>
        </p:spPr>
        <p:txBody>
          <a:bodyPr/>
          <a:lstStyle>
            <a:lvl1pPr>
              <a:defRPr sz="2600"/>
            </a:lvl1pPr>
          </a:lstStyle>
          <a:p>
            <a:r>
              <a:rPr lang="en-GB"/>
              <a:t>Click to edit Master title style</a:t>
            </a:r>
          </a:p>
        </p:txBody>
      </p:sp>
      <p:sp>
        <p:nvSpPr>
          <p:cNvPr id="270340" name="Rectangle 4"/>
          <p:cNvSpPr>
            <a:spLocks noGrp="1" noChangeArrowheads="1"/>
          </p:cNvSpPr>
          <p:nvPr>
            <p:ph type="subTitle" idx="1"/>
          </p:nvPr>
        </p:nvSpPr>
        <p:spPr>
          <a:xfrm>
            <a:off x="350838" y="2636838"/>
            <a:ext cx="6553200" cy="792162"/>
          </a:xfrm>
        </p:spPr>
        <p:txBody>
          <a:bodyPr/>
          <a:lstStyle>
            <a:lvl1pPr marL="0" indent="0">
              <a:buFontTx/>
              <a:buNone/>
              <a:defRPr sz="2600">
                <a:solidFill>
                  <a:schemeClr val="bg1"/>
                </a:solidFill>
              </a:defRPr>
            </a:lvl1pPr>
          </a:lstStyle>
          <a:p>
            <a:r>
              <a:rPr lang="en-GB"/>
              <a:t>Click to edit Master subtitle style</a:t>
            </a:r>
          </a:p>
        </p:txBody>
      </p:sp>
      <p:sp>
        <p:nvSpPr>
          <p:cNvPr id="8"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7388" y="260350"/>
            <a:ext cx="222885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0838" y="260350"/>
            <a:ext cx="653415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0838" y="260350"/>
            <a:ext cx="8915400" cy="1008063"/>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350838" y="1541463"/>
            <a:ext cx="4381500" cy="4205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884738" y="1541463"/>
            <a:ext cx="4381500" cy="2025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884738" y="3719513"/>
            <a:ext cx="4381500" cy="2027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50838" y="260350"/>
            <a:ext cx="8915400" cy="1008063"/>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350838" y="1541463"/>
            <a:ext cx="4381500" cy="2025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884738" y="1541463"/>
            <a:ext cx="4381500" cy="2025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350838" y="3719513"/>
            <a:ext cx="4381500" cy="2027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4"/>
          </p:nvPr>
        </p:nvSpPr>
        <p:spPr>
          <a:xfrm>
            <a:off x="4884738" y="3719513"/>
            <a:ext cx="4381500" cy="2027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0838" y="260350"/>
            <a:ext cx="8915400" cy="1008063"/>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0838" y="1541463"/>
            <a:ext cx="4381500" cy="4205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884738" y="1541463"/>
            <a:ext cx="4381500" cy="2025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884738" y="3719513"/>
            <a:ext cx="4381500" cy="2027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50838" y="260350"/>
            <a:ext cx="8915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0838" y="1541463"/>
            <a:ext cx="4381500" cy="4205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84738" y="1541463"/>
            <a:ext cx="4381500" cy="4205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9314" name="Rectangle 2"/>
          <p:cNvSpPr>
            <a:spLocks noChangeArrowheads="1"/>
          </p:cNvSpPr>
          <p:nvPr/>
        </p:nvSpPr>
        <p:spPr bwMode="auto">
          <a:xfrm>
            <a:off x="0" y="0"/>
            <a:ext cx="9906000" cy="1268413"/>
          </a:xfrm>
          <a:prstGeom prst="rect">
            <a:avLst/>
          </a:prstGeom>
          <a:solidFill>
            <a:srgbClr val="CAAE79"/>
          </a:solidFill>
          <a:ln w="9525">
            <a:solidFill>
              <a:srgbClr val="CAAE79"/>
            </a:solidFill>
            <a:miter lim="800000"/>
            <a:headEnd/>
            <a:tailEnd/>
          </a:ln>
          <a:effectLst/>
        </p:spPr>
        <p:txBody>
          <a:bodyPr wrap="none" anchor="ctr"/>
          <a:lstStyle/>
          <a:p>
            <a:pPr algn="ctr">
              <a:spcBef>
                <a:spcPct val="50000"/>
              </a:spcBef>
              <a:defRPr/>
            </a:pPr>
            <a:endParaRPr lang="en-US"/>
          </a:p>
        </p:txBody>
      </p:sp>
      <p:sp>
        <p:nvSpPr>
          <p:cNvPr id="1027" name="Rectangle 3"/>
          <p:cNvSpPr>
            <a:spLocks noGrp="1" noChangeArrowheads="1"/>
          </p:cNvSpPr>
          <p:nvPr>
            <p:ph type="title"/>
          </p:nvPr>
        </p:nvSpPr>
        <p:spPr bwMode="auto">
          <a:xfrm>
            <a:off x="350838" y="260350"/>
            <a:ext cx="8915400" cy="10080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8" name="Rectangle 4"/>
          <p:cNvSpPr>
            <a:spLocks noGrp="1" noChangeArrowheads="1"/>
          </p:cNvSpPr>
          <p:nvPr>
            <p:ph type="body" idx="1"/>
          </p:nvPr>
        </p:nvSpPr>
        <p:spPr bwMode="auto">
          <a:xfrm>
            <a:off x="350838" y="1541463"/>
            <a:ext cx="8915400" cy="42052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1029" name="Picture 5" descr="CSlogo_PMS3"/>
          <p:cNvPicPr>
            <a:picLocks noChangeAspect="1" noChangeArrowheads="1"/>
          </p:cNvPicPr>
          <p:nvPr/>
        </p:nvPicPr>
        <p:blipFill>
          <a:blip r:embed="rId17"/>
          <a:srcRect/>
          <a:stretch>
            <a:fillRect/>
          </a:stretch>
        </p:blipFill>
        <p:spPr bwMode="auto">
          <a:xfrm>
            <a:off x="3067050" y="6315075"/>
            <a:ext cx="3314700" cy="431800"/>
          </a:xfrm>
          <a:prstGeom prst="rect">
            <a:avLst/>
          </a:prstGeom>
          <a:noFill/>
          <a:ln w="9525">
            <a:noFill/>
            <a:miter lim="800000"/>
            <a:headEnd/>
            <a:tailEnd/>
          </a:ln>
        </p:spPr>
      </p:pic>
      <p:sp>
        <p:nvSpPr>
          <p:cNvPr id="269318" name="Line 6"/>
          <p:cNvSpPr>
            <a:spLocks noChangeShapeType="1"/>
          </p:cNvSpPr>
          <p:nvPr/>
        </p:nvSpPr>
        <p:spPr bwMode="auto">
          <a:xfrm>
            <a:off x="0" y="6197600"/>
            <a:ext cx="9906000" cy="0"/>
          </a:xfrm>
          <a:prstGeom prst="line">
            <a:avLst/>
          </a:prstGeom>
          <a:noFill/>
          <a:ln w="28575">
            <a:solidFill>
              <a:srgbClr val="CAAE79"/>
            </a:solidFill>
            <a:round/>
            <a:headEnd/>
            <a:tailEnd/>
          </a:ln>
          <a:effectLst/>
        </p:spPr>
        <p:txBody>
          <a:bodyPr/>
          <a:lstStyle/>
          <a:p>
            <a:pPr algn="ctr">
              <a:spcBef>
                <a:spcPct val="50000"/>
              </a:spcBef>
              <a:defRPr/>
            </a:pPr>
            <a:endParaRPr lang="en-GB"/>
          </a:p>
        </p:txBody>
      </p:sp>
      <p:sp>
        <p:nvSpPr>
          <p:cNvPr id="91147" name="Rectangle 11"/>
          <p:cNvSpPr>
            <a:spLocks noChangeArrowheads="1"/>
          </p:cNvSpPr>
          <p:nvPr/>
        </p:nvSpPr>
        <p:spPr bwMode="auto">
          <a:xfrm>
            <a:off x="6384925" y="6299200"/>
            <a:ext cx="3495675" cy="457200"/>
          </a:xfrm>
          <a:prstGeom prst="rect">
            <a:avLst/>
          </a:prstGeom>
          <a:noFill/>
          <a:ln w="9525">
            <a:noFill/>
            <a:miter lim="800000"/>
            <a:headEnd/>
            <a:tailEnd/>
          </a:ln>
          <a:effectLst/>
        </p:spPr>
        <p:txBody>
          <a:bodyPr anchor="ctr"/>
          <a:lstStyle/>
          <a:p>
            <a:pPr algn="r" eaLnBrk="0" hangingPunct="0">
              <a:defRPr/>
            </a:pPr>
            <a:fld id="{FDBDF2D1-155A-43C3-9024-F1D319C73751}" type="slidenum">
              <a:rPr lang="en-GB" sz="1200"/>
              <a:pPr algn="r" eaLnBrk="0" hangingPunct="0">
                <a:defRPr/>
              </a:pPr>
              <a:t>‹#›</a:t>
            </a:fld>
            <a:endParaRPr lang="en-GB" sz="1200"/>
          </a:p>
        </p:txBody>
      </p:sp>
      <p:sp>
        <p:nvSpPr>
          <p:cNvPr id="8" name="Footer Placeholder 7"/>
          <p:cNvSpPr>
            <a:spLocks noGrp="1"/>
          </p:cNvSpPr>
          <p:nvPr>
            <p:ph type="ftr" sz="quarter" idx="3"/>
          </p:nvPr>
        </p:nvSpPr>
        <p:spPr>
          <a:xfrm>
            <a:off x="3175000" y="6350000"/>
            <a:ext cx="2540000" cy="254000"/>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Arial"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755" r:id="rId1"/>
    <p:sldLayoutId id="2147483754" r:id="rId2"/>
    <p:sldLayoutId id="2147483753" r:id="rId3"/>
    <p:sldLayoutId id="2147483752" r:id="rId4"/>
    <p:sldLayoutId id="2147483751" r:id="rId5"/>
    <p:sldLayoutId id="2147483750" r:id="rId6"/>
    <p:sldLayoutId id="2147483749" r:id="rId7"/>
    <p:sldLayoutId id="2147483748" r:id="rId8"/>
    <p:sldLayoutId id="2147483747" r:id="rId9"/>
    <p:sldLayoutId id="2147483746" r:id="rId10"/>
    <p:sldLayoutId id="2147483745" r:id="rId11"/>
    <p:sldLayoutId id="2147483744" r:id="rId12"/>
    <p:sldLayoutId id="2147483743" r:id="rId13"/>
    <p:sldLayoutId id="2147483742" r:id="rId14"/>
    <p:sldLayoutId id="2147483741" r:id="rId15"/>
  </p:sldLayoutIdLst>
  <p:hf sldNum="0" hdr="0" ftr="0" dt="0"/>
  <p:txStyles>
    <p:titleStyle>
      <a:lvl1pPr algn="l" rtl="0" eaLnBrk="0" fontAlgn="base" hangingPunct="0">
        <a:spcBef>
          <a:spcPct val="0"/>
        </a:spcBef>
        <a:spcAft>
          <a:spcPct val="0"/>
        </a:spcAft>
        <a:defRPr sz="2000" b="1">
          <a:solidFill>
            <a:schemeClr val="tx1"/>
          </a:solidFill>
          <a:latin typeface="+mj-lt"/>
          <a:ea typeface="+mj-ea"/>
          <a:cs typeface="+mj-cs"/>
        </a:defRPr>
      </a:lvl1pPr>
      <a:lvl2pPr algn="l" rtl="0" eaLnBrk="0" fontAlgn="base" hangingPunct="0">
        <a:spcBef>
          <a:spcPct val="0"/>
        </a:spcBef>
        <a:spcAft>
          <a:spcPct val="0"/>
        </a:spcAft>
        <a:defRPr sz="2000" b="1">
          <a:solidFill>
            <a:schemeClr val="tx1"/>
          </a:solidFill>
          <a:latin typeface="Arial" charset="0"/>
        </a:defRPr>
      </a:lvl2pPr>
      <a:lvl3pPr algn="l" rtl="0" eaLnBrk="0" fontAlgn="base" hangingPunct="0">
        <a:spcBef>
          <a:spcPct val="0"/>
        </a:spcBef>
        <a:spcAft>
          <a:spcPct val="0"/>
        </a:spcAft>
        <a:defRPr sz="2000" b="1">
          <a:solidFill>
            <a:schemeClr val="tx1"/>
          </a:solidFill>
          <a:latin typeface="Arial" charset="0"/>
        </a:defRPr>
      </a:lvl3pPr>
      <a:lvl4pPr algn="l" rtl="0" eaLnBrk="0" fontAlgn="base" hangingPunct="0">
        <a:spcBef>
          <a:spcPct val="0"/>
        </a:spcBef>
        <a:spcAft>
          <a:spcPct val="0"/>
        </a:spcAft>
        <a:defRPr sz="2000" b="1">
          <a:solidFill>
            <a:schemeClr val="tx1"/>
          </a:solidFill>
          <a:latin typeface="Arial" charset="0"/>
        </a:defRPr>
      </a:lvl4pPr>
      <a:lvl5pPr algn="l" rtl="0" eaLnBrk="0" fontAlgn="base" hangingPunct="0">
        <a:spcBef>
          <a:spcPct val="0"/>
        </a:spcBef>
        <a:spcAft>
          <a:spcPct val="0"/>
        </a:spcAft>
        <a:defRPr sz="2000" b="1">
          <a:solidFill>
            <a:schemeClr val="tx1"/>
          </a:solidFill>
          <a:latin typeface="Arial" charset="0"/>
        </a:defRPr>
      </a:lvl5pPr>
      <a:lvl6pPr marL="457200" algn="l" rtl="0" fontAlgn="base">
        <a:spcBef>
          <a:spcPct val="0"/>
        </a:spcBef>
        <a:spcAft>
          <a:spcPct val="0"/>
        </a:spcAft>
        <a:defRPr sz="2000" b="1">
          <a:solidFill>
            <a:schemeClr val="tx1"/>
          </a:solidFill>
          <a:latin typeface="Arial" charset="0"/>
        </a:defRPr>
      </a:lvl6pPr>
      <a:lvl7pPr marL="914400" algn="l" rtl="0" fontAlgn="base">
        <a:spcBef>
          <a:spcPct val="0"/>
        </a:spcBef>
        <a:spcAft>
          <a:spcPct val="0"/>
        </a:spcAft>
        <a:defRPr sz="2000" b="1">
          <a:solidFill>
            <a:schemeClr val="tx1"/>
          </a:solidFill>
          <a:latin typeface="Arial" charset="0"/>
        </a:defRPr>
      </a:lvl7pPr>
      <a:lvl8pPr marL="1371600" algn="l" rtl="0" fontAlgn="base">
        <a:spcBef>
          <a:spcPct val="0"/>
        </a:spcBef>
        <a:spcAft>
          <a:spcPct val="0"/>
        </a:spcAft>
        <a:defRPr sz="2000" b="1">
          <a:solidFill>
            <a:schemeClr val="tx1"/>
          </a:solidFill>
          <a:latin typeface="Arial" charset="0"/>
        </a:defRPr>
      </a:lvl8pPr>
      <a:lvl9pPr marL="1828800" algn="l" rtl="0" fontAlgn="base">
        <a:spcBef>
          <a:spcPct val="0"/>
        </a:spcBef>
        <a:spcAft>
          <a:spcPct val="0"/>
        </a:spcAft>
        <a:defRPr sz="2000" b="1">
          <a:solidFill>
            <a:schemeClr val="tx1"/>
          </a:solidFill>
          <a:latin typeface="Arial" charset="0"/>
        </a:defRPr>
      </a:lvl9pPr>
    </p:titleStyle>
    <p:bodyStyle>
      <a:lvl1pPr marL="342900" indent="-342900" algn="l" rtl="0" eaLnBrk="0" fontAlgn="base" hangingPunct="0">
        <a:spcBef>
          <a:spcPct val="20000"/>
        </a:spcBef>
        <a:spcAft>
          <a:spcPct val="0"/>
        </a:spcAft>
        <a:buClr>
          <a:srgbClr val="A22F1E"/>
        </a:buClr>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lr>
          <a:srgbClr val="A22F1E"/>
        </a:buClr>
        <a:buChar char="–"/>
        <a:defRPr sz="2200">
          <a:solidFill>
            <a:schemeClr val="tx1"/>
          </a:solidFill>
          <a:latin typeface="+mn-lt"/>
        </a:defRPr>
      </a:lvl2pPr>
      <a:lvl3pPr marL="1143000" indent="-228600" algn="l" rtl="0" eaLnBrk="0" fontAlgn="base" hangingPunct="0">
        <a:spcBef>
          <a:spcPct val="20000"/>
        </a:spcBef>
        <a:spcAft>
          <a:spcPct val="0"/>
        </a:spcAft>
        <a:buClr>
          <a:srgbClr val="A22F1E"/>
        </a:buClr>
        <a:buChar char="•"/>
        <a:defRPr sz="2200">
          <a:solidFill>
            <a:schemeClr val="tx1"/>
          </a:solidFill>
          <a:latin typeface="+mn-lt"/>
        </a:defRPr>
      </a:lvl3pPr>
      <a:lvl4pPr marL="1600200" indent="-228600" algn="l" rtl="0" eaLnBrk="0" fontAlgn="base" hangingPunct="0">
        <a:spcBef>
          <a:spcPct val="20000"/>
        </a:spcBef>
        <a:spcAft>
          <a:spcPct val="0"/>
        </a:spcAft>
        <a:buClr>
          <a:srgbClr val="A22F1E"/>
        </a:buClr>
        <a:buChar char="–"/>
        <a:defRPr sz="2200">
          <a:solidFill>
            <a:schemeClr val="tx1"/>
          </a:solidFill>
          <a:latin typeface="+mn-lt"/>
        </a:defRPr>
      </a:lvl4pPr>
      <a:lvl5pPr marL="2057400" indent="-228600" algn="l" rtl="0" eaLnBrk="0" fontAlgn="base" hangingPunct="0">
        <a:spcBef>
          <a:spcPct val="20000"/>
        </a:spcBef>
        <a:spcAft>
          <a:spcPct val="0"/>
        </a:spcAft>
        <a:buClr>
          <a:srgbClr val="A22F1E"/>
        </a:buClr>
        <a:buChar char="»"/>
        <a:defRPr sz="2200">
          <a:solidFill>
            <a:schemeClr val="tx1"/>
          </a:solidFill>
          <a:latin typeface="+mn-lt"/>
        </a:defRPr>
      </a:lvl5pPr>
      <a:lvl6pPr marL="2514600" indent="-228600" algn="l" rtl="0" fontAlgn="base">
        <a:spcBef>
          <a:spcPct val="20000"/>
        </a:spcBef>
        <a:spcAft>
          <a:spcPct val="0"/>
        </a:spcAft>
        <a:buClr>
          <a:srgbClr val="A22F1E"/>
        </a:buClr>
        <a:buChar char="»"/>
        <a:defRPr sz="2200">
          <a:solidFill>
            <a:schemeClr val="tx1"/>
          </a:solidFill>
          <a:latin typeface="+mn-lt"/>
        </a:defRPr>
      </a:lvl6pPr>
      <a:lvl7pPr marL="2971800" indent="-228600" algn="l" rtl="0" fontAlgn="base">
        <a:spcBef>
          <a:spcPct val="20000"/>
        </a:spcBef>
        <a:spcAft>
          <a:spcPct val="0"/>
        </a:spcAft>
        <a:buClr>
          <a:srgbClr val="A22F1E"/>
        </a:buClr>
        <a:buChar char="»"/>
        <a:defRPr sz="2200">
          <a:solidFill>
            <a:schemeClr val="tx1"/>
          </a:solidFill>
          <a:latin typeface="+mn-lt"/>
        </a:defRPr>
      </a:lvl7pPr>
      <a:lvl8pPr marL="3429000" indent="-228600" algn="l" rtl="0" fontAlgn="base">
        <a:spcBef>
          <a:spcPct val="20000"/>
        </a:spcBef>
        <a:spcAft>
          <a:spcPct val="0"/>
        </a:spcAft>
        <a:buClr>
          <a:srgbClr val="A22F1E"/>
        </a:buClr>
        <a:buChar char="»"/>
        <a:defRPr sz="2200">
          <a:solidFill>
            <a:schemeClr val="tx1"/>
          </a:solidFill>
          <a:latin typeface="+mn-lt"/>
        </a:defRPr>
      </a:lvl8pPr>
      <a:lvl9pPr marL="3886200" indent="-228600" algn="l" rtl="0" fontAlgn="base">
        <a:spcBef>
          <a:spcPct val="20000"/>
        </a:spcBef>
        <a:spcAft>
          <a:spcPct val="0"/>
        </a:spcAft>
        <a:buClr>
          <a:srgbClr val="A22F1E"/>
        </a:buClr>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ivilservice.gov.uk/pension/reform/contribution-increas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ivilservice.gov.uk/pensions/reform/key-element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direct.gov.uk/en/Pensionsandretirementplanning/StatePension/DG_4017919"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hyperlink" Target="http://www.civilservice.gov.uk/pensions/reform/key-element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civilservice.gov.uk/pensions/refor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ivilservice.gov.uk/pension/reform/contribution-increases"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hyperlink" Target="http://www.civilservice.gov.uk/pensions/reform/key-elements"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ctrTitle"/>
          </p:nvPr>
        </p:nvSpPr>
        <p:spPr>
          <a:xfrm>
            <a:off x="1108075" y="3875088"/>
            <a:ext cx="7761288" cy="1143000"/>
          </a:xfrm>
        </p:spPr>
        <p:txBody>
          <a:bodyPr/>
          <a:lstStyle/>
          <a:p>
            <a:pPr eaLnBrk="1" hangingPunct="1"/>
            <a:r>
              <a:rPr lang="en-GB" smtClean="0"/>
              <a:t>Reforms to the Civil Service Pension Scheme</a:t>
            </a:r>
            <a:br>
              <a:rPr lang="en-GB" smtClean="0"/>
            </a:br>
            <a:r>
              <a:rPr lang="en-GB" smtClean="0"/>
              <a:t>JULY 2012</a:t>
            </a:r>
            <a:r>
              <a:rPr lang="en-GB" b="0" smtClean="0"/>
              <a:t/>
            </a:r>
            <a:br>
              <a:rPr lang="en-GB" b="0" smtClean="0"/>
            </a:br>
            <a:r>
              <a:rPr lang="en-GB" b="0" smtClean="0"/>
              <a:t/>
            </a:r>
            <a:br>
              <a:rPr lang="en-GB" b="0" smtClean="0"/>
            </a:br>
            <a:endParaRPr lang="en-GB" b="0" smtClean="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GB" sz="2400" smtClean="0"/>
              <a:t>3c. Stage 1 - proposed phasing of </a:t>
            </a:r>
            <a:br>
              <a:rPr lang="en-GB" sz="2400" smtClean="0"/>
            </a:br>
            <a:r>
              <a:rPr lang="en-GB" sz="2400" smtClean="0"/>
              <a:t>contribution increases</a:t>
            </a:r>
          </a:p>
        </p:txBody>
      </p:sp>
      <p:sp>
        <p:nvSpPr>
          <p:cNvPr id="37890" name="Content Placeholder 2"/>
          <p:cNvSpPr>
            <a:spLocks noGrp="1"/>
          </p:cNvSpPr>
          <p:nvPr>
            <p:ph idx="1"/>
          </p:nvPr>
        </p:nvSpPr>
        <p:spPr>
          <a:xfrm>
            <a:off x="328613" y="1257300"/>
            <a:ext cx="8915400" cy="4716463"/>
          </a:xfrm>
        </p:spPr>
        <p:txBody>
          <a:bodyPr/>
          <a:lstStyle/>
          <a:p>
            <a:pPr lvl="1">
              <a:buFontTx/>
              <a:buNone/>
            </a:pPr>
            <a:endParaRPr lang="en-GB" sz="1800" smtClean="0"/>
          </a:p>
          <a:p>
            <a:pPr marL="457200" indent="-457200"/>
            <a:endParaRPr lang="en-GB" smtClean="0"/>
          </a:p>
        </p:txBody>
      </p:sp>
      <p:sp>
        <p:nvSpPr>
          <p:cNvPr id="17" name="Rectangle 16"/>
          <p:cNvSpPr/>
          <p:nvPr/>
        </p:nvSpPr>
        <p:spPr>
          <a:xfrm>
            <a:off x="550863" y="4545013"/>
            <a:ext cx="8742362" cy="1584325"/>
          </a:xfrm>
          <a:prstGeom prst="rect">
            <a:avLst/>
          </a:prstGeom>
          <a:solidFill>
            <a:srgbClr val="FEF9E6"/>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8" name="Picture 2"/>
          <p:cNvPicPr>
            <a:picLocks noChangeAspect="1" noChangeArrowheads="1"/>
          </p:cNvPicPr>
          <p:nvPr/>
        </p:nvPicPr>
        <p:blipFill>
          <a:blip r:embed="rId3">
            <a:lum bright="10000" contrast="-14000"/>
          </a:blip>
          <a:srcRect t="28907" r="23907" b="18381"/>
          <a:stretch>
            <a:fillRect/>
          </a:stretch>
        </p:blipFill>
        <p:spPr bwMode="auto">
          <a:xfrm>
            <a:off x="1077913" y="1665288"/>
            <a:ext cx="5160962" cy="2679700"/>
          </a:xfrm>
          <a:prstGeom prst="rect">
            <a:avLst/>
          </a:prstGeom>
          <a:noFill/>
          <a:ln w="9525">
            <a:solidFill>
              <a:srgbClr val="A8566A"/>
            </a:solidFill>
            <a:miter lim="800000"/>
            <a:headEnd/>
            <a:tailEnd/>
          </a:ln>
          <a:effectLst>
            <a:outerShdw blurRad="50800" dist="38100" dir="18900000" algn="bl" rotWithShape="0">
              <a:prstClr val="black">
                <a:alpha val="30000"/>
              </a:prstClr>
            </a:outerShdw>
          </a:effectLst>
        </p:spPr>
      </p:pic>
      <p:sp>
        <p:nvSpPr>
          <p:cNvPr id="20" name="Line Callout 2 19"/>
          <p:cNvSpPr/>
          <p:nvPr/>
        </p:nvSpPr>
        <p:spPr>
          <a:xfrm>
            <a:off x="982663" y="4616450"/>
            <a:ext cx="1439862" cy="1439863"/>
          </a:xfrm>
          <a:prstGeom prst="borderCallout2">
            <a:avLst>
              <a:gd name="adj1" fmla="val 18750"/>
              <a:gd name="adj2" fmla="val -8333"/>
              <a:gd name="adj3" fmla="val 18750"/>
              <a:gd name="adj4" fmla="val -16667"/>
              <a:gd name="adj5" fmla="val -112679"/>
              <a:gd name="adj6" fmla="val 33930"/>
            </a:avLst>
          </a:prstGeom>
          <a:solidFill>
            <a:schemeClr val="bg1"/>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dirty="0">
                <a:ln w="1905"/>
                <a:solidFill>
                  <a:schemeClr val="tx1">
                    <a:lumMod val="75000"/>
                    <a:lumOff val="25000"/>
                  </a:schemeClr>
                </a:solidFill>
                <a:cs typeface="Arial" pitchFamily="34" charset="0"/>
              </a:rPr>
              <a:t>40% of total increase</a:t>
            </a:r>
          </a:p>
        </p:txBody>
      </p:sp>
      <p:sp>
        <p:nvSpPr>
          <p:cNvPr id="21" name="Line Callout 2 20"/>
          <p:cNvSpPr/>
          <p:nvPr/>
        </p:nvSpPr>
        <p:spPr>
          <a:xfrm>
            <a:off x="2711450" y="4616450"/>
            <a:ext cx="1439863" cy="1439863"/>
          </a:xfrm>
          <a:prstGeom prst="borderCallout2">
            <a:avLst>
              <a:gd name="adj1" fmla="val 18750"/>
              <a:gd name="adj2" fmla="val -8333"/>
              <a:gd name="adj3" fmla="val 18750"/>
              <a:gd name="adj4" fmla="val -16667"/>
              <a:gd name="adj5" fmla="val -112679"/>
              <a:gd name="adj6" fmla="val 33930"/>
            </a:avLst>
          </a:prstGeom>
          <a:solidFill>
            <a:schemeClr val="bg1"/>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dirty="0">
                <a:ln w="1905"/>
                <a:solidFill>
                  <a:schemeClr val="tx1">
                    <a:lumMod val="75000"/>
                    <a:lumOff val="25000"/>
                  </a:schemeClr>
                </a:solidFill>
                <a:cs typeface="Arial" pitchFamily="34" charset="0"/>
              </a:rPr>
              <a:t>40% of total increase</a:t>
            </a:r>
          </a:p>
        </p:txBody>
      </p:sp>
      <p:sp>
        <p:nvSpPr>
          <p:cNvPr id="22" name="Line Callout 2 21"/>
          <p:cNvSpPr/>
          <p:nvPr/>
        </p:nvSpPr>
        <p:spPr>
          <a:xfrm>
            <a:off x="4511675" y="4616450"/>
            <a:ext cx="1439863" cy="1439863"/>
          </a:xfrm>
          <a:prstGeom prst="borderCallout2">
            <a:avLst>
              <a:gd name="adj1" fmla="val 18750"/>
              <a:gd name="adj2" fmla="val -8333"/>
              <a:gd name="adj3" fmla="val 18750"/>
              <a:gd name="adj4" fmla="val -16667"/>
              <a:gd name="adj5" fmla="val -112679"/>
              <a:gd name="adj6" fmla="val 33930"/>
            </a:avLst>
          </a:prstGeom>
          <a:solidFill>
            <a:schemeClr val="bg1"/>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dirty="0">
                <a:ln w="1905"/>
                <a:solidFill>
                  <a:schemeClr val="tx1">
                    <a:lumMod val="75000"/>
                    <a:lumOff val="25000"/>
                  </a:schemeClr>
                </a:solidFill>
                <a:cs typeface="Arial" pitchFamily="34" charset="0"/>
              </a:rPr>
              <a:t>20% of total increase</a:t>
            </a:r>
          </a:p>
        </p:txBody>
      </p:sp>
      <p:sp>
        <p:nvSpPr>
          <p:cNvPr id="37896" name="Rectangle 56"/>
          <p:cNvSpPr>
            <a:spLocks noChangeArrowheads="1"/>
          </p:cNvSpPr>
          <p:nvPr/>
        </p:nvSpPr>
        <p:spPr bwMode="auto">
          <a:xfrm>
            <a:off x="2362200" y="5048250"/>
            <a:ext cx="425450" cy="585788"/>
          </a:xfrm>
          <a:prstGeom prst="rect">
            <a:avLst/>
          </a:prstGeom>
          <a:noFill/>
          <a:ln w="9525">
            <a:noFill/>
            <a:miter lim="800000"/>
            <a:headEnd/>
            <a:tailEnd/>
          </a:ln>
        </p:spPr>
        <p:txBody>
          <a:bodyPr wrap="none">
            <a:spAutoFit/>
          </a:bodyPr>
          <a:lstStyle/>
          <a:p>
            <a:r>
              <a:rPr lang="en-GB" sz="3200"/>
              <a:t>+</a:t>
            </a:r>
          </a:p>
        </p:txBody>
      </p:sp>
      <p:sp>
        <p:nvSpPr>
          <p:cNvPr id="37897" name="Rectangle 57"/>
          <p:cNvSpPr>
            <a:spLocks noChangeArrowheads="1"/>
          </p:cNvSpPr>
          <p:nvPr/>
        </p:nvSpPr>
        <p:spPr bwMode="auto">
          <a:xfrm>
            <a:off x="4113213" y="5048250"/>
            <a:ext cx="425450" cy="585788"/>
          </a:xfrm>
          <a:prstGeom prst="rect">
            <a:avLst/>
          </a:prstGeom>
          <a:noFill/>
          <a:ln w="9525">
            <a:noFill/>
            <a:miter lim="800000"/>
            <a:headEnd/>
            <a:tailEnd/>
          </a:ln>
        </p:spPr>
        <p:txBody>
          <a:bodyPr wrap="none">
            <a:spAutoFit/>
          </a:bodyPr>
          <a:lstStyle/>
          <a:p>
            <a:r>
              <a:rPr lang="en-GB" sz="3200"/>
              <a:t>+</a:t>
            </a:r>
          </a:p>
        </p:txBody>
      </p:sp>
      <p:sp>
        <p:nvSpPr>
          <p:cNvPr id="37898" name="Rectangle 58"/>
          <p:cNvSpPr>
            <a:spLocks noChangeArrowheads="1"/>
          </p:cNvSpPr>
          <p:nvPr/>
        </p:nvSpPr>
        <p:spPr bwMode="auto">
          <a:xfrm>
            <a:off x="6030913" y="5048250"/>
            <a:ext cx="423862" cy="585788"/>
          </a:xfrm>
          <a:prstGeom prst="rect">
            <a:avLst/>
          </a:prstGeom>
          <a:noFill/>
          <a:ln w="9525">
            <a:noFill/>
            <a:miter lim="800000"/>
            <a:headEnd/>
            <a:tailEnd/>
          </a:ln>
        </p:spPr>
        <p:txBody>
          <a:bodyPr wrap="none">
            <a:spAutoFit/>
          </a:bodyPr>
          <a:lstStyle/>
          <a:p>
            <a:r>
              <a:rPr lang="en-GB" sz="3200"/>
              <a:t>=</a:t>
            </a:r>
          </a:p>
        </p:txBody>
      </p:sp>
      <p:sp>
        <p:nvSpPr>
          <p:cNvPr id="26" name="Rectangle 59"/>
          <p:cNvSpPr>
            <a:spLocks noChangeArrowheads="1"/>
          </p:cNvSpPr>
          <p:nvPr/>
        </p:nvSpPr>
        <p:spPr bwMode="auto">
          <a:xfrm>
            <a:off x="6454775" y="4975225"/>
            <a:ext cx="2597150" cy="708025"/>
          </a:xfrm>
          <a:prstGeom prst="rect">
            <a:avLst/>
          </a:prstGeom>
          <a:noFill/>
          <a:ln w="9525">
            <a:noFill/>
            <a:miter lim="800000"/>
            <a:headEnd/>
            <a:tailEnd/>
          </a:ln>
        </p:spPr>
        <p:txBody>
          <a:bodyPr>
            <a:spAutoFit/>
          </a:bodyPr>
          <a:lstStyle/>
          <a:p>
            <a:pPr>
              <a:defRPr/>
            </a:pPr>
            <a:r>
              <a:rPr lang="en-GB" sz="2000" dirty="0">
                <a:solidFill>
                  <a:schemeClr val="tx1">
                    <a:lumMod val="75000"/>
                    <a:lumOff val="25000"/>
                  </a:schemeClr>
                </a:solidFill>
              </a:rPr>
              <a:t>Average of 3.2% of salary by year three</a:t>
            </a:r>
          </a:p>
        </p:txBody>
      </p:sp>
      <p:sp>
        <p:nvSpPr>
          <p:cNvPr id="14" name="Rounded Rectangle 13"/>
          <p:cNvSpPr/>
          <p:nvPr/>
        </p:nvSpPr>
        <p:spPr>
          <a:xfrm>
            <a:off x="6391275" y="249238"/>
            <a:ext cx="3321050" cy="865187"/>
          </a:xfrm>
          <a:prstGeom prst="roundRect">
            <a:avLst/>
          </a:prstGeom>
          <a:solidFill>
            <a:srgbClr val="EAB4CB"/>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1: from April 2012</a:t>
            </a:r>
          </a:p>
          <a:p>
            <a:pPr fontAlgn="auto">
              <a:spcBef>
                <a:spcPts val="0"/>
              </a:spcBef>
              <a:spcAft>
                <a:spcPts val="0"/>
              </a:spcAft>
              <a:defRPr/>
            </a:pPr>
            <a:r>
              <a:rPr lang="en-GB" sz="2000" dirty="0">
                <a:solidFill>
                  <a:schemeClr val="bg1"/>
                </a:solidFill>
                <a:cs typeface="Arial" pitchFamily="34" charset="0"/>
              </a:rPr>
              <a:t>Contribution increases</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GB" sz="2400" smtClean="0"/>
              <a:t>3c. Stage 1 - year 1 contribution</a:t>
            </a:r>
            <a:br>
              <a:rPr lang="en-GB" sz="2400" smtClean="0"/>
            </a:br>
            <a:r>
              <a:rPr lang="en-GB" sz="2400" smtClean="0"/>
              <a:t>increases</a:t>
            </a:r>
          </a:p>
        </p:txBody>
      </p:sp>
      <p:sp>
        <p:nvSpPr>
          <p:cNvPr id="7" name="Rounded Rectangle 6"/>
          <p:cNvSpPr/>
          <p:nvPr/>
        </p:nvSpPr>
        <p:spPr>
          <a:xfrm>
            <a:off x="6391275" y="249238"/>
            <a:ext cx="3321050" cy="865187"/>
          </a:xfrm>
          <a:prstGeom prst="roundRect">
            <a:avLst/>
          </a:prstGeom>
          <a:solidFill>
            <a:srgbClr val="EAB4CB"/>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1: from April 2012</a:t>
            </a:r>
          </a:p>
          <a:p>
            <a:pPr fontAlgn="auto">
              <a:spcBef>
                <a:spcPts val="0"/>
              </a:spcBef>
              <a:spcAft>
                <a:spcPts val="0"/>
              </a:spcAft>
              <a:defRPr/>
            </a:pPr>
            <a:r>
              <a:rPr lang="en-GB" sz="2000" dirty="0">
                <a:solidFill>
                  <a:schemeClr val="bg1"/>
                </a:solidFill>
                <a:cs typeface="Arial" pitchFamily="34" charset="0"/>
              </a:rPr>
              <a:t>Contribution increases</a:t>
            </a:r>
          </a:p>
        </p:txBody>
      </p:sp>
      <p:graphicFrame>
        <p:nvGraphicFramePr>
          <p:cNvPr id="11" name="Content Placeholder 10"/>
          <p:cNvGraphicFramePr>
            <a:graphicFrameLocks noGrp="1"/>
          </p:cNvGraphicFramePr>
          <p:nvPr>
            <p:ph idx="1"/>
          </p:nvPr>
        </p:nvGraphicFramePr>
        <p:xfrm>
          <a:off x="350838" y="1541463"/>
          <a:ext cx="9158287" cy="3260725"/>
        </p:xfrm>
        <a:graphic>
          <a:graphicData uri="http://schemas.openxmlformats.org/drawingml/2006/table">
            <a:tbl>
              <a:tblPr firstRow="1" bandRow="1">
                <a:tableStyleId>{5C22544A-7EE6-4342-B048-85BDC9FD1C3A}</a:tableStyleId>
              </a:tblPr>
              <a:tblGrid>
                <a:gridCol w="2883852"/>
                <a:gridCol w="1680210"/>
                <a:gridCol w="1577340"/>
                <a:gridCol w="1554480"/>
                <a:gridCol w="1463038"/>
              </a:tblGrid>
              <a:tr h="370840">
                <a:tc>
                  <a:txBody>
                    <a:bodyPr/>
                    <a:lstStyle/>
                    <a:p>
                      <a:pPr algn="ctr"/>
                      <a:r>
                        <a:rPr lang="en-GB" sz="1400" b="1" kern="1200" dirty="0" smtClean="0">
                          <a:solidFill>
                            <a:schemeClr val="tx1"/>
                          </a:solidFill>
                          <a:latin typeface="+mn-lt"/>
                          <a:ea typeface="+mn-ea"/>
                          <a:cs typeface="+mn-cs"/>
                        </a:rPr>
                        <a:t>Annual pensionable earnings</a:t>
                      </a:r>
                    </a:p>
                    <a:p>
                      <a:pPr algn="ctr"/>
                      <a:r>
                        <a:rPr lang="en-GB" sz="1000" b="1" kern="1200" dirty="0" smtClean="0">
                          <a:solidFill>
                            <a:schemeClr val="tx1"/>
                          </a:solidFill>
                          <a:latin typeface="+mn-lt"/>
                          <a:ea typeface="+mn-ea"/>
                          <a:cs typeface="+mn-cs"/>
                        </a:rPr>
                        <a:t>(full-time equivalent basis)</a:t>
                      </a:r>
                      <a:endParaRPr lang="en-GB" sz="1000" b="1" dirty="0">
                        <a:solidFill>
                          <a:schemeClr val="tx1"/>
                        </a:solidFill>
                        <a:latin typeface="+mn-lt"/>
                      </a:endParaRPr>
                    </a:p>
                  </a:txBody>
                  <a:tcPr/>
                </a:tc>
                <a:tc gridSpan="2">
                  <a:txBody>
                    <a:bodyPr/>
                    <a:lstStyle/>
                    <a:p>
                      <a:pPr algn="ctr">
                        <a:spcAft>
                          <a:spcPts val="0"/>
                        </a:spcAft>
                      </a:pPr>
                      <a:r>
                        <a:rPr lang="en-GB" sz="1400" b="1" dirty="0">
                          <a:solidFill>
                            <a:schemeClr val="tx1"/>
                          </a:solidFill>
                          <a:latin typeface="+mn-lt"/>
                          <a:ea typeface="Calibri"/>
                          <a:cs typeface="Times New Roman"/>
                        </a:rPr>
                        <a:t>Classic</a:t>
                      </a:r>
                    </a:p>
                  </a:txBody>
                  <a:tcPr marL="68580" marR="68580" marT="0" marB="0"/>
                </a:tc>
                <a:tc hMerge="1">
                  <a:txBody>
                    <a:bodyPr/>
                    <a:lstStyle/>
                    <a:p>
                      <a:endParaRPr lang="en-GB" sz="1100" dirty="0">
                        <a:latin typeface="+mj-lt"/>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latin typeface="+mn-lt"/>
                          <a:ea typeface="+mn-ea"/>
                          <a:cs typeface="+mn-cs"/>
                        </a:rPr>
                        <a:t>Classic plus, premium, </a:t>
                      </a:r>
                      <a:r>
                        <a:rPr lang="en-GB" sz="1400" b="1" kern="1200" dirty="0" err="1" smtClean="0">
                          <a:solidFill>
                            <a:schemeClr val="tx1"/>
                          </a:solidFill>
                          <a:latin typeface="+mn-lt"/>
                          <a:ea typeface="+mn-ea"/>
                          <a:cs typeface="+mn-cs"/>
                        </a:rPr>
                        <a:t>nuvos</a:t>
                      </a:r>
                      <a:endParaRPr lang="en-GB" sz="1400" b="1" kern="1200" dirty="0" smtClean="0">
                        <a:solidFill>
                          <a:schemeClr val="tx1"/>
                        </a:solidFill>
                        <a:latin typeface="+mn-lt"/>
                        <a:ea typeface="+mn-ea"/>
                        <a:cs typeface="+mn-cs"/>
                      </a:endParaRPr>
                    </a:p>
                    <a:p>
                      <a:pPr algn="ctr"/>
                      <a:endParaRPr lang="en-GB" sz="1400" b="1" dirty="0">
                        <a:solidFill>
                          <a:schemeClr val="tx1"/>
                        </a:solidFill>
                        <a:latin typeface="+mn-lt"/>
                      </a:endParaRPr>
                    </a:p>
                  </a:txBody>
                  <a:tcPr/>
                </a:tc>
                <a:tc hMerge="1">
                  <a:txBody>
                    <a:bodyPr/>
                    <a:lstStyle/>
                    <a:p>
                      <a:endParaRPr lang="en-GB" sz="1100" dirty="0">
                        <a:latin typeface="+mj-lt"/>
                      </a:endParaRPr>
                    </a:p>
                  </a:txBody>
                  <a:tcPr/>
                </a:tc>
              </a:tr>
              <a:tr h="306387">
                <a:tc>
                  <a:txBody>
                    <a:bodyPr/>
                    <a:lstStyle/>
                    <a:p>
                      <a:pPr algn="ctr"/>
                      <a:endParaRPr lang="en-GB" sz="1400" b="1" dirty="0">
                        <a:solidFill>
                          <a:schemeClr val="tx1"/>
                        </a:solidFill>
                        <a:latin typeface="+mn-lt"/>
                      </a:endParaRPr>
                    </a:p>
                  </a:txBody>
                  <a:tcPr/>
                </a:tc>
                <a:tc>
                  <a:txBody>
                    <a:bodyPr/>
                    <a:lstStyle/>
                    <a:p>
                      <a:pPr algn="ctr"/>
                      <a:r>
                        <a:rPr lang="en-GB" sz="1400" b="1" kern="1200" dirty="0" smtClean="0">
                          <a:solidFill>
                            <a:schemeClr val="tx1"/>
                          </a:solidFill>
                          <a:latin typeface="+mn-lt"/>
                          <a:ea typeface="+mn-ea"/>
                          <a:cs typeface="+mn-cs"/>
                        </a:rPr>
                        <a:t>Pre</a:t>
                      </a:r>
                      <a:r>
                        <a:rPr lang="en-GB" sz="1400" b="1" kern="1200" baseline="0" dirty="0" smtClean="0">
                          <a:solidFill>
                            <a:schemeClr val="tx1"/>
                          </a:solidFill>
                          <a:latin typeface="+mn-lt"/>
                          <a:ea typeface="+mn-ea"/>
                          <a:cs typeface="+mn-cs"/>
                        </a:rPr>
                        <a:t> April 2012</a:t>
                      </a:r>
                      <a:r>
                        <a:rPr lang="en-GB" sz="1400" b="1" kern="1200" dirty="0" smtClean="0">
                          <a:solidFill>
                            <a:schemeClr val="tx1"/>
                          </a:solidFill>
                          <a:latin typeface="+mn-lt"/>
                          <a:ea typeface="+mn-ea"/>
                          <a:cs typeface="+mn-cs"/>
                        </a:rPr>
                        <a:t> (%)</a:t>
                      </a:r>
                      <a:endParaRPr lang="en-GB" sz="1400" b="1" dirty="0">
                        <a:solidFill>
                          <a:schemeClr val="tx1"/>
                        </a:solidFill>
                        <a:latin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latin typeface="+mn-lt"/>
                          <a:ea typeface="+mn-ea"/>
                          <a:cs typeface="+mn-cs"/>
                        </a:rPr>
                        <a:t>Current (%)</a:t>
                      </a:r>
                    </a:p>
                    <a:p>
                      <a:pPr algn="ctr"/>
                      <a:endParaRPr lang="en-GB" sz="1400" b="1" dirty="0">
                        <a:solidFill>
                          <a:schemeClr val="tx1"/>
                        </a:solidFill>
                        <a:latin typeface="+mn-lt"/>
                      </a:endParaRPr>
                    </a:p>
                  </a:txBody>
                  <a:tcPr/>
                </a:tc>
                <a:tc>
                  <a:txBody>
                    <a:bodyPr/>
                    <a:lstStyle/>
                    <a:p>
                      <a:pPr algn="ctr">
                        <a:spcAft>
                          <a:spcPts val="0"/>
                        </a:spcAft>
                      </a:pPr>
                      <a:r>
                        <a:rPr lang="en-GB" sz="1400" b="1" dirty="0" smtClean="0">
                          <a:solidFill>
                            <a:schemeClr val="tx1"/>
                          </a:solidFill>
                          <a:latin typeface="+mn-lt"/>
                          <a:ea typeface="Calibri"/>
                          <a:cs typeface="Times New Roman"/>
                        </a:rPr>
                        <a:t>Pre April</a:t>
                      </a:r>
                      <a:r>
                        <a:rPr lang="en-GB" sz="1400" b="1" baseline="0" dirty="0" smtClean="0">
                          <a:solidFill>
                            <a:schemeClr val="tx1"/>
                          </a:solidFill>
                          <a:latin typeface="+mn-lt"/>
                          <a:ea typeface="Calibri"/>
                          <a:cs typeface="Times New Roman"/>
                        </a:rPr>
                        <a:t> 2012 </a:t>
                      </a:r>
                      <a:r>
                        <a:rPr lang="en-GB" sz="1400" b="1" dirty="0" smtClean="0">
                          <a:solidFill>
                            <a:schemeClr val="tx1"/>
                          </a:solidFill>
                          <a:latin typeface="+mn-lt"/>
                          <a:ea typeface="Calibri"/>
                          <a:cs typeface="Times New Roman"/>
                        </a:rPr>
                        <a:t>(%)</a:t>
                      </a:r>
                      <a:endParaRPr lang="en-GB" sz="1400" b="1" dirty="0">
                        <a:solidFill>
                          <a:schemeClr val="tx1"/>
                        </a:solidFill>
                        <a:latin typeface="+mn-lt"/>
                        <a:ea typeface="Calibri"/>
                        <a:cs typeface="Times New Roman"/>
                      </a:endParaRPr>
                    </a:p>
                  </a:txBody>
                  <a:tcPr marL="68580" marR="68580" marT="0" marB="0"/>
                </a:tc>
                <a:tc>
                  <a:txBody>
                    <a:bodyPr/>
                    <a:lstStyle/>
                    <a:p>
                      <a:pPr algn="ctr">
                        <a:spcAft>
                          <a:spcPts val="0"/>
                        </a:spcAft>
                      </a:pPr>
                      <a:r>
                        <a:rPr lang="en-GB" sz="1400" b="1" dirty="0" smtClean="0">
                          <a:solidFill>
                            <a:schemeClr val="tx1"/>
                          </a:solidFill>
                          <a:latin typeface="+mn-lt"/>
                          <a:ea typeface="Calibri"/>
                          <a:cs typeface="Times New Roman"/>
                        </a:rPr>
                        <a:t>Current </a:t>
                      </a:r>
                      <a:r>
                        <a:rPr lang="en-GB" sz="1400" b="1" dirty="0">
                          <a:solidFill>
                            <a:schemeClr val="tx1"/>
                          </a:solidFill>
                          <a:latin typeface="+mn-lt"/>
                          <a:ea typeface="Calibri"/>
                          <a:cs typeface="Times New Roman"/>
                        </a:rPr>
                        <a:t>(%)</a:t>
                      </a:r>
                    </a:p>
                  </a:txBody>
                  <a:tcPr marL="68580" marR="68580" marT="0" marB="0"/>
                </a:tc>
              </a:tr>
              <a:tr h="370840">
                <a:tc>
                  <a:txBody>
                    <a:bodyPr/>
                    <a:lstStyle/>
                    <a:p>
                      <a:pPr algn="ctr">
                        <a:spcAft>
                          <a:spcPts val="0"/>
                        </a:spcAft>
                      </a:pPr>
                      <a:r>
                        <a:rPr lang="en-GB" sz="1400" b="1" dirty="0">
                          <a:solidFill>
                            <a:schemeClr val="tx1"/>
                          </a:solidFill>
                          <a:latin typeface="+mn-lt"/>
                          <a:ea typeface="Calibri"/>
                          <a:cs typeface="Times New Roman"/>
                        </a:rPr>
                        <a:t>Up to £15,000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3.5</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£15,001 - £21,000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2.1</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4.1</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£21,001 - £30,000</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2.7</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4.7</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£30,001 - £50,000</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3.1</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5.1</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£50,001 - £60,000</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5.5</a:t>
                      </a:r>
                    </a:p>
                  </a:txBody>
                  <a:tcPr marL="68580" marR="68580" marT="0" marB="0"/>
                </a:tc>
              </a:tr>
              <a:tr h="370840">
                <a:tc>
                  <a:txBody>
                    <a:bodyPr/>
                    <a:lstStyle/>
                    <a:p>
                      <a:pPr algn="ctr">
                        <a:spcAft>
                          <a:spcPts val="0"/>
                        </a:spcAft>
                      </a:pPr>
                      <a:r>
                        <a:rPr lang="en-GB" sz="1400" b="1">
                          <a:solidFill>
                            <a:schemeClr val="tx1"/>
                          </a:solidFill>
                          <a:latin typeface="+mn-lt"/>
                          <a:ea typeface="Calibri"/>
                          <a:cs typeface="Times New Roman"/>
                        </a:rPr>
                        <a:t>Over £60,000</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1.5</a:t>
                      </a:r>
                    </a:p>
                  </a:txBody>
                  <a:tcPr marL="68580" marR="68580" marT="0" marB="0"/>
                </a:tc>
                <a:tc>
                  <a:txBody>
                    <a:bodyPr/>
                    <a:lstStyle/>
                    <a:p>
                      <a:pPr algn="ctr">
                        <a:spcAft>
                          <a:spcPts val="0"/>
                        </a:spcAft>
                      </a:pPr>
                      <a:r>
                        <a:rPr lang="en-GB" sz="1400" b="1">
                          <a:solidFill>
                            <a:schemeClr val="tx1"/>
                          </a:solidFill>
                          <a:latin typeface="+mn-lt"/>
                          <a:ea typeface="Calibri"/>
                          <a:cs typeface="Times New Roman"/>
                        </a:rPr>
                        <a:t>3.9</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3.5</a:t>
                      </a:r>
                    </a:p>
                  </a:txBody>
                  <a:tcPr marL="68580" marR="68580" marT="0" marB="0"/>
                </a:tc>
                <a:tc>
                  <a:txBody>
                    <a:bodyPr/>
                    <a:lstStyle/>
                    <a:p>
                      <a:pPr algn="ctr">
                        <a:spcAft>
                          <a:spcPts val="0"/>
                        </a:spcAft>
                      </a:pPr>
                      <a:r>
                        <a:rPr lang="en-GB" sz="1400" b="1" dirty="0">
                          <a:solidFill>
                            <a:schemeClr val="tx1"/>
                          </a:solidFill>
                          <a:latin typeface="+mn-lt"/>
                          <a:ea typeface="Calibri"/>
                          <a:cs typeface="Times New Roman"/>
                        </a:rPr>
                        <a:t>5.9</a:t>
                      </a:r>
                    </a:p>
                  </a:txBody>
                  <a:tcPr marL="68580" marR="68580" marT="0" marB="0"/>
                </a:tc>
              </a:tr>
            </a:tbl>
          </a:graphicData>
        </a:graphic>
      </p:graphicFrame>
      <p:sp>
        <p:nvSpPr>
          <p:cNvPr id="39993" name="TextBox 7"/>
          <p:cNvSpPr txBox="1">
            <a:spLocks noChangeArrowheads="1"/>
          </p:cNvSpPr>
          <p:nvPr/>
        </p:nvSpPr>
        <p:spPr bwMode="auto">
          <a:xfrm>
            <a:off x="365125" y="4857750"/>
            <a:ext cx="9213850" cy="1892300"/>
          </a:xfrm>
          <a:prstGeom prst="rect">
            <a:avLst/>
          </a:prstGeom>
          <a:noFill/>
          <a:ln w="9525">
            <a:noFill/>
            <a:miter lim="800000"/>
            <a:headEnd/>
            <a:tailEnd/>
          </a:ln>
        </p:spPr>
        <p:txBody>
          <a:bodyPr>
            <a:spAutoFit/>
          </a:bodyPr>
          <a:lstStyle/>
          <a:p>
            <a:pPr algn="ctr">
              <a:spcAft>
                <a:spcPts val="600"/>
              </a:spcAft>
            </a:pPr>
            <a:r>
              <a:rPr lang="en-GB" sz="1200" i="1"/>
              <a:t>NB: The rates are gross - before tax relief. The amount of tax relief you receive will depend on your individual circumstances.</a:t>
            </a:r>
            <a:endParaRPr lang="en-GB" sz="1200"/>
          </a:p>
          <a:p>
            <a:pPr marL="0" lvl="1" algn="ctr"/>
            <a:r>
              <a:rPr lang="en-GB" sz="1600" b="0"/>
              <a:t>You can find out what these contribution increases mean for your take home pay in more detail by using the 2012 contributions calculator on the Civil Service website: </a:t>
            </a:r>
            <a:r>
              <a:rPr lang="en-GB" sz="1600" b="0">
                <a:solidFill>
                  <a:srgbClr val="A8566A"/>
                </a:solidFill>
                <a:hlinkClick r:id="rId3"/>
              </a:rPr>
              <a:t>www.civilservice.gov.uk/pensions/reform/contribution-increases</a:t>
            </a:r>
            <a:r>
              <a:rPr lang="en-GB" sz="1600" b="0"/>
              <a:t> </a:t>
            </a:r>
          </a:p>
          <a:p>
            <a:endParaRPr lang="en-GB" sz="1600" b="0"/>
          </a:p>
          <a:p>
            <a:endParaRPr lang="en-GB"/>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GB" sz="2400" smtClean="0"/>
              <a:t/>
            </a:r>
            <a:br>
              <a:rPr lang="en-GB" sz="2400" smtClean="0"/>
            </a:br>
            <a:r>
              <a:rPr lang="en-GB" sz="2400" smtClean="0"/>
              <a:t>3d. Stage 2 – changes overview</a:t>
            </a:r>
            <a:br>
              <a:rPr lang="en-GB" sz="2400" smtClean="0"/>
            </a:br>
            <a:endParaRPr lang="en-GB" sz="2400" smtClean="0"/>
          </a:p>
        </p:txBody>
      </p:sp>
      <p:sp>
        <p:nvSpPr>
          <p:cNvPr id="41986" name="Content Placeholder 2"/>
          <p:cNvSpPr>
            <a:spLocks noGrp="1"/>
          </p:cNvSpPr>
          <p:nvPr>
            <p:ph idx="1"/>
          </p:nvPr>
        </p:nvSpPr>
        <p:spPr>
          <a:xfrm>
            <a:off x="350838" y="1554163"/>
            <a:ext cx="9170987" cy="4192587"/>
          </a:xfrm>
        </p:spPr>
        <p:txBody>
          <a:bodyPr/>
          <a:lstStyle/>
          <a:p>
            <a:r>
              <a:rPr lang="en-GB" sz="2000" smtClean="0"/>
              <a:t>On 9 March 2012, the Government reached a conclusion in its discussions with the trade unions on Civil Service pension reform. </a:t>
            </a:r>
          </a:p>
          <a:p>
            <a:endParaRPr lang="en-GB" sz="2000" smtClean="0"/>
          </a:p>
          <a:p>
            <a:r>
              <a:rPr lang="en-GB" sz="2000" smtClean="0"/>
              <a:t>A ‘Proposed Final Agreement’ (PFA) was put to the trade unions to consult their members.</a:t>
            </a:r>
          </a:p>
          <a:p>
            <a:endParaRPr lang="en-GB" sz="2000" smtClean="0"/>
          </a:p>
          <a:p>
            <a:r>
              <a:rPr lang="en-GB" sz="2000" smtClean="0"/>
              <a:t>The Government has now concluded that across the Civil Service as a whole there is sufficient trade union support for the proposals to be implemented.  </a:t>
            </a:r>
          </a:p>
          <a:p>
            <a:endParaRPr lang="en-GB" sz="2000" smtClean="0"/>
          </a:p>
          <a:p>
            <a:r>
              <a:rPr lang="en-GB" sz="2000" smtClean="0"/>
              <a:t>The two main differences of the new 2015 scheme are featured in this presentation. For further information on the PFA, see the Civil Service website: </a:t>
            </a:r>
            <a:r>
              <a:rPr lang="en-GB" sz="2000" smtClean="0">
                <a:hlinkClick r:id="rId3"/>
              </a:rPr>
              <a:t>www.civilservice.gov.uk/pensions/reform/key-elements</a:t>
            </a:r>
            <a:r>
              <a:rPr lang="en-GB" sz="2000" smtClean="0"/>
              <a:t> </a:t>
            </a:r>
          </a:p>
          <a:p>
            <a:endParaRPr lang="en-GB" smtClean="0"/>
          </a:p>
          <a:p>
            <a:pPr>
              <a:buFontTx/>
              <a:buNone/>
            </a:pPr>
            <a:endParaRPr lang="en-US" smtClean="0"/>
          </a:p>
        </p:txBody>
      </p:sp>
      <p:sp>
        <p:nvSpPr>
          <p:cNvPr id="4" name="Rounded Rectangle 3"/>
          <p:cNvSpPr/>
          <p:nvPr/>
        </p:nvSpPr>
        <p:spPr>
          <a:xfrm>
            <a:off x="6391275" y="249238"/>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pPr eaLnBrk="1" hangingPunct="1"/>
            <a:r>
              <a:rPr lang="en-GB" sz="2400" smtClean="0"/>
              <a:t>3d. Stage 2 – two main changes</a:t>
            </a:r>
          </a:p>
        </p:txBody>
      </p:sp>
      <p:sp>
        <p:nvSpPr>
          <p:cNvPr id="44034" name="Content Placeholder 2"/>
          <p:cNvSpPr>
            <a:spLocks noGrp="1"/>
          </p:cNvSpPr>
          <p:nvPr>
            <p:ph idx="1"/>
          </p:nvPr>
        </p:nvSpPr>
        <p:spPr>
          <a:xfrm>
            <a:off x="495300" y="1651000"/>
            <a:ext cx="8089900" cy="4873625"/>
          </a:xfrm>
        </p:spPr>
        <p:txBody>
          <a:bodyPr/>
          <a:lstStyle/>
          <a:p>
            <a:pPr marL="273050" indent="-273050" eaLnBrk="1" hangingPunct="1"/>
            <a:r>
              <a:rPr lang="en-GB" sz="2000" smtClean="0"/>
              <a:t>New scheme </a:t>
            </a:r>
            <a:r>
              <a:rPr lang="en-GB" sz="2000" u="sng" smtClean="0"/>
              <a:t>for most</a:t>
            </a:r>
            <a:r>
              <a:rPr lang="en-GB" sz="2000" smtClean="0"/>
              <a:t>  from April 2015</a:t>
            </a:r>
          </a:p>
          <a:p>
            <a:pPr marL="273050" indent="-273050" eaLnBrk="1" hangingPunct="1"/>
            <a:endParaRPr lang="en-GB" sz="2000" smtClean="0"/>
          </a:p>
          <a:p>
            <a:pPr marL="273050" indent="-273050" eaLnBrk="1" hangingPunct="1">
              <a:spcAft>
                <a:spcPts val="600"/>
              </a:spcAft>
            </a:pPr>
            <a:r>
              <a:rPr lang="en-GB" sz="2000" smtClean="0"/>
              <a:t>Two main changes:</a:t>
            </a:r>
          </a:p>
        </p:txBody>
      </p:sp>
      <p:sp>
        <p:nvSpPr>
          <p:cNvPr id="10" name="Rounded Rectangle 9"/>
          <p:cNvSpPr/>
          <p:nvPr/>
        </p:nvSpPr>
        <p:spPr>
          <a:xfrm>
            <a:off x="6391275" y="249238"/>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
        <p:nvSpPr>
          <p:cNvPr id="11" name="Rounded Rectangle 10"/>
          <p:cNvSpPr/>
          <p:nvPr/>
        </p:nvSpPr>
        <p:spPr>
          <a:xfrm>
            <a:off x="857250" y="2965450"/>
            <a:ext cx="8137525" cy="77311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buFontTx/>
              <a:buAutoNum type="arabicPeriod"/>
              <a:defRPr/>
            </a:pPr>
            <a:r>
              <a:rPr lang="en-GB" sz="2000" dirty="0">
                <a:solidFill>
                  <a:srgbClr val="C00000"/>
                </a:solidFill>
                <a:cs typeface="Arial" pitchFamily="34" charset="0"/>
              </a:rPr>
              <a:t>New age for claiming your full pension benefits:</a:t>
            </a:r>
          </a:p>
          <a:p>
            <a:pPr marL="457200" indent="-457200" fontAlgn="auto">
              <a:spcBef>
                <a:spcPts val="0"/>
              </a:spcBef>
              <a:spcAft>
                <a:spcPts val="0"/>
              </a:spcAft>
              <a:defRPr/>
            </a:pPr>
            <a:r>
              <a:rPr lang="en-GB" sz="2000" dirty="0">
                <a:solidFill>
                  <a:srgbClr val="C00000"/>
                </a:solidFill>
                <a:cs typeface="Arial" pitchFamily="34" charset="0"/>
              </a:rPr>
              <a:t>	</a:t>
            </a:r>
            <a:r>
              <a:rPr lang="en-GB" sz="2000" dirty="0">
                <a:solidFill>
                  <a:schemeClr val="bg1">
                    <a:lumMod val="50000"/>
                  </a:schemeClr>
                </a:solidFill>
                <a:cs typeface="Arial" pitchFamily="34" charset="0"/>
              </a:rPr>
              <a:t>Scheme Pension Age in line with State Pension Age</a:t>
            </a:r>
          </a:p>
        </p:txBody>
      </p:sp>
      <p:sp>
        <p:nvSpPr>
          <p:cNvPr id="12" name="Rounded Rectangle 11"/>
          <p:cNvSpPr/>
          <p:nvPr/>
        </p:nvSpPr>
        <p:spPr>
          <a:xfrm>
            <a:off x="868363" y="4029075"/>
            <a:ext cx="8115300" cy="6477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2000" dirty="0">
                <a:solidFill>
                  <a:srgbClr val="C00000"/>
                </a:solidFill>
                <a:cs typeface="Arial" pitchFamily="34" charset="0"/>
              </a:rPr>
              <a:t>2. 	New way of calculating your pension benefits:</a:t>
            </a:r>
          </a:p>
          <a:p>
            <a:pPr marL="457200" indent="-457200" fontAlgn="auto">
              <a:spcBef>
                <a:spcPts val="0"/>
              </a:spcBef>
              <a:spcAft>
                <a:spcPts val="0"/>
              </a:spcAft>
              <a:defRPr/>
            </a:pPr>
            <a:r>
              <a:rPr lang="en-GB" sz="2000" dirty="0">
                <a:solidFill>
                  <a:srgbClr val="C00000"/>
                </a:solidFill>
                <a:cs typeface="Arial" pitchFamily="34" charset="0"/>
              </a:rPr>
              <a:t>	</a:t>
            </a:r>
            <a:r>
              <a:rPr lang="en-GB" sz="2000" dirty="0">
                <a:solidFill>
                  <a:schemeClr val="bg1">
                    <a:lumMod val="50000"/>
                  </a:schemeClr>
                </a:solidFill>
                <a:cs typeface="Arial" pitchFamily="34" charset="0"/>
              </a:rPr>
              <a:t>Career average scheme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GB" sz="2400" smtClean="0"/>
              <a:t>3d. Stage 2 – change 1 in more detail</a:t>
            </a:r>
          </a:p>
        </p:txBody>
      </p:sp>
      <p:sp>
        <p:nvSpPr>
          <p:cNvPr id="4" name="Content Placeholder 3"/>
          <p:cNvSpPr>
            <a:spLocks noGrp="1"/>
          </p:cNvSpPr>
          <p:nvPr>
            <p:ph idx="1"/>
          </p:nvPr>
        </p:nvSpPr>
        <p:spPr>
          <a:xfrm>
            <a:off x="514350" y="1360488"/>
            <a:ext cx="8823325" cy="4386262"/>
          </a:xfrm>
        </p:spPr>
        <p:txBody>
          <a:bodyPr/>
          <a:lstStyle/>
          <a:p>
            <a:pPr marL="274320" indent="-274320" eaLnBrk="1" fontAlgn="auto" hangingPunct="1">
              <a:spcAft>
                <a:spcPts val="0"/>
              </a:spcAft>
              <a:defRPr/>
            </a:pPr>
            <a:endParaRPr lang="en-GB" sz="2000" dirty="0" smtClean="0">
              <a:solidFill>
                <a:schemeClr val="tx1">
                  <a:lumMod val="75000"/>
                  <a:lumOff val="25000"/>
                </a:schemeClr>
              </a:solidFill>
            </a:endParaRPr>
          </a:p>
          <a:p>
            <a:pPr marL="274320" indent="-274320" eaLnBrk="1" fontAlgn="auto" hangingPunct="1">
              <a:spcAft>
                <a:spcPts val="0"/>
              </a:spcAft>
              <a:defRPr/>
            </a:pPr>
            <a:endParaRPr lang="en-GB" sz="2000" b="1" dirty="0" smtClean="0">
              <a:solidFill>
                <a:schemeClr val="tx1">
                  <a:lumMod val="75000"/>
                  <a:lumOff val="25000"/>
                </a:schemeClr>
              </a:solidFill>
            </a:endParaRPr>
          </a:p>
          <a:p>
            <a:pPr marL="274320" indent="-274320" eaLnBrk="1" fontAlgn="auto" hangingPunct="1">
              <a:spcAft>
                <a:spcPts val="0"/>
              </a:spcAft>
              <a:defRPr/>
            </a:pPr>
            <a:endParaRPr lang="en-GB" sz="2000" dirty="0" smtClean="0">
              <a:solidFill>
                <a:schemeClr val="tx1">
                  <a:lumMod val="75000"/>
                  <a:lumOff val="25000"/>
                </a:schemeClr>
              </a:solidFill>
            </a:endParaRPr>
          </a:p>
          <a:p>
            <a:pPr marL="274320" indent="-274320" eaLnBrk="1" fontAlgn="auto" hangingPunct="1">
              <a:spcAft>
                <a:spcPts val="0"/>
              </a:spcAft>
              <a:defRPr/>
            </a:pPr>
            <a:r>
              <a:rPr lang="en-GB" sz="2000" dirty="0" smtClean="0">
                <a:solidFill>
                  <a:schemeClr val="tx1">
                    <a:lumMod val="75000"/>
                    <a:lumOff val="25000"/>
                  </a:schemeClr>
                </a:solidFill>
              </a:rPr>
              <a:t>Scheme Pension Age = the age at which you can take your pension in full.</a:t>
            </a:r>
          </a:p>
          <a:p>
            <a:pPr marL="274320" indent="-274320" eaLnBrk="1" fontAlgn="auto" hangingPunct="1">
              <a:spcAft>
                <a:spcPts val="0"/>
              </a:spcAft>
              <a:defRPr/>
            </a:pPr>
            <a:endParaRPr lang="en-GB" sz="2000" dirty="0" smtClean="0">
              <a:solidFill>
                <a:schemeClr val="tx1">
                  <a:lumMod val="75000"/>
                  <a:lumOff val="25000"/>
                </a:schemeClr>
              </a:solidFill>
            </a:endParaRPr>
          </a:p>
          <a:p>
            <a:pPr marL="274320" indent="-274320" eaLnBrk="1" fontAlgn="auto" hangingPunct="1">
              <a:spcAft>
                <a:spcPts val="0"/>
              </a:spcAft>
              <a:defRPr/>
            </a:pPr>
            <a:r>
              <a:rPr lang="en-GB" sz="2000" dirty="0" smtClean="0">
                <a:solidFill>
                  <a:schemeClr val="tx1">
                    <a:lumMod val="75000"/>
                    <a:lumOff val="25000"/>
                  </a:schemeClr>
                </a:solidFill>
              </a:rPr>
              <a:t>State Pension Age is due to increase to 68 over time. You can work out your State Pension Age on the </a:t>
            </a:r>
            <a:r>
              <a:rPr lang="en-GB" sz="2000" dirty="0" err="1" smtClean="0">
                <a:solidFill>
                  <a:schemeClr val="tx1">
                    <a:lumMod val="75000"/>
                    <a:lumOff val="25000"/>
                  </a:schemeClr>
                </a:solidFill>
              </a:rPr>
              <a:t>Directgov</a:t>
            </a:r>
            <a:r>
              <a:rPr lang="en-GB" sz="2000" dirty="0" smtClean="0">
                <a:solidFill>
                  <a:schemeClr val="tx1">
                    <a:lumMod val="75000"/>
                    <a:lumOff val="25000"/>
                  </a:schemeClr>
                </a:solidFill>
              </a:rPr>
              <a:t> website: </a:t>
            </a:r>
            <a:r>
              <a:rPr lang="en-GB" sz="2000" u="sng" dirty="0" smtClean="0">
                <a:hlinkClick r:id="rId3"/>
              </a:rPr>
              <a:t>www.direct.gov.uk/en/Pensionsandretirementplanning/StatePension/DG_4017919</a:t>
            </a:r>
            <a:endParaRPr lang="en-GB" sz="2000" dirty="0" smtClean="0"/>
          </a:p>
          <a:p>
            <a:pPr marL="274320" indent="-274320" eaLnBrk="1" fontAlgn="auto" hangingPunct="1">
              <a:spcAft>
                <a:spcPts val="0"/>
              </a:spcAft>
              <a:defRPr/>
            </a:pPr>
            <a:endParaRPr lang="en-GB" sz="2000" dirty="0" smtClean="0">
              <a:solidFill>
                <a:schemeClr val="tx1">
                  <a:lumMod val="75000"/>
                  <a:lumOff val="25000"/>
                </a:schemeClr>
              </a:solidFill>
            </a:endParaRPr>
          </a:p>
          <a:p>
            <a:pPr marL="274320" indent="-274320" eaLnBrk="1" fontAlgn="auto" hangingPunct="1">
              <a:spcAft>
                <a:spcPts val="0"/>
              </a:spcAft>
              <a:defRPr/>
            </a:pPr>
            <a:r>
              <a:rPr lang="en-GB" sz="2000" dirty="0" smtClean="0">
                <a:solidFill>
                  <a:schemeClr val="tx1">
                    <a:lumMod val="75000"/>
                    <a:lumOff val="25000"/>
                  </a:schemeClr>
                </a:solidFill>
              </a:rPr>
              <a:t>You will </a:t>
            </a:r>
            <a:r>
              <a:rPr lang="en-GB" sz="2000" u="sng" dirty="0" smtClean="0">
                <a:solidFill>
                  <a:schemeClr val="tx1">
                    <a:lumMod val="75000"/>
                    <a:lumOff val="25000"/>
                  </a:schemeClr>
                </a:solidFill>
              </a:rPr>
              <a:t>not have</a:t>
            </a:r>
            <a:r>
              <a:rPr lang="en-GB" sz="2000" dirty="0" smtClean="0">
                <a:solidFill>
                  <a:schemeClr val="tx1">
                    <a:lumMod val="75000"/>
                    <a:lumOff val="25000"/>
                  </a:schemeClr>
                </a:solidFill>
              </a:rPr>
              <a:t> to work until this age. You can retire earlier but your new scheme pension will normally be reduced because it would be paid out for longer.</a:t>
            </a:r>
            <a:endParaRPr lang="en-GB" sz="2000" dirty="0"/>
          </a:p>
        </p:txBody>
      </p:sp>
      <p:sp>
        <p:nvSpPr>
          <p:cNvPr id="5" name="Rounded Rectangle 4"/>
          <p:cNvSpPr/>
          <p:nvPr/>
        </p:nvSpPr>
        <p:spPr>
          <a:xfrm>
            <a:off x="6402388" y="238125"/>
            <a:ext cx="3321050" cy="865188"/>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
        <p:nvSpPr>
          <p:cNvPr id="7" name="Rounded Rectangle 6"/>
          <p:cNvSpPr/>
          <p:nvPr/>
        </p:nvSpPr>
        <p:spPr>
          <a:xfrm>
            <a:off x="857250" y="1450975"/>
            <a:ext cx="8137525" cy="8001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buFontTx/>
              <a:buAutoNum type="arabicPeriod"/>
              <a:defRPr/>
            </a:pPr>
            <a:r>
              <a:rPr lang="en-GB" sz="2000" dirty="0">
                <a:solidFill>
                  <a:srgbClr val="C00000"/>
                </a:solidFill>
                <a:cs typeface="Arial" pitchFamily="34" charset="0"/>
              </a:rPr>
              <a:t>New age for claiming your full pension benefits:</a:t>
            </a:r>
          </a:p>
          <a:p>
            <a:pPr marL="457200" indent="-457200" fontAlgn="auto">
              <a:spcBef>
                <a:spcPts val="0"/>
              </a:spcBef>
              <a:spcAft>
                <a:spcPts val="0"/>
              </a:spcAft>
              <a:defRPr/>
            </a:pPr>
            <a:r>
              <a:rPr lang="en-GB" sz="2000" dirty="0">
                <a:solidFill>
                  <a:srgbClr val="C00000"/>
                </a:solidFill>
                <a:cs typeface="Arial" pitchFamily="34" charset="0"/>
              </a:rPr>
              <a:t>	</a:t>
            </a:r>
            <a:r>
              <a:rPr lang="en-GB" sz="2000" dirty="0">
                <a:solidFill>
                  <a:schemeClr val="bg1">
                    <a:lumMod val="50000"/>
                  </a:schemeClr>
                </a:solidFill>
                <a:cs typeface="Arial" pitchFamily="34" charset="0"/>
              </a:rPr>
              <a:t>Scheme Pension Age in line with State Pension Age</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536575" y="3897313"/>
            <a:ext cx="8815388" cy="1052512"/>
          </a:xfrm>
          <a:prstGeom prst="roundRect">
            <a:avLst/>
          </a:prstGeom>
          <a:solidFill>
            <a:srgbClr val="DDCEA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1600" b="0" dirty="0">
                <a:solidFill>
                  <a:schemeClr val="tx1"/>
                </a:solidFill>
                <a:cs typeface="Arial" pitchFamily="34" charset="0"/>
              </a:rPr>
              <a:t>Three steps to calculate your career average pension:</a:t>
            </a:r>
          </a:p>
          <a:p>
            <a:pPr marL="457200" indent="-457200" fontAlgn="auto">
              <a:spcBef>
                <a:spcPts val="0"/>
              </a:spcBef>
              <a:spcAft>
                <a:spcPts val="0"/>
              </a:spcAft>
              <a:buFont typeface="+mj-lt"/>
              <a:buAutoNum type="arabicPeriod"/>
              <a:defRPr/>
            </a:pPr>
            <a:r>
              <a:rPr lang="en-GB" sz="1600" b="0" dirty="0">
                <a:solidFill>
                  <a:schemeClr val="tx1"/>
                </a:solidFill>
                <a:cs typeface="Arial" pitchFamily="34" charset="0"/>
              </a:rPr>
              <a:t>Your pay each year x 2.32% (or as a fraction, “1/43.1</a:t>
            </a:r>
            <a:r>
              <a:rPr lang="en-GB" sz="1200" dirty="0">
                <a:solidFill>
                  <a:schemeClr val="tx1"/>
                </a:solidFill>
                <a:cs typeface="Arial" pitchFamily="34" charset="0"/>
              </a:rPr>
              <a:t>ths</a:t>
            </a:r>
            <a:r>
              <a:rPr lang="en-GB" sz="1600" b="0" dirty="0">
                <a:solidFill>
                  <a:schemeClr val="tx1"/>
                </a:solidFill>
                <a:cs typeface="Arial" pitchFamily="34" charset="0"/>
              </a:rPr>
              <a:t>”).</a:t>
            </a:r>
            <a:endParaRPr lang="en-GB" sz="1600" b="0" i="1" dirty="0">
              <a:solidFill>
                <a:schemeClr val="tx1"/>
              </a:solidFill>
              <a:cs typeface="Arial" pitchFamily="34" charset="0"/>
            </a:endParaRPr>
          </a:p>
          <a:p>
            <a:pPr marL="457200" indent="-457200" fontAlgn="auto">
              <a:spcBef>
                <a:spcPts val="0"/>
              </a:spcBef>
              <a:spcAft>
                <a:spcPts val="0"/>
              </a:spcAft>
              <a:buFont typeface="+mj-lt"/>
              <a:buAutoNum type="arabicPeriod"/>
              <a:defRPr/>
            </a:pPr>
            <a:r>
              <a:rPr lang="en-GB" sz="1600" b="0" dirty="0">
                <a:solidFill>
                  <a:schemeClr val="tx1"/>
                </a:solidFill>
                <a:cs typeface="Arial" pitchFamily="34" charset="0"/>
              </a:rPr>
              <a:t>The pension you earn each year is increased in line with inflation until you retire.</a:t>
            </a:r>
          </a:p>
          <a:p>
            <a:pPr marL="457200" indent="-457200" fontAlgn="auto">
              <a:spcBef>
                <a:spcPts val="0"/>
              </a:spcBef>
              <a:spcAft>
                <a:spcPts val="0"/>
              </a:spcAft>
              <a:buFont typeface="+mj-lt"/>
              <a:buAutoNum type="arabicPeriod"/>
              <a:defRPr/>
            </a:pPr>
            <a:r>
              <a:rPr lang="en-GB" sz="1600" b="0" dirty="0">
                <a:solidFill>
                  <a:schemeClr val="tx1"/>
                </a:solidFill>
                <a:cs typeface="Arial" pitchFamily="34" charset="0"/>
              </a:rPr>
              <a:t>At retirement each year’s total is added together to get annual pension.</a:t>
            </a:r>
          </a:p>
        </p:txBody>
      </p:sp>
      <p:sp>
        <p:nvSpPr>
          <p:cNvPr id="9" name="Rounded Rectangle 8"/>
          <p:cNvSpPr/>
          <p:nvPr/>
        </p:nvSpPr>
        <p:spPr>
          <a:xfrm>
            <a:off x="6391275" y="249238"/>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pic>
        <p:nvPicPr>
          <p:cNvPr id="48131" name="Picture 30" descr="jar money.png"/>
          <p:cNvPicPr>
            <a:picLocks noChangeAspect="1"/>
          </p:cNvPicPr>
          <p:nvPr/>
        </p:nvPicPr>
        <p:blipFill>
          <a:blip r:embed="rId3"/>
          <a:srcRect r="8571" b="2806"/>
          <a:stretch>
            <a:fillRect/>
          </a:stretch>
        </p:blipFill>
        <p:spPr bwMode="auto">
          <a:xfrm>
            <a:off x="627063" y="5097463"/>
            <a:ext cx="760412" cy="952500"/>
          </a:xfrm>
          <a:prstGeom prst="rect">
            <a:avLst/>
          </a:prstGeom>
          <a:noFill/>
          <a:ln w="9525">
            <a:noFill/>
            <a:miter lim="800000"/>
            <a:headEnd/>
            <a:tailEnd/>
          </a:ln>
        </p:spPr>
      </p:pic>
      <p:sp>
        <p:nvSpPr>
          <p:cNvPr id="11" name="Rectangle 10"/>
          <p:cNvSpPr/>
          <p:nvPr/>
        </p:nvSpPr>
        <p:spPr bwMode="auto">
          <a:xfrm>
            <a:off x="663575" y="5429250"/>
            <a:ext cx="754063" cy="338138"/>
          </a:xfrm>
          <a:prstGeom prst="rect">
            <a:avLst/>
          </a:prstGeom>
        </p:spPr>
        <p:txBody>
          <a:bodyPr>
            <a:spAutoFit/>
          </a:bodyPr>
          <a:lstStyle/>
          <a:p>
            <a:pPr algn="ctr">
              <a:defRPr/>
            </a:pPr>
            <a:r>
              <a:rPr lang="fr-FR" sz="1600" dirty="0">
                <a:solidFill>
                  <a:schemeClr val="tx2">
                    <a:lumMod val="50000"/>
                  </a:schemeClr>
                </a:solidFill>
              </a:rPr>
              <a:t>2015</a:t>
            </a:r>
            <a:endParaRPr lang="en-GB" sz="1600" dirty="0">
              <a:solidFill>
                <a:schemeClr val="tx2">
                  <a:lumMod val="50000"/>
                </a:schemeClr>
              </a:solidFill>
            </a:endParaRPr>
          </a:p>
        </p:txBody>
      </p:sp>
      <p:pic>
        <p:nvPicPr>
          <p:cNvPr id="48133" name="Picture 30" descr="jar money.png"/>
          <p:cNvPicPr>
            <a:picLocks noChangeAspect="1"/>
          </p:cNvPicPr>
          <p:nvPr/>
        </p:nvPicPr>
        <p:blipFill>
          <a:blip r:embed="rId4"/>
          <a:srcRect r="8571" b="2806"/>
          <a:stretch>
            <a:fillRect/>
          </a:stretch>
        </p:blipFill>
        <p:spPr bwMode="auto">
          <a:xfrm>
            <a:off x="2014538" y="5108575"/>
            <a:ext cx="749300" cy="939800"/>
          </a:xfrm>
          <a:prstGeom prst="rect">
            <a:avLst/>
          </a:prstGeom>
          <a:noFill/>
          <a:ln w="9525">
            <a:noFill/>
            <a:miter lim="800000"/>
            <a:headEnd/>
            <a:tailEnd/>
          </a:ln>
        </p:spPr>
      </p:pic>
      <p:sp>
        <p:nvSpPr>
          <p:cNvPr id="13" name="Rectangle 12"/>
          <p:cNvSpPr/>
          <p:nvPr/>
        </p:nvSpPr>
        <p:spPr bwMode="auto">
          <a:xfrm>
            <a:off x="1998663" y="5449888"/>
            <a:ext cx="844550" cy="338137"/>
          </a:xfrm>
          <a:prstGeom prst="rect">
            <a:avLst/>
          </a:prstGeom>
        </p:spPr>
        <p:txBody>
          <a:bodyPr>
            <a:spAutoFit/>
          </a:bodyPr>
          <a:lstStyle/>
          <a:p>
            <a:pPr algn="ctr">
              <a:defRPr/>
            </a:pPr>
            <a:r>
              <a:rPr lang="fr-FR" sz="1600" dirty="0">
                <a:solidFill>
                  <a:schemeClr val="tx2">
                    <a:lumMod val="50000"/>
                  </a:schemeClr>
                </a:solidFill>
              </a:rPr>
              <a:t>2016</a:t>
            </a:r>
            <a:endParaRPr lang="en-GB" sz="1600" dirty="0">
              <a:solidFill>
                <a:schemeClr val="tx2">
                  <a:lumMod val="50000"/>
                </a:schemeClr>
              </a:solidFill>
            </a:endParaRPr>
          </a:p>
        </p:txBody>
      </p:sp>
      <p:pic>
        <p:nvPicPr>
          <p:cNvPr id="48135" name="Picture 30" descr="jar money.png"/>
          <p:cNvPicPr>
            <a:picLocks noChangeAspect="1"/>
          </p:cNvPicPr>
          <p:nvPr/>
        </p:nvPicPr>
        <p:blipFill>
          <a:blip r:embed="rId5"/>
          <a:srcRect r="8571" b="2806"/>
          <a:stretch>
            <a:fillRect/>
          </a:stretch>
        </p:blipFill>
        <p:spPr bwMode="auto">
          <a:xfrm>
            <a:off x="3446463" y="5133975"/>
            <a:ext cx="725487" cy="909638"/>
          </a:xfrm>
          <a:prstGeom prst="rect">
            <a:avLst/>
          </a:prstGeom>
          <a:noFill/>
          <a:ln w="9525">
            <a:noFill/>
            <a:miter lim="800000"/>
            <a:headEnd/>
            <a:tailEnd/>
          </a:ln>
        </p:spPr>
      </p:pic>
      <p:sp>
        <p:nvSpPr>
          <p:cNvPr id="17" name="Rectangle 16"/>
          <p:cNvSpPr/>
          <p:nvPr/>
        </p:nvSpPr>
        <p:spPr bwMode="auto">
          <a:xfrm>
            <a:off x="3478213" y="5440363"/>
            <a:ext cx="762000" cy="338137"/>
          </a:xfrm>
          <a:prstGeom prst="rect">
            <a:avLst/>
          </a:prstGeom>
        </p:spPr>
        <p:txBody>
          <a:bodyPr>
            <a:spAutoFit/>
          </a:bodyPr>
          <a:lstStyle/>
          <a:p>
            <a:pPr algn="ctr">
              <a:defRPr/>
            </a:pPr>
            <a:r>
              <a:rPr lang="fr-FR" sz="1600" dirty="0">
                <a:solidFill>
                  <a:schemeClr val="tx2">
                    <a:lumMod val="50000"/>
                  </a:schemeClr>
                </a:solidFill>
              </a:rPr>
              <a:t>2017</a:t>
            </a:r>
            <a:endParaRPr lang="en-GB" sz="1600" dirty="0">
              <a:solidFill>
                <a:schemeClr val="tx2">
                  <a:lumMod val="50000"/>
                </a:schemeClr>
              </a:solidFill>
            </a:endParaRPr>
          </a:p>
        </p:txBody>
      </p:sp>
      <p:sp>
        <p:nvSpPr>
          <p:cNvPr id="18" name="Rectangle 17"/>
          <p:cNvSpPr/>
          <p:nvPr/>
        </p:nvSpPr>
        <p:spPr bwMode="auto">
          <a:xfrm>
            <a:off x="1316038" y="5133975"/>
            <a:ext cx="844550" cy="522288"/>
          </a:xfrm>
          <a:prstGeom prst="rect">
            <a:avLst/>
          </a:prstGeom>
        </p:spPr>
        <p:txBody>
          <a:bodyPr>
            <a:spAutoFit/>
          </a:bodyPr>
          <a:lstStyle/>
          <a:p>
            <a:pPr algn="ctr">
              <a:defRPr/>
            </a:pPr>
            <a:r>
              <a:rPr lang="fr-FR" sz="2800" dirty="0">
                <a:solidFill>
                  <a:schemeClr val="tx2">
                    <a:lumMod val="50000"/>
                  </a:schemeClr>
                </a:solidFill>
              </a:rPr>
              <a:t>+</a:t>
            </a:r>
            <a:endParaRPr lang="en-GB" sz="2800" dirty="0">
              <a:solidFill>
                <a:schemeClr val="tx2">
                  <a:lumMod val="50000"/>
                </a:schemeClr>
              </a:solidFill>
            </a:endParaRPr>
          </a:p>
        </p:txBody>
      </p:sp>
      <p:sp>
        <p:nvSpPr>
          <p:cNvPr id="19" name="Rectangle 18"/>
          <p:cNvSpPr/>
          <p:nvPr/>
        </p:nvSpPr>
        <p:spPr bwMode="auto">
          <a:xfrm>
            <a:off x="2738438" y="5132388"/>
            <a:ext cx="844550" cy="522287"/>
          </a:xfrm>
          <a:prstGeom prst="rect">
            <a:avLst/>
          </a:prstGeom>
        </p:spPr>
        <p:txBody>
          <a:bodyPr>
            <a:spAutoFit/>
          </a:bodyPr>
          <a:lstStyle/>
          <a:p>
            <a:pPr algn="ctr">
              <a:defRPr/>
            </a:pPr>
            <a:r>
              <a:rPr lang="fr-FR" sz="2800" dirty="0">
                <a:solidFill>
                  <a:schemeClr val="tx2">
                    <a:lumMod val="50000"/>
                  </a:schemeClr>
                </a:solidFill>
              </a:rPr>
              <a:t>+</a:t>
            </a:r>
            <a:endParaRPr lang="en-GB" sz="2800" dirty="0">
              <a:solidFill>
                <a:schemeClr val="tx2">
                  <a:lumMod val="50000"/>
                </a:schemeClr>
              </a:solidFill>
            </a:endParaRPr>
          </a:p>
        </p:txBody>
      </p:sp>
      <p:sp>
        <p:nvSpPr>
          <p:cNvPr id="20" name="Rectangle 19"/>
          <p:cNvSpPr/>
          <p:nvPr/>
        </p:nvSpPr>
        <p:spPr bwMode="auto">
          <a:xfrm>
            <a:off x="4322763" y="5337175"/>
            <a:ext cx="1563687" cy="523875"/>
          </a:xfrm>
          <a:prstGeom prst="rect">
            <a:avLst/>
          </a:prstGeom>
        </p:spPr>
        <p:txBody>
          <a:bodyPr>
            <a:spAutoFit/>
          </a:bodyPr>
          <a:lstStyle/>
          <a:p>
            <a:pPr algn="ctr">
              <a:defRPr/>
            </a:pPr>
            <a:r>
              <a:rPr lang="fr-FR" sz="2800" dirty="0">
                <a:solidFill>
                  <a:schemeClr val="tx2">
                    <a:lumMod val="50000"/>
                  </a:schemeClr>
                </a:solidFill>
              </a:rPr>
              <a:t>+…..</a:t>
            </a:r>
            <a:endParaRPr lang="en-GB" sz="2800" dirty="0">
              <a:solidFill>
                <a:schemeClr val="tx2">
                  <a:lumMod val="50000"/>
                </a:schemeClr>
              </a:solidFill>
            </a:endParaRPr>
          </a:p>
        </p:txBody>
      </p:sp>
      <p:sp>
        <p:nvSpPr>
          <p:cNvPr id="21" name="Rectangle 20"/>
          <p:cNvSpPr/>
          <p:nvPr/>
        </p:nvSpPr>
        <p:spPr bwMode="auto">
          <a:xfrm>
            <a:off x="5851525" y="5346700"/>
            <a:ext cx="863600" cy="523875"/>
          </a:xfrm>
          <a:prstGeom prst="rect">
            <a:avLst/>
          </a:prstGeom>
        </p:spPr>
        <p:txBody>
          <a:bodyPr>
            <a:spAutoFit/>
          </a:bodyPr>
          <a:lstStyle/>
          <a:p>
            <a:pPr algn="ctr">
              <a:defRPr/>
            </a:pPr>
            <a:r>
              <a:rPr lang="fr-FR" sz="2800" dirty="0">
                <a:solidFill>
                  <a:schemeClr val="tx2">
                    <a:lumMod val="50000"/>
                  </a:schemeClr>
                </a:solidFill>
              </a:rPr>
              <a:t>=</a:t>
            </a:r>
            <a:endParaRPr lang="en-GB" sz="2800" dirty="0">
              <a:solidFill>
                <a:schemeClr val="tx2">
                  <a:lumMod val="50000"/>
                </a:schemeClr>
              </a:solidFill>
            </a:endParaRPr>
          </a:p>
        </p:txBody>
      </p:sp>
      <p:pic>
        <p:nvPicPr>
          <p:cNvPr id="48141" name="Picture 30" descr="jar money.png"/>
          <p:cNvPicPr>
            <a:picLocks noChangeAspect="1"/>
          </p:cNvPicPr>
          <p:nvPr/>
        </p:nvPicPr>
        <p:blipFill>
          <a:blip r:embed="rId6"/>
          <a:srcRect r="8571" b="2806"/>
          <a:stretch>
            <a:fillRect/>
          </a:stretch>
        </p:blipFill>
        <p:spPr bwMode="auto">
          <a:xfrm>
            <a:off x="6675438" y="5006975"/>
            <a:ext cx="1268412" cy="1165225"/>
          </a:xfrm>
          <a:prstGeom prst="rect">
            <a:avLst/>
          </a:prstGeom>
          <a:noFill/>
          <a:ln w="9525">
            <a:noFill/>
            <a:miter lim="800000"/>
            <a:headEnd/>
            <a:tailEnd/>
          </a:ln>
        </p:spPr>
      </p:pic>
      <p:sp>
        <p:nvSpPr>
          <p:cNvPr id="23" name="Rectangle 22"/>
          <p:cNvSpPr/>
          <p:nvPr/>
        </p:nvSpPr>
        <p:spPr bwMode="auto">
          <a:xfrm>
            <a:off x="6708775" y="5418138"/>
            <a:ext cx="1395413" cy="708025"/>
          </a:xfrm>
          <a:prstGeom prst="rect">
            <a:avLst/>
          </a:prstGeom>
        </p:spPr>
        <p:txBody>
          <a:bodyPr>
            <a:spAutoFit/>
          </a:bodyPr>
          <a:lstStyle/>
          <a:p>
            <a:pPr algn="ctr">
              <a:defRPr/>
            </a:pPr>
            <a:r>
              <a:rPr lang="fr-FR" sz="1200" dirty="0">
                <a:solidFill>
                  <a:schemeClr val="tx2">
                    <a:lumMod val="50000"/>
                  </a:schemeClr>
                </a:solidFill>
              </a:rPr>
              <a:t>New </a:t>
            </a:r>
            <a:r>
              <a:rPr lang="fr-FR" sz="1200" dirty="0" err="1">
                <a:solidFill>
                  <a:schemeClr val="tx2">
                    <a:lumMod val="50000"/>
                  </a:schemeClr>
                </a:solidFill>
              </a:rPr>
              <a:t>Scheme</a:t>
            </a:r>
            <a:r>
              <a:rPr lang="fr-FR" sz="1200" dirty="0">
                <a:solidFill>
                  <a:schemeClr val="tx2">
                    <a:lumMod val="50000"/>
                  </a:schemeClr>
                </a:solidFill>
              </a:rPr>
              <a:t> Pension</a:t>
            </a:r>
          </a:p>
          <a:p>
            <a:pPr algn="ctr">
              <a:defRPr/>
            </a:pPr>
            <a:endParaRPr lang="en-GB" sz="1600" dirty="0">
              <a:solidFill>
                <a:schemeClr val="tx2">
                  <a:lumMod val="50000"/>
                </a:schemeClr>
              </a:solidFill>
            </a:endParaRPr>
          </a:p>
        </p:txBody>
      </p:sp>
      <p:sp>
        <p:nvSpPr>
          <p:cNvPr id="22" name="Rounded Rectangle 21"/>
          <p:cNvSpPr/>
          <p:nvPr/>
        </p:nvSpPr>
        <p:spPr>
          <a:xfrm>
            <a:off x="868363" y="1400175"/>
            <a:ext cx="8115300" cy="6477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2000" dirty="0">
                <a:solidFill>
                  <a:srgbClr val="C00000"/>
                </a:solidFill>
                <a:cs typeface="Arial" pitchFamily="34" charset="0"/>
              </a:rPr>
              <a:t>2. 	New way of calculating your pension benefits:</a:t>
            </a:r>
          </a:p>
          <a:p>
            <a:pPr marL="457200" indent="-457200" fontAlgn="auto">
              <a:spcBef>
                <a:spcPts val="0"/>
              </a:spcBef>
              <a:spcAft>
                <a:spcPts val="0"/>
              </a:spcAft>
              <a:defRPr/>
            </a:pPr>
            <a:r>
              <a:rPr lang="en-GB" sz="2000" dirty="0">
                <a:solidFill>
                  <a:srgbClr val="C00000"/>
                </a:solidFill>
                <a:cs typeface="Arial" pitchFamily="34" charset="0"/>
              </a:rPr>
              <a:t>	</a:t>
            </a:r>
            <a:r>
              <a:rPr lang="en-GB" sz="2000" dirty="0">
                <a:solidFill>
                  <a:schemeClr val="bg1">
                    <a:lumMod val="50000"/>
                  </a:schemeClr>
                </a:solidFill>
                <a:cs typeface="Arial" pitchFamily="34" charset="0"/>
              </a:rPr>
              <a:t>Career average scheme</a:t>
            </a:r>
          </a:p>
        </p:txBody>
      </p:sp>
      <p:sp>
        <p:nvSpPr>
          <p:cNvPr id="48144" name="Title 1"/>
          <p:cNvSpPr>
            <a:spLocks noGrp="1"/>
          </p:cNvSpPr>
          <p:nvPr>
            <p:ph type="title"/>
          </p:nvPr>
        </p:nvSpPr>
        <p:spPr/>
        <p:txBody>
          <a:bodyPr/>
          <a:lstStyle/>
          <a:p>
            <a:r>
              <a:rPr lang="en-GB" sz="2400" smtClean="0"/>
              <a:t>3d. Stage 2 – change 2 in more detail</a:t>
            </a:r>
          </a:p>
        </p:txBody>
      </p:sp>
      <p:sp>
        <p:nvSpPr>
          <p:cNvPr id="24" name="Content Placeholder 2"/>
          <p:cNvSpPr txBox="1">
            <a:spLocks/>
          </p:cNvSpPr>
          <p:nvPr/>
        </p:nvSpPr>
        <p:spPr bwMode="auto">
          <a:xfrm>
            <a:off x="342900" y="2114550"/>
            <a:ext cx="9190038" cy="1703388"/>
          </a:xfrm>
          <a:prstGeom prst="rect">
            <a:avLst/>
          </a:prstGeom>
          <a:noFill/>
          <a:ln w="9525">
            <a:noFill/>
            <a:miter lim="800000"/>
            <a:headEnd/>
            <a:tailEnd/>
          </a:ln>
        </p:spPr>
        <p:txBody>
          <a:bodyPr/>
          <a:lstStyle/>
          <a:p>
            <a:pPr marL="274320" indent="-274320" fontAlgn="auto">
              <a:spcBef>
                <a:spcPct val="20000"/>
              </a:spcBef>
              <a:spcAft>
                <a:spcPts val="600"/>
              </a:spcAft>
              <a:buClr>
                <a:srgbClr val="A22F1E"/>
              </a:buClr>
              <a:buFont typeface="Arial" pitchFamily="34" charset="0"/>
              <a:buChar char="•"/>
              <a:defRPr/>
            </a:pPr>
            <a:r>
              <a:rPr lang="en-GB" sz="1800" b="0" dirty="0">
                <a:latin typeface="+mn-lt"/>
              </a:rPr>
              <a:t>The move to a career average scheme from a final salary one means that for many, benefits earned after April 2015 will be calculated in a different way.</a:t>
            </a:r>
            <a:endParaRPr lang="en-GB" sz="1800" b="0" kern="0" dirty="0">
              <a:latin typeface="+mn-lt"/>
            </a:endParaRPr>
          </a:p>
          <a:p>
            <a:pPr marL="274320" indent="-274320" fontAlgn="auto">
              <a:spcBef>
                <a:spcPct val="20000"/>
              </a:spcBef>
              <a:spcAft>
                <a:spcPts val="600"/>
              </a:spcAft>
              <a:buClr>
                <a:srgbClr val="A22F1E"/>
              </a:buClr>
              <a:buFont typeface="Arial" pitchFamily="34" charset="0"/>
              <a:buChar char="•"/>
              <a:defRPr/>
            </a:pPr>
            <a:r>
              <a:rPr lang="en-GB" sz="1800" b="0" dirty="0">
                <a:latin typeface="+mn-lt"/>
              </a:rPr>
              <a:t>Your pension will be based on an average of your earnings for each year you work (after April 2015) until you leave or retire, rather than on the last salary you are on.</a:t>
            </a:r>
            <a:endParaRPr lang="en-GB" sz="1800" b="0" kern="0" dirty="0">
              <a:latin typeface="+mn-lt"/>
            </a:endParaRPr>
          </a:p>
          <a:p>
            <a:pPr marL="274320" indent="-274320" fontAlgn="auto">
              <a:spcBef>
                <a:spcPct val="20000"/>
              </a:spcBef>
              <a:spcAft>
                <a:spcPts val="600"/>
              </a:spcAft>
              <a:buClr>
                <a:srgbClr val="A22F1E"/>
              </a:buClr>
              <a:buFont typeface="Arial" pitchFamily="34" charset="0"/>
              <a:buChar char="•"/>
              <a:defRPr/>
            </a:pPr>
            <a:r>
              <a:rPr lang="en-GB" sz="1800" b="0" dirty="0">
                <a:latin typeface="+mn-lt"/>
              </a:rPr>
              <a:t>Some Civil Servants are already in a career average schemes (</a:t>
            </a:r>
            <a:r>
              <a:rPr lang="en-GB" sz="1800" b="0" dirty="0" err="1">
                <a:latin typeface="+mn-lt"/>
              </a:rPr>
              <a:t>nuvos</a:t>
            </a:r>
            <a:r>
              <a:rPr lang="en-GB" sz="1800" b="0" dirty="0">
                <a:latin typeface="+mn-lt"/>
              </a:rPr>
              <a:t>).</a:t>
            </a:r>
            <a:endParaRPr lang="en-GB" sz="1800" b="0" kern="0" dirty="0">
              <a:latin typeface="+mn-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892175" y="2162175"/>
            <a:ext cx="8191500" cy="1512888"/>
          </a:xfrm>
          <a:prstGeom prst="roundRect">
            <a:avLst/>
          </a:prstGeom>
          <a:solidFill>
            <a:srgbClr val="FEF9E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0178" name="Title 1"/>
          <p:cNvSpPr>
            <a:spLocks noGrp="1"/>
          </p:cNvSpPr>
          <p:nvPr>
            <p:ph type="title"/>
          </p:nvPr>
        </p:nvSpPr>
        <p:spPr/>
        <p:txBody>
          <a:bodyPr/>
          <a:lstStyle/>
          <a:p>
            <a:pPr eaLnBrk="1" hangingPunct="1"/>
            <a:r>
              <a:rPr lang="en-GB" sz="2400" smtClean="0"/>
              <a:t>3d. Stage 2 – when you retire or leave </a:t>
            </a:r>
            <a:br>
              <a:rPr lang="en-GB" sz="2400" smtClean="0"/>
            </a:br>
            <a:r>
              <a:rPr lang="en-GB" sz="2400" smtClean="0"/>
              <a:t>after 2015 </a:t>
            </a:r>
          </a:p>
        </p:txBody>
      </p:sp>
      <p:sp>
        <p:nvSpPr>
          <p:cNvPr id="38915" name="Content Placeholder 2"/>
          <p:cNvSpPr>
            <a:spLocks noGrp="1"/>
          </p:cNvSpPr>
          <p:nvPr>
            <p:ph idx="1"/>
          </p:nvPr>
        </p:nvSpPr>
        <p:spPr>
          <a:xfrm>
            <a:off x="457200" y="3749675"/>
            <a:ext cx="8991600" cy="2125663"/>
          </a:xfrm>
        </p:spPr>
        <p:txBody>
          <a:bodyPr>
            <a:noAutofit/>
          </a:bodyPr>
          <a:lstStyle/>
          <a:p>
            <a:pPr marL="274320" indent="-274320" eaLnBrk="1" fontAlgn="auto" hangingPunct="1">
              <a:spcAft>
                <a:spcPts val="1200"/>
              </a:spcAft>
              <a:defRPr/>
            </a:pPr>
            <a:r>
              <a:rPr lang="en-GB" sz="2000" dirty="0" smtClean="0"/>
              <a:t>The pension and lump sum you have already earned up to April 2015, based on your current scheme rules, will not be affected (Part 1). It will be preserved until you leave or retire.</a:t>
            </a:r>
          </a:p>
          <a:p>
            <a:pPr marL="274320" indent="-274320" eaLnBrk="1" fontAlgn="auto" hangingPunct="1">
              <a:spcAft>
                <a:spcPts val="1200"/>
              </a:spcAft>
              <a:defRPr/>
            </a:pPr>
            <a:r>
              <a:rPr lang="en-GB" sz="2000" dirty="0" smtClean="0"/>
              <a:t>To work out what amount you would get use the 2015 new scheme calculator on the Civil Service website: </a:t>
            </a:r>
            <a:r>
              <a:rPr lang="en-GB" sz="2000" dirty="0" smtClean="0">
                <a:hlinkClick r:id="rId3"/>
              </a:rPr>
              <a:t>www.civilservice.gov.uk/pensions/reform/key-elements</a:t>
            </a:r>
            <a:endParaRPr lang="en-GB" sz="2000" dirty="0" smtClean="0"/>
          </a:p>
          <a:p>
            <a:pPr marL="274320" indent="-274320" eaLnBrk="1" fontAlgn="auto" hangingPunct="1">
              <a:spcAft>
                <a:spcPts val="1200"/>
              </a:spcAft>
              <a:buFontTx/>
              <a:buNone/>
              <a:defRPr/>
            </a:pPr>
            <a:r>
              <a:rPr lang="en-GB" sz="2000" dirty="0" smtClean="0"/>
              <a:t>	</a:t>
            </a:r>
            <a:endParaRPr lang="en-GB" sz="2000" b="1" dirty="0" smtClean="0">
              <a:solidFill>
                <a:schemeClr val="accent3">
                  <a:lumMod val="50000"/>
                </a:schemeClr>
              </a:solidFill>
            </a:endParaRPr>
          </a:p>
        </p:txBody>
      </p:sp>
      <p:sp>
        <p:nvSpPr>
          <p:cNvPr id="16" name="Rounded Rectangle 15"/>
          <p:cNvSpPr/>
          <p:nvPr/>
        </p:nvSpPr>
        <p:spPr>
          <a:xfrm>
            <a:off x="1082675" y="2306638"/>
            <a:ext cx="3743325" cy="1223962"/>
          </a:xfrm>
          <a:prstGeom prst="roundRect">
            <a:avLst/>
          </a:prstGeom>
          <a:solidFill>
            <a:srgbClr val="BCC9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rgbClr val="C00000"/>
                </a:solidFill>
                <a:cs typeface="Arial" pitchFamily="34" charset="0"/>
              </a:rPr>
              <a:t>Part 1: </a:t>
            </a:r>
          </a:p>
          <a:p>
            <a:pPr fontAlgn="auto">
              <a:spcBef>
                <a:spcPts val="0"/>
              </a:spcBef>
              <a:spcAft>
                <a:spcPts val="0"/>
              </a:spcAft>
              <a:defRPr/>
            </a:pPr>
            <a:r>
              <a:rPr lang="en-GB" sz="2000" dirty="0">
                <a:solidFill>
                  <a:schemeClr val="tx1">
                    <a:lumMod val="75000"/>
                    <a:lumOff val="25000"/>
                  </a:schemeClr>
                </a:solidFill>
                <a:cs typeface="Arial" pitchFamily="34" charset="0"/>
              </a:rPr>
              <a:t>Pension earned </a:t>
            </a:r>
            <a:r>
              <a:rPr lang="en-GB" sz="2000" u="sng" dirty="0">
                <a:solidFill>
                  <a:schemeClr val="tx1">
                    <a:lumMod val="75000"/>
                    <a:lumOff val="25000"/>
                  </a:schemeClr>
                </a:solidFill>
                <a:cs typeface="Arial" pitchFamily="34" charset="0"/>
              </a:rPr>
              <a:t>before</a:t>
            </a:r>
            <a:r>
              <a:rPr lang="en-GB" sz="2000" i="1" dirty="0">
                <a:solidFill>
                  <a:schemeClr val="tx1">
                    <a:lumMod val="75000"/>
                    <a:lumOff val="25000"/>
                  </a:schemeClr>
                </a:solidFill>
                <a:cs typeface="Arial" pitchFamily="34" charset="0"/>
              </a:rPr>
              <a:t> </a:t>
            </a:r>
            <a:r>
              <a:rPr lang="en-GB" sz="2000" dirty="0">
                <a:solidFill>
                  <a:schemeClr val="tx1">
                    <a:lumMod val="75000"/>
                    <a:lumOff val="25000"/>
                  </a:schemeClr>
                </a:solidFill>
                <a:cs typeface="Arial" pitchFamily="34" charset="0"/>
              </a:rPr>
              <a:t>2015 in the current scheme</a:t>
            </a:r>
          </a:p>
        </p:txBody>
      </p:sp>
      <p:sp>
        <p:nvSpPr>
          <p:cNvPr id="17" name="Rounded Rectangle 16"/>
          <p:cNvSpPr/>
          <p:nvPr/>
        </p:nvSpPr>
        <p:spPr>
          <a:xfrm>
            <a:off x="5173663" y="2309813"/>
            <a:ext cx="3746500" cy="1223962"/>
          </a:xfrm>
          <a:prstGeom prst="roundRect">
            <a:avLst/>
          </a:prstGeom>
          <a:solidFill>
            <a:srgbClr val="D6C8D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rgbClr val="C00000"/>
                </a:solidFill>
                <a:cs typeface="Arial" pitchFamily="34" charset="0"/>
              </a:rPr>
              <a:t>Part 2: </a:t>
            </a:r>
          </a:p>
          <a:p>
            <a:pPr fontAlgn="auto">
              <a:spcBef>
                <a:spcPts val="0"/>
              </a:spcBef>
              <a:spcAft>
                <a:spcPts val="0"/>
              </a:spcAft>
              <a:defRPr/>
            </a:pPr>
            <a:r>
              <a:rPr lang="en-GB" sz="2000" dirty="0">
                <a:solidFill>
                  <a:schemeClr val="bg1"/>
                </a:solidFill>
                <a:cs typeface="Arial" pitchFamily="34" charset="0"/>
              </a:rPr>
              <a:t>Pension earned </a:t>
            </a:r>
            <a:r>
              <a:rPr lang="en-GB" sz="2000" u="sng" dirty="0">
                <a:solidFill>
                  <a:schemeClr val="bg1"/>
                </a:solidFill>
                <a:cs typeface="Arial" pitchFamily="34" charset="0"/>
              </a:rPr>
              <a:t>from</a:t>
            </a:r>
            <a:r>
              <a:rPr lang="en-GB" sz="2000" dirty="0">
                <a:solidFill>
                  <a:schemeClr val="bg1"/>
                </a:solidFill>
                <a:cs typeface="Arial" pitchFamily="34" charset="0"/>
              </a:rPr>
              <a:t> 2015 in the new scheme</a:t>
            </a:r>
          </a:p>
        </p:txBody>
      </p:sp>
      <p:sp>
        <p:nvSpPr>
          <p:cNvPr id="11" name="Rounded Rectangle 10"/>
          <p:cNvSpPr/>
          <p:nvPr/>
        </p:nvSpPr>
        <p:spPr>
          <a:xfrm>
            <a:off x="6380163" y="260350"/>
            <a:ext cx="3321050" cy="865188"/>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
        <p:nvSpPr>
          <p:cNvPr id="12" name="Content Placeholder 2"/>
          <p:cNvSpPr txBox="1">
            <a:spLocks/>
          </p:cNvSpPr>
          <p:nvPr/>
        </p:nvSpPr>
        <p:spPr bwMode="auto">
          <a:xfrm>
            <a:off x="460375" y="1398588"/>
            <a:ext cx="8991600" cy="738187"/>
          </a:xfrm>
          <a:prstGeom prst="rect">
            <a:avLst/>
          </a:prstGeom>
          <a:noFill/>
          <a:ln w="9525">
            <a:noFill/>
            <a:miter lim="800000"/>
            <a:headEnd/>
            <a:tailEnd/>
          </a:ln>
        </p:spPr>
        <p:txBody>
          <a:bodyPr>
            <a:normAutofit/>
          </a:bodyPr>
          <a:lstStyle/>
          <a:p>
            <a:pPr marL="274320" indent="-274320" fontAlgn="auto">
              <a:spcBef>
                <a:spcPct val="20000"/>
              </a:spcBef>
              <a:spcAft>
                <a:spcPts val="0"/>
              </a:spcAft>
              <a:buClr>
                <a:srgbClr val="A22F1E"/>
              </a:buClr>
              <a:buFontTx/>
              <a:buChar char="•"/>
              <a:defRPr/>
            </a:pPr>
            <a:r>
              <a:rPr lang="en-GB" sz="2000" b="0" kern="0" dirty="0">
                <a:latin typeface="+mn-lt"/>
              </a:rPr>
              <a:t>For most, when you retire or leave after 2015 your Civil Service pension will look like this:</a:t>
            </a:r>
          </a:p>
          <a:p>
            <a:pPr marL="274320" indent="-274320" fontAlgn="auto">
              <a:spcBef>
                <a:spcPct val="20000"/>
              </a:spcBef>
              <a:spcAft>
                <a:spcPts val="0"/>
              </a:spcAft>
              <a:buClr>
                <a:srgbClr val="A22F1E"/>
              </a:buClr>
              <a:buFontTx/>
              <a:buChar char="•"/>
              <a:defRPr/>
            </a:pPr>
            <a:endParaRPr lang="en-GB" sz="2000" kern="0" dirty="0">
              <a:solidFill>
                <a:schemeClr val="accent3">
                  <a:lumMod val="50000"/>
                </a:schemeClr>
              </a:solidFill>
              <a:latin typeface="+mn-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350838" y="160338"/>
            <a:ext cx="8915400" cy="1108075"/>
          </a:xfrm>
        </p:spPr>
        <p:txBody>
          <a:bodyPr/>
          <a:lstStyle/>
          <a:p>
            <a:r>
              <a:rPr lang="en-GB" smtClean="0"/>
              <a:t/>
            </a:r>
            <a:br>
              <a:rPr lang="en-GB" smtClean="0"/>
            </a:br>
            <a:r>
              <a:rPr lang="en-GB" sz="2400" smtClean="0"/>
              <a:t>3d. Stage 2 – those less than 10 years</a:t>
            </a:r>
            <a:br>
              <a:rPr lang="en-GB" sz="2400" smtClean="0"/>
            </a:br>
            <a:r>
              <a:rPr lang="en-GB" sz="2400" smtClean="0"/>
              <a:t>from scheme pension age</a:t>
            </a:r>
            <a:br>
              <a:rPr lang="en-GB" sz="2400" smtClean="0"/>
            </a:br>
            <a:endParaRPr lang="en-GB" sz="2400" smtClean="0"/>
          </a:p>
        </p:txBody>
      </p:sp>
      <p:sp>
        <p:nvSpPr>
          <p:cNvPr id="52226" name="Content Placeholder 2"/>
          <p:cNvSpPr>
            <a:spLocks noGrp="1"/>
          </p:cNvSpPr>
          <p:nvPr>
            <p:ph idx="1"/>
          </p:nvPr>
        </p:nvSpPr>
        <p:spPr>
          <a:xfrm>
            <a:off x="315913" y="1714500"/>
            <a:ext cx="9193212" cy="4435475"/>
          </a:xfrm>
        </p:spPr>
        <p:txBody>
          <a:bodyPr/>
          <a:lstStyle/>
          <a:p>
            <a:pPr eaLnBrk="1" hangingPunct="1"/>
            <a:r>
              <a:rPr lang="en-GB" sz="2000" smtClean="0"/>
              <a:t>If you are less than 10 years from your current scheme pension age on 1 April 2012, you will remain in your current scheme (</a:t>
            </a:r>
            <a:r>
              <a:rPr lang="en-GB" sz="2000" b="1" smtClean="0"/>
              <a:t>classic</a:t>
            </a:r>
            <a:r>
              <a:rPr lang="en-GB" sz="2000" smtClean="0"/>
              <a:t>, </a:t>
            </a:r>
            <a:r>
              <a:rPr lang="en-GB" sz="2000" b="1" smtClean="0"/>
              <a:t>classic plus</a:t>
            </a:r>
            <a:r>
              <a:rPr lang="en-GB" sz="2000" smtClean="0"/>
              <a:t>, </a:t>
            </a:r>
            <a:r>
              <a:rPr lang="en-GB" sz="2000" b="1" smtClean="0"/>
              <a:t>premium</a:t>
            </a:r>
            <a:r>
              <a:rPr lang="en-GB" sz="2000" smtClean="0"/>
              <a:t> or </a:t>
            </a:r>
            <a:r>
              <a:rPr lang="en-GB" sz="2000" b="1" smtClean="0"/>
              <a:t>nuvos</a:t>
            </a:r>
            <a:r>
              <a:rPr lang="en-GB" sz="2000" smtClean="0"/>
              <a:t>) until you retire and draw your pension. However, you will pay the increased contributions phased in over the next three years.</a:t>
            </a:r>
          </a:p>
          <a:p>
            <a:pPr eaLnBrk="1" hangingPunct="1"/>
            <a:endParaRPr lang="en-GB" sz="2000" smtClean="0"/>
          </a:p>
          <a:p>
            <a:pPr eaLnBrk="1" hangingPunct="1"/>
            <a:r>
              <a:rPr lang="en-GB" sz="2000" smtClean="0"/>
              <a:t>Your scheme pension age (60 or 65 – depending on when you joined) will remain the same.</a:t>
            </a:r>
          </a:p>
          <a:p>
            <a:pPr eaLnBrk="1" hangingPunct="1"/>
            <a:endParaRPr lang="en-GB" sz="2000" smtClean="0"/>
          </a:p>
          <a:p>
            <a:pPr eaLnBrk="1" hangingPunct="1"/>
            <a:r>
              <a:rPr lang="en-GB" sz="2000" smtClean="0"/>
              <a:t>The rules for the scheme you were in prior to the 2015 change (including those on contribution rates) will continue to apply.</a:t>
            </a:r>
          </a:p>
          <a:p>
            <a:pPr>
              <a:buFontTx/>
              <a:buNone/>
            </a:pPr>
            <a:endParaRPr lang="en-US" smtClean="0"/>
          </a:p>
        </p:txBody>
      </p:sp>
      <p:sp>
        <p:nvSpPr>
          <p:cNvPr id="4" name="Rounded Rectangle 3"/>
          <p:cNvSpPr/>
          <p:nvPr/>
        </p:nvSpPr>
        <p:spPr>
          <a:xfrm>
            <a:off x="6380163" y="236538"/>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a:xfrm>
            <a:off x="350838" y="149225"/>
            <a:ext cx="8915400" cy="1119188"/>
          </a:xfrm>
        </p:spPr>
        <p:txBody>
          <a:bodyPr/>
          <a:lstStyle/>
          <a:p>
            <a:r>
              <a:rPr lang="en-GB" sz="2400" smtClean="0"/>
              <a:t>3d. Stage 2 – those 10 to 13.5 years </a:t>
            </a:r>
            <a:br>
              <a:rPr lang="en-GB" sz="2400" smtClean="0"/>
            </a:br>
            <a:r>
              <a:rPr lang="en-GB" sz="2400" smtClean="0"/>
              <a:t>from scheme pension age</a:t>
            </a:r>
          </a:p>
        </p:txBody>
      </p:sp>
      <p:sp>
        <p:nvSpPr>
          <p:cNvPr id="54274" name="Content Placeholder 2"/>
          <p:cNvSpPr>
            <a:spLocks noGrp="1"/>
          </p:cNvSpPr>
          <p:nvPr>
            <p:ph idx="1"/>
          </p:nvPr>
        </p:nvSpPr>
        <p:spPr>
          <a:xfrm>
            <a:off x="350838" y="1679575"/>
            <a:ext cx="9193212" cy="4067175"/>
          </a:xfrm>
        </p:spPr>
        <p:txBody>
          <a:bodyPr/>
          <a:lstStyle/>
          <a:p>
            <a:pPr eaLnBrk="1" hangingPunct="1"/>
            <a:r>
              <a:rPr lang="en-GB" sz="2000" smtClean="0"/>
              <a:t>If you are 10 years or over but less than 13.5 years from your current scheme pension age on 1 April 2012, you could also stay in your current scheme for a period beyond April 2015, the length of which will be calculated according to your age. You will then move to the new scheme and will also pay the increased contributions phased in over the next three years. </a:t>
            </a:r>
          </a:p>
          <a:p>
            <a:pPr eaLnBrk="1" hangingPunct="1"/>
            <a:endParaRPr lang="en-GB" sz="2000" smtClean="0"/>
          </a:p>
          <a:p>
            <a:pPr eaLnBrk="1" hangingPunct="1"/>
            <a:r>
              <a:rPr lang="en-GB" sz="2000" smtClean="0"/>
              <a:t>This is designed to ease the transition for those who fall just outside the ten year full protection period.</a:t>
            </a:r>
          </a:p>
          <a:p>
            <a:pPr eaLnBrk="1" hangingPunct="1"/>
            <a:endParaRPr lang="en-GB" sz="2000" smtClean="0"/>
          </a:p>
          <a:p>
            <a:pPr eaLnBrk="1" hangingPunct="1"/>
            <a:r>
              <a:rPr lang="en-GB" sz="2000" smtClean="0"/>
              <a:t>The longer you have until retirement the sooner you will go into the new scheme. </a:t>
            </a:r>
          </a:p>
          <a:p>
            <a:pPr eaLnBrk="1" hangingPunct="1">
              <a:buFontTx/>
              <a:buNone/>
            </a:pPr>
            <a:endParaRPr lang="en-GB" smtClean="0"/>
          </a:p>
          <a:p>
            <a:endParaRPr lang="en-US" smtClean="0"/>
          </a:p>
        </p:txBody>
      </p:sp>
      <p:sp>
        <p:nvSpPr>
          <p:cNvPr id="4" name="Rounded Rectangle 3"/>
          <p:cNvSpPr/>
          <p:nvPr/>
        </p:nvSpPr>
        <p:spPr>
          <a:xfrm>
            <a:off x="6357938" y="227013"/>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r>
              <a:rPr lang="en-GB" sz="2400" smtClean="0"/>
              <a:t>3d. Stage 2 – tapering protection </a:t>
            </a:r>
            <a:br>
              <a:rPr lang="en-GB" sz="2400" smtClean="0"/>
            </a:br>
            <a:r>
              <a:rPr lang="en-GB" sz="2400" smtClean="0"/>
              <a:t>in more detail</a:t>
            </a:r>
          </a:p>
        </p:txBody>
      </p:sp>
      <p:sp>
        <p:nvSpPr>
          <p:cNvPr id="56322" name="Content Placeholder 2"/>
          <p:cNvSpPr>
            <a:spLocks noGrp="1"/>
          </p:cNvSpPr>
          <p:nvPr>
            <p:ph idx="1"/>
          </p:nvPr>
        </p:nvSpPr>
        <p:spPr>
          <a:xfrm>
            <a:off x="350838" y="1541463"/>
            <a:ext cx="8915400" cy="3236912"/>
          </a:xfrm>
        </p:spPr>
        <p:txBody>
          <a:bodyPr/>
          <a:lstStyle/>
          <a:p>
            <a:pPr eaLnBrk="1" hangingPunct="1">
              <a:buFontTx/>
              <a:buNone/>
            </a:pPr>
            <a:r>
              <a:rPr lang="en-GB" smtClean="0"/>
              <a:t> </a:t>
            </a:r>
          </a:p>
          <a:p>
            <a:pPr eaLnBrk="1" hangingPunct="1"/>
            <a:endParaRPr lang="en-GB" smtClean="0"/>
          </a:p>
          <a:p>
            <a:endParaRPr lang="en-US" smtClean="0"/>
          </a:p>
        </p:txBody>
      </p:sp>
      <p:graphicFrame>
        <p:nvGraphicFramePr>
          <p:cNvPr id="7" name="Table 6"/>
          <p:cNvGraphicFramePr>
            <a:graphicFrameLocks noGrp="1"/>
          </p:cNvGraphicFramePr>
          <p:nvPr/>
        </p:nvGraphicFramePr>
        <p:xfrm>
          <a:off x="777875" y="1439863"/>
          <a:ext cx="8286750" cy="3084512"/>
        </p:xfrm>
        <a:graphic>
          <a:graphicData uri="http://schemas.openxmlformats.org/drawingml/2006/table">
            <a:tbl>
              <a:tblPr/>
              <a:tblGrid>
                <a:gridCol w="4063744"/>
                <a:gridCol w="4223006"/>
              </a:tblGrid>
              <a:tr h="506721">
                <a:tc>
                  <a:txBody>
                    <a:bodyPr/>
                    <a:lstStyle/>
                    <a:p>
                      <a:pPr algn="ctr">
                        <a:lnSpc>
                          <a:spcPct val="115000"/>
                        </a:lnSpc>
                        <a:spcAft>
                          <a:spcPts val="0"/>
                        </a:spcAft>
                      </a:pPr>
                      <a:r>
                        <a:rPr lang="en-GB" sz="1600" b="1" dirty="0" smtClean="0">
                          <a:solidFill>
                            <a:srgbClr val="FFFFFF"/>
                          </a:solidFill>
                          <a:latin typeface="Arial" pitchFamily="34" charset="0"/>
                          <a:ea typeface="Times New Roman"/>
                          <a:cs typeface="Arial" pitchFamily="34" charset="0"/>
                        </a:rPr>
                        <a:t>Years to current scheme pension age after 1 April 2022</a:t>
                      </a: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gn="ctr">
                        <a:lnSpc>
                          <a:spcPct val="115000"/>
                        </a:lnSpc>
                        <a:spcAft>
                          <a:spcPts val="0"/>
                        </a:spcAft>
                      </a:pPr>
                      <a:r>
                        <a:rPr lang="en-GB" sz="1600" b="1" dirty="0">
                          <a:solidFill>
                            <a:srgbClr val="FFFFFF"/>
                          </a:solidFill>
                          <a:latin typeface="Arial" pitchFamily="34" charset="0"/>
                          <a:ea typeface="Times New Roman"/>
                          <a:cs typeface="Arial" pitchFamily="34" charset="0"/>
                        </a:rPr>
                        <a:t>Date of </a:t>
                      </a:r>
                      <a:r>
                        <a:rPr lang="en-GB" sz="1600" b="1" dirty="0" smtClean="0">
                          <a:solidFill>
                            <a:srgbClr val="FFFFFF"/>
                          </a:solidFill>
                          <a:latin typeface="Arial" pitchFamily="34" charset="0"/>
                          <a:ea typeface="Times New Roman"/>
                          <a:cs typeface="Arial" pitchFamily="34" charset="0"/>
                        </a:rPr>
                        <a:t>move </a:t>
                      </a:r>
                      <a:r>
                        <a:rPr lang="en-GB" sz="1600" b="1" dirty="0">
                          <a:solidFill>
                            <a:srgbClr val="FFFFFF"/>
                          </a:solidFill>
                          <a:latin typeface="Arial" pitchFamily="34" charset="0"/>
                          <a:ea typeface="Times New Roman"/>
                          <a:cs typeface="Arial" pitchFamily="34" charset="0"/>
                        </a:rPr>
                        <a:t>to the </a:t>
                      </a:r>
                      <a:r>
                        <a:rPr lang="en-GB" sz="1600" b="1" dirty="0" smtClean="0">
                          <a:solidFill>
                            <a:srgbClr val="FFFFFF"/>
                          </a:solidFill>
                          <a:latin typeface="Arial" pitchFamily="34" charset="0"/>
                          <a:ea typeface="Times New Roman"/>
                          <a:cs typeface="Arial" pitchFamily="34" charset="0"/>
                        </a:rPr>
                        <a:t>new </a:t>
                      </a:r>
                      <a:r>
                        <a:rPr lang="en-GB" sz="1600" b="1" dirty="0">
                          <a:solidFill>
                            <a:srgbClr val="FFFFFF"/>
                          </a:solidFill>
                          <a:latin typeface="Arial" pitchFamily="34" charset="0"/>
                          <a:ea typeface="Times New Roman"/>
                          <a:cs typeface="Arial" pitchFamily="34" charset="0"/>
                        </a:rPr>
                        <a:t>pension scheme arrangements</a:t>
                      </a:r>
                      <a:endParaRPr lang="en-GB" sz="16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3.5 years and over</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15000"/>
                        </a:lnSpc>
                        <a:spcAft>
                          <a:spcPts val="0"/>
                        </a:spcAft>
                      </a:pPr>
                      <a:r>
                        <a:rPr lang="en-GB" sz="1800" b="1">
                          <a:latin typeface="Arial" pitchFamily="34" charset="0"/>
                          <a:ea typeface="Times New Roman"/>
                          <a:cs typeface="Arial" pitchFamily="34" charset="0"/>
                        </a:rPr>
                        <a:t>01/04/2015</a:t>
                      </a:r>
                      <a:endParaRPr lang="en-GB"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3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01/04/2016</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2.5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01/04/2017</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2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01/04/2018</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1.5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01/04/2019</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1 year</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01/04/2020</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0.5 years</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15000"/>
                        </a:lnSpc>
                        <a:spcAft>
                          <a:spcPts val="0"/>
                        </a:spcAft>
                      </a:pPr>
                      <a:r>
                        <a:rPr lang="en-GB" sz="1800" b="1" dirty="0">
                          <a:latin typeface="Arial" pitchFamily="34" charset="0"/>
                          <a:ea typeface="Times New Roman"/>
                          <a:cs typeface="Arial" pitchFamily="34" charset="0"/>
                        </a:rPr>
                        <a:t>01/04/2021</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272416">
                <a:tc>
                  <a:txBody>
                    <a:bodyPr/>
                    <a:lstStyle/>
                    <a:p>
                      <a:pPr algn="ctr">
                        <a:lnSpc>
                          <a:spcPct val="115000"/>
                        </a:lnSpc>
                        <a:spcAft>
                          <a:spcPts val="0"/>
                        </a:spcAft>
                      </a:pPr>
                      <a:r>
                        <a:rPr lang="en-GB" sz="1800" b="1" dirty="0">
                          <a:latin typeface="Arial" pitchFamily="34" charset="0"/>
                          <a:ea typeface="Times New Roman"/>
                          <a:cs typeface="Arial" pitchFamily="34" charset="0"/>
                        </a:rPr>
                        <a:t>0 year</a:t>
                      </a:r>
                      <a:endParaRPr lang="en-GB" sz="1800" dirty="0">
                        <a:latin typeface="Arial" pitchFamily="34" charset="0"/>
                        <a:ea typeface="Times New Roman"/>
                        <a:cs typeface="Arial"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15000"/>
                        </a:lnSpc>
                        <a:spcAft>
                          <a:spcPts val="0"/>
                        </a:spcAft>
                      </a:pPr>
                      <a:r>
                        <a:rPr lang="en-GB" sz="1800" b="1" dirty="0">
                          <a:latin typeface="Arial" pitchFamily="34" charset="0"/>
                          <a:ea typeface="Times New Roman"/>
                          <a:cs typeface="Arial" pitchFamily="34" charset="0"/>
                        </a:rPr>
                        <a:t>Protected</a:t>
                      </a:r>
                      <a:endParaRPr lang="en-GB"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bl>
          </a:graphicData>
        </a:graphic>
      </p:graphicFrame>
      <p:sp>
        <p:nvSpPr>
          <p:cNvPr id="5" name="Rounded Rectangle 4"/>
          <p:cNvSpPr/>
          <p:nvPr/>
        </p:nvSpPr>
        <p:spPr>
          <a:xfrm>
            <a:off x="6380163" y="225425"/>
            <a:ext cx="3321050" cy="865188"/>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2: from April 2015</a:t>
            </a:r>
          </a:p>
          <a:p>
            <a:pPr fontAlgn="auto">
              <a:spcBef>
                <a:spcPts val="0"/>
              </a:spcBef>
              <a:spcAft>
                <a:spcPts val="0"/>
              </a:spcAft>
              <a:defRPr/>
            </a:pPr>
            <a:r>
              <a:rPr lang="en-GB" sz="2000" dirty="0">
                <a:solidFill>
                  <a:schemeClr val="bg1"/>
                </a:solidFill>
                <a:cs typeface="Arial" pitchFamily="34" charset="0"/>
              </a:rPr>
              <a:t>New pension scheme</a:t>
            </a:r>
            <a:r>
              <a:rPr lang="en-GB" sz="2000" dirty="0">
                <a:solidFill>
                  <a:schemeClr val="tx1">
                    <a:lumMod val="75000"/>
                    <a:lumOff val="25000"/>
                  </a:schemeClr>
                </a:solidFill>
                <a:cs typeface="Arial" pitchFamily="34" charset="0"/>
              </a:rPr>
              <a:t>  </a:t>
            </a:r>
          </a:p>
        </p:txBody>
      </p:sp>
      <p:sp>
        <p:nvSpPr>
          <p:cNvPr id="8" name="Content Placeholder 2"/>
          <p:cNvSpPr txBox="1">
            <a:spLocks/>
          </p:cNvSpPr>
          <p:nvPr/>
        </p:nvSpPr>
        <p:spPr bwMode="auto">
          <a:xfrm>
            <a:off x="250825" y="4583113"/>
            <a:ext cx="9339263" cy="1325562"/>
          </a:xfrm>
          <a:prstGeom prst="rect">
            <a:avLst/>
          </a:prstGeom>
          <a:noFill/>
          <a:ln w="9525">
            <a:noFill/>
            <a:miter lim="800000"/>
            <a:headEnd/>
            <a:tailEnd/>
          </a:ln>
        </p:spPr>
        <p:txBody>
          <a:bodyPr/>
          <a:lstStyle/>
          <a:p>
            <a:pPr marL="274320" indent="-274320" algn="ctr" fontAlgn="auto">
              <a:spcBef>
                <a:spcPct val="20000"/>
              </a:spcBef>
              <a:spcAft>
                <a:spcPts val="1800"/>
              </a:spcAft>
              <a:buClr>
                <a:srgbClr val="A22F1E"/>
              </a:buClr>
              <a:defRPr/>
            </a:pPr>
            <a:r>
              <a:rPr lang="en-GB" sz="1200" i="1" dirty="0">
                <a:latin typeface="Arial" pitchFamily="34" charset="0"/>
                <a:ea typeface="Times New Roman"/>
                <a:cs typeface="Arial" pitchFamily="34" charset="0"/>
              </a:rPr>
              <a:t>NB: </a:t>
            </a:r>
            <a:r>
              <a:rPr lang="en-GB" sz="1200" i="1" dirty="0" err="1">
                <a:latin typeface="Arial" pitchFamily="34" charset="0"/>
                <a:ea typeface="Times New Roman"/>
                <a:cs typeface="Arial" pitchFamily="34" charset="0"/>
              </a:rPr>
              <a:t>nuvos</a:t>
            </a:r>
            <a:r>
              <a:rPr lang="en-GB" sz="1200" i="1" dirty="0">
                <a:latin typeface="Arial" pitchFamily="34" charset="0"/>
                <a:ea typeface="Times New Roman"/>
                <a:cs typeface="Arial" pitchFamily="34" charset="0"/>
              </a:rPr>
              <a:t> scheme pension age = 65 years. classic, classic plus and premium scheme pension age generally = 60 years.</a:t>
            </a:r>
          </a:p>
          <a:p>
            <a:pPr marL="274320" indent="-274320" fontAlgn="auto">
              <a:spcBef>
                <a:spcPct val="20000"/>
              </a:spcBef>
              <a:spcAft>
                <a:spcPts val="600"/>
              </a:spcAft>
              <a:buClr>
                <a:srgbClr val="A22F1E"/>
              </a:buClr>
              <a:buFont typeface="Arial" pitchFamily="34" charset="0"/>
              <a:buChar char="•"/>
              <a:defRPr/>
            </a:pPr>
            <a:r>
              <a:rPr lang="en-GB" sz="1600" b="0" u="sng" dirty="0">
                <a:latin typeface="Arial" pitchFamily="34" charset="0"/>
              </a:rPr>
              <a:t>Example</a:t>
            </a:r>
            <a:r>
              <a:rPr lang="en-GB" sz="1600" b="0" dirty="0">
                <a:latin typeface="Arial" pitchFamily="34" charset="0"/>
              </a:rPr>
              <a:t>: if you are 48 on 1 April 2012, and your current scheme pension age in the </a:t>
            </a:r>
            <a:r>
              <a:rPr lang="en-GB" sz="1600" dirty="0">
                <a:latin typeface="Arial" pitchFamily="34" charset="0"/>
              </a:rPr>
              <a:t>classic </a:t>
            </a:r>
            <a:r>
              <a:rPr lang="en-GB" sz="1600" b="0" dirty="0">
                <a:latin typeface="Arial" pitchFamily="34" charset="0"/>
              </a:rPr>
              <a:t>scheme is 60, you will be 2 years away from your current scheme pension age on 1 April 2022.  You would have the right to remain in your current pension scheme until 1 April 2018, and move over to the new scheme after that.</a:t>
            </a:r>
            <a:endParaRPr lang="en-GB" sz="1600" dirty="0">
              <a:latin typeface="Arial" pitchFamily="34" charset="0"/>
            </a:endParaRPr>
          </a:p>
          <a:p>
            <a:pPr marL="274320" indent="-274320" fontAlgn="auto">
              <a:spcBef>
                <a:spcPct val="20000"/>
              </a:spcBef>
              <a:spcAft>
                <a:spcPts val="0"/>
              </a:spcAft>
              <a:buClr>
                <a:srgbClr val="A22F1E"/>
              </a:buClr>
              <a:buFontTx/>
              <a:buChar char="•"/>
              <a:defRPr/>
            </a:pPr>
            <a:endParaRPr lang="en-GB" sz="1600" b="0" kern="0" dirty="0">
              <a:latin typeface="+mn-lt"/>
            </a:endParaRPr>
          </a:p>
          <a:p>
            <a:pPr marL="274320" indent="-274320" fontAlgn="auto">
              <a:spcBef>
                <a:spcPct val="20000"/>
              </a:spcBef>
              <a:spcAft>
                <a:spcPts val="0"/>
              </a:spcAft>
              <a:buClr>
                <a:srgbClr val="A22F1E"/>
              </a:buClr>
              <a:buFontTx/>
              <a:buChar char="•"/>
              <a:defRPr/>
            </a:pPr>
            <a:endParaRPr lang="en-GB" sz="1600" kern="0" dirty="0">
              <a:solidFill>
                <a:schemeClr val="accent3">
                  <a:lumMod val="50000"/>
                </a:schemeClr>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GB" sz="2400" smtClean="0"/>
              <a:t>Purpose</a:t>
            </a:r>
          </a:p>
        </p:txBody>
      </p:sp>
      <p:sp>
        <p:nvSpPr>
          <p:cNvPr id="4099" name="Content Placeholder 2"/>
          <p:cNvSpPr>
            <a:spLocks noGrp="1"/>
          </p:cNvSpPr>
          <p:nvPr>
            <p:ph idx="1"/>
          </p:nvPr>
        </p:nvSpPr>
        <p:spPr>
          <a:xfrm>
            <a:off x="350838" y="1417638"/>
            <a:ext cx="9170987" cy="4329112"/>
          </a:xfrm>
        </p:spPr>
        <p:txBody>
          <a:bodyPr/>
          <a:lstStyle/>
          <a:p>
            <a:pPr>
              <a:defRPr/>
            </a:pPr>
            <a:r>
              <a:rPr lang="en-GB" sz="2000" dirty="0" smtClean="0">
                <a:solidFill>
                  <a:schemeClr val="tx1">
                    <a:lumMod val="75000"/>
                    <a:lumOff val="25000"/>
                  </a:schemeClr>
                </a:solidFill>
              </a:rPr>
              <a:t>Update for scheme members on latest position on reforms to Civil Service pensions.</a:t>
            </a:r>
          </a:p>
          <a:p>
            <a:pPr>
              <a:defRPr/>
            </a:pPr>
            <a:endParaRPr lang="en-GB" sz="2000" dirty="0" smtClean="0">
              <a:solidFill>
                <a:schemeClr val="tx1">
                  <a:lumMod val="75000"/>
                  <a:lumOff val="25000"/>
                </a:schemeClr>
              </a:solidFill>
            </a:endParaRPr>
          </a:p>
          <a:p>
            <a:pPr>
              <a:defRPr/>
            </a:pPr>
            <a:r>
              <a:rPr lang="en-GB" sz="2000" dirty="0" smtClean="0">
                <a:solidFill>
                  <a:schemeClr val="tx1">
                    <a:lumMod val="75000"/>
                    <a:lumOff val="25000"/>
                  </a:schemeClr>
                </a:solidFill>
              </a:rPr>
              <a:t>Covers both the increases to contributions that will begin to take effect from April 2012 and the new pension scheme to be introduced in 2015. </a:t>
            </a:r>
          </a:p>
          <a:p>
            <a:pPr>
              <a:defRPr/>
            </a:pPr>
            <a:endParaRPr lang="en-GB" sz="2000" dirty="0" smtClean="0">
              <a:solidFill>
                <a:schemeClr val="tx1">
                  <a:lumMod val="75000"/>
                  <a:lumOff val="25000"/>
                </a:schemeClr>
              </a:solidFill>
            </a:endParaRPr>
          </a:p>
          <a:p>
            <a:pPr>
              <a:defRPr/>
            </a:pPr>
            <a:r>
              <a:rPr lang="en-GB" sz="2000" dirty="0" smtClean="0">
                <a:solidFill>
                  <a:schemeClr val="tx1">
                    <a:lumMod val="75000"/>
                    <a:lumOff val="25000"/>
                  </a:schemeClr>
                </a:solidFill>
              </a:rPr>
              <a:t>Answer questions such as:</a:t>
            </a:r>
          </a:p>
          <a:p>
            <a:pPr lvl="1">
              <a:defRPr/>
            </a:pPr>
            <a:r>
              <a:rPr lang="en-GB" sz="2000" dirty="0" smtClean="0">
                <a:solidFill>
                  <a:schemeClr val="tx1">
                    <a:lumMod val="75000"/>
                    <a:lumOff val="25000"/>
                  </a:schemeClr>
                </a:solidFill>
              </a:rPr>
              <a:t>Why are pensions changing?</a:t>
            </a:r>
          </a:p>
          <a:p>
            <a:pPr lvl="1">
              <a:defRPr/>
            </a:pPr>
            <a:r>
              <a:rPr lang="en-GB" sz="2000" dirty="0" smtClean="0">
                <a:solidFill>
                  <a:schemeClr val="tx1">
                    <a:lumMod val="75000"/>
                    <a:lumOff val="25000"/>
                  </a:schemeClr>
                </a:solidFill>
              </a:rPr>
              <a:t>Will I be forced to work longer?</a:t>
            </a:r>
          </a:p>
          <a:p>
            <a:pPr lvl="1">
              <a:defRPr/>
            </a:pPr>
            <a:r>
              <a:rPr lang="en-GB" sz="2000" dirty="0" smtClean="0">
                <a:solidFill>
                  <a:schemeClr val="tx1">
                    <a:lumMod val="75000"/>
                    <a:lumOff val="25000"/>
                  </a:schemeClr>
                </a:solidFill>
              </a:rPr>
              <a:t>How much more will I have to pay? </a:t>
            </a:r>
          </a:p>
          <a:p>
            <a:pPr lvl="1">
              <a:defRPr/>
            </a:pPr>
            <a:r>
              <a:rPr lang="en-GB" sz="2000" dirty="0" smtClean="0">
                <a:solidFill>
                  <a:schemeClr val="tx1">
                    <a:lumMod val="75000"/>
                    <a:lumOff val="25000"/>
                  </a:schemeClr>
                </a:solidFill>
              </a:rPr>
              <a:t>Will my pension be lower under the new scheme?</a:t>
            </a:r>
          </a:p>
          <a:p>
            <a:pPr lvl="1">
              <a:defRPr/>
            </a:pPr>
            <a:r>
              <a:rPr lang="en-GB" sz="2000" dirty="0" smtClean="0">
                <a:solidFill>
                  <a:schemeClr val="tx1">
                    <a:lumMod val="75000"/>
                    <a:lumOff val="25000"/>
                  </a:schemeClr>
                </a:solidFill>
              </a:rPr>
              <a:t>What about the money I have already paid in and the benefits I've obtained? </a:t>
            </a:r>
          </a:p>
          <a:p>
            <a:pPr lvl="1">
              <a:buFontTx/>
              <a:buNone/>
              <a:defRPr/>
            </a:pPr>
            <a:endParaRPr lang="en-GB" sz="1800" dirty="0" smtClean="0"/>
          </a:p>
          <a:p>
            <a:pPr>
              <a:defRPr/>
            </a:pPr>
            <a:endParaRPr lang="en-GB" dirty="0" smtClean="0"/>
          </a:p>
          <a:p>
            <a:pPr>
              <a:buFontTx/>
              <a:buNone/>
              <a:defRPr/>
            </a:pPr>
            <a:endParaRPr lang="en-GB" dirty="0" smtClean="0"/>
          </a:p>
          <a:p>
            <a:pPr>
              <a:defRPr/>
            </a:pPr>
            <a:endParaRPr lang="en-GB"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r>
              <a:rPr lang="en-GB" sz="2400" smtClean="0"/>
              <a:t>3d. Reform at a glance - reminder</a:t>
            </a:r>
          </a:p>
        </p:txBody>
      </p:sp>
      <p:sp>
        <p:nvSpPr>
          <p:cNvPr id="4" name="Rectangle 3"/>
          <p:cNvSpPr/>
          <p:nvPr/>
        </p:nvSpPr>
        <p:spPr>
          <a:xfrm>
            <a:off x="5246688" y="1519238"/>
            <a:ext cx="3805237" cy="4516437"/>
          </a:xfrm>
          <a:prstGeom prst="rect">
            <a:avLst/>
          </a:prstGeom>
          <a:solidFill>
            <a:srgbClr val="DDCEAB"/>
          </a:solid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5" name="Rectangle 4"/>
          <p:cNvSpPr/>
          <p:nvPr/>
        </p:nvSpPr>
        <p:spPr>
          <a:xfrm>
            <a:off x="673100" y="1565275"/>
            <a:ext cx="3667125" cy="4467225"/>
          </a:xfrm>
          <a:prstGeom prst="rect">
            <a:avLst/>
          </a:prstGeom>
          <a:solidFill>
            <a:srgbClr val="DDCEAB"/>
          </a:solid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6" name="Rounded Rectangle 5"/>
          <p:cNvSpPr/>
          <p:nvPr/>
        </p:nvSpPr>
        <p:spPr>
          <a:xfrm>
            <a:off x="5457825" y="1808163"/>
            <a:ext cx="3321050" cy="865187"/>
          </a:xfrm>
          <a:prstGeom prst="roundRect">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solidFill>
                  <a:schemeClr val="bg1">
                    <a:lumMod val="50000"/>
                  </a:schemeClr>
                </a:solidFill>
                <a:cs typeface="Arial" pitchFamily="34" charset="0"/>
              </a:rPr>
              <a:t>Stage 2:</a:t>
            </a:r>
          </a:p>
          <a:p>
            <a:pPr algn="ctr" fontAlgn="auto">
              <a:spcBef>
                <a:spcPts val="0"/>
              </a:spcBef>
              <a:spcAft>
                <a:spcPts val="0"/>
              </a:spcAft>
              <a:defRPr/>
            </a:pPr>
            <a:r>
              <a:rPr lang="en-GB" sz="1600" u="sng" dirty="0">
                <a:solidFill>
                  <a:schemeClr val="bg1"/>
                </a:solidFill>
                <a:cs typeface="Arial" pitchFamily="34" charset="0"/>
              </a:rPr>
              <a:t>New pension scheme for most </a:t>
            </a:r>
          </a:p>
          <a:p>
            <a:pPr algn="ctr" fontAlgn="auto">
              <a:spcBef>
                <a:spcPts val="0"/>
              </a:spcBef>
              <a:spcAft>
                <a:spcPts val="0"/>
              </a:spcAft>
              <a:defRPr/>
            </a:pPr>
            <a:r>
              <a:rPr lang="en-GB" sz="1600" dirty="0">
                <a:solidFill>
                  <a:schemeClr val="bg1"/>
                </a:solidFill>
                <a:cs typeface="Arial" pitchFamily="34" charset="0"/>
              </a:rPr>
              <a:t>with new  rules</a:t>
            </a:r>
          </a:p>
        </p:txBody>
      </p:sp>
      <p:sp>
        <p:nvSpPr>
          <p:cNvPr id="7" name="Rounded Rectangle 6"/>
          <p:cNvSpPr/>
          <p:nvPr/>
        </p:nvSpPr>
        <p:spPr>
          <a:xfrm>
            <a:off x="830263" y="1808163"/>
            <a:ext cx="3314700" cy="865187"/>
          </a:xfrm>
          <a:prstGeom prst="roundRect">
            <a:avLst/>
          </a:prstGeom>
          <a:solidFill>
            <a:srgbClr val="EAB4C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solidFill>
                  <a:schemeClr val="bg1">
                    <a:lumMod val="50000"/>
                  </a:schemeClr>
                </a:solidFill>
                <a:cs typeface="Arial" pitchFamily="34" charset="0"/>
              </a:rPr>
              <a:t>Stage 1:</a:t>
            </a:r>
          </a:p>
          <a:p>
            <a:pPr algn="ctr" fontAlgn="auto">
              <a:spcBef>
                <a:spcPts val="0"/>
              </a:spcBef>
              <a:spcAft>
                <a:spcPts val="0"/>
              </a:spcAft>
              <a:defRPr/>
            </a:pPr>
            <a:r>
              <a:rPr lang="en-GB" sz="1600" dirty="0">
                <a:solidFill>
                  <a:schemeClr val="bg1"/>
                </a:solidFill>
                <a:cs typeface="Arial" pitchFamily="34" charset="0"/>
              </a:rPr>
              <a:t>Member contribution increases to your </a:t>
            </a:r>
            <a:r>
              <a:rPr lang="en-GB" sz="1600" u="sng" dirty="0">
                <a:solidFill>
                  <a:schemeClr val="bg1"/>
                </a:solidFill>
                <a:cs typeface="Arial" pitchFamily="34" charset="0"/>
              </a:rPr>
              <a:t>current scheme</a:t>
            </a:r>
          </a:p>
        </p:txBody>
      </p:sp>
      <p:sp>
        <p:nvSpPr>
          <p:cNvPr id="9" name="Down Arrow 8"/>
          <p:cNvSpPr/>
          <p:nvPr/>
        </p:nvSpPr>
        <p:spPr>
          <a:xfrm>
            <a:off x="1984375" y="2868613"/>
            <a:ext cx="701675" cy="2889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 name="Down Arrow 9"/>
          <p:cNvSpPr/>
          <p:nvPr/>
        </p:nvSpPr>
        <p:spPr>
          <a:xfrm>
            <a:off x="6769100" y="2892425"/>
            <a:ext cx="701675" cy="2873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 name="TextBox 14"/>
          <p:cNvSpPr txBox="1">
            <a:spLocks noChangeArrowheads="1"/>
          </p:cNvSpPr>
          <p:nvPr/>
        </p:nvSpPr>
        <p:spPr bwMode="auto">
          <a:xfrm>
            <a:off x="1571625" y="3292475"/>
            <a:ext cx="1638300" cy="830263"/>
          </a:xfrm>
          <a:prstGeom prst="rect">
            <a:avLst/>
          </a:prstGeom>
          <a:solidFill>
            <a:schemeClr val="accent6">
              <a:lumMod val="20000"/>
              <a:lumOff val="80000"/>
            </a:schemeClr>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dirty="0">
                <a:cs typeface="Arial" pitchFamily="34" charset="0"/>
              </a:rPr>
              <a:t>April 2012</a:t>
            </a:r>
          </a:p>
        </p:txBody>
      </p:sp>
      <p:sp>
        <p:nvSpPr>
          <p:cNvPr id="12" name="TextBox 15"/>
          <p:cNvSpPr txBox="1">
            <a:spLocks noChangeArrowheads="1"/>
          </p:cNvSpPr>
          <p:nvPr/>
        </p:nvSpPr>
        <p:spPr bwMode="auto">
          <a:xfrm>
            <a:off x="1571625" y="4138613"/>
            <a:ext cx="1639888" cy="830262"/>
          </a:xfrm>
          <a:prstGeom prst="rect">
            <a:avLst/>
          </a:prstGeom>
          <a:solidFill>
            <a:schemeClr val="accent6">
              <a:lumMod val="20000"/>
              <a:lumOff val="80000"/>
            </a:schemeClr>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dirty="0">
                <a:cs typeface="Arial" pitchFamily="34" charset="0"/>
              </a:rPr>
              <a:t>April 2013</a:t>
            </a:r>
          </a:p>
        </p:txBody>
      </p:sp>
      <p:sp>
        <p:nvSpPr>
          <p:cNvPr id="13" name="TextBox 16"/>
          <p:cNvSpPr txBox="1">
            <a:spLocks noChangeArrowheads="1"/>
          </p:cNvSpPr>
          <p:nvPr/>
        </p:nvSpPr>
        <p:spPr bwMode="auto">
          <a:xfrm>
            <a:off x="1571625" y="4972050"/>
            <a:ext cx="1639888" cy="830263"/>
          </a:xfrm>
          <a:prstGeom prst="rect">
            <a:avLst/>
          </a:prstGeom>
          <a:solidFill>
            <a:schemeClr val="accent6">
              <a:lumMod val="20000"/>
              <a:lumOff val="80000"/>
            </a:schemeClr>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dirty="0">
                <a:cs typeface="Arial" pitchFamily="34" charset="0"/>
              </a:rPr>
              <a:t>April 2014</a:t>
            </a:r>
          </a:p>
        </p:txBody>
      </p:sp>
      <p:sp>
        <p:nvSpPr>
          <p:cNvPr id="14" name="TextBox 14"/>
          <p:cNvSpPr txBox="1">
            <a:spLocks noChangeArrowheads="1"/>
          </p:cNvSpPr>
          <p:nvPr/>
        </p:nvSpPr>
        <p:spPr bwMode="auto">
          <a:xfrm>
            <a:off x="6337300" y="3433763"/>
            <a:ext cx="1636713" cy="831850"/>
          </a:xfrm>
          <a:prstGeom prst="rect">
            <a:avLst/>
          </a:prstGeom>
          <a:solidFill>
            <a:schemeClr val="accent6">
              <a:lumMod val="20000"/>
              <a:lumOff val="80000"/>
            </a:schemeClr>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dirty="0">
                <a:cs typeface="Arial" pitchFamily="34" charset="0"/>
              </a:rPr>
              <a:t>April 2015</a:t>
            </a:r>
          </a:p>
        </p:txBody>
      </p:sp>
      <p:sp>
        <p:nvSpPr>
          <p:cNvPr id="15" name="Rounded Rectangle 14"/>
          <p:cNvSpPr/>
          <p:nvPr/>
        </p:nvSpPr>
        <p:spPr>
          <a:xfrm>
            <a:off x="5475288" y="4618038"/>
            <a:ext cx="3360737" cy="44608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1000" dirty="0">
                <a:solidFill>
                  <a:srgbClr val="C00000"/>
                </a:solidFill>
                <a:cs typeface="Arial" pitchFamily="34" charset="0"/>
              </a:rPr>
              <a:t>1. New age for claiming your full pension benefits:</a:t>
            </a:r>
          </a:p>
          <a:p>
            <a:pPr marL="457200" indent="-457200" fontAlgn="auto">
              <a:spcBef>
                <a:spcPts val="0"/>
              </a:spcBef>
              <a:spcAft>
                <a:spcPts val="0"/>
              </a:spcAft>
              <a:defRPr/>
            </a:pPr>
            <a:r>
              <a:rPr lang="en-GB" sz="1000" dirty="0">
                <a:solidFill>
                  <a:schemeClr val="bg1">
                    <a:lumMod val="50000"/>
                  </a:schemeClr>
                </a:solidFill>
                <a:cs typeface="Arial" pitchFamily="34" charset="0"/>
              </a:rPr>
              <a:t>Scheme Pension Age in line with State Pension Age</a:t>
            </a:r>
          </a:p>
        </p:txBody>
      </p:sp>
      <p:sp>
        <p:nvSpPr>
          <p:cNvPr id="16" name="Rounded Rectangle 15"/>
          <p:cNvSpPr/>
          <p:nvPr/>
        </p:nvSpPr>
        <p:spPr>
          <a:xfrm>
            <a:off x="5486400" y="5143500"/>
            <a:ext cx="3336925" cy="4365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fontAlgn="auto">
              <a:spcBef>
                <a:spcPts val="0"/>
              </a:spcBef>
              <a:spcAft>
                <a:spcPts val="0"/>
              </a:spcAft>
              <a:defRPr/>
            </a:pPr>
            <a:r>
              <a:rPr lang="en-GB" sz="1000" dirty="0">
                <a:solidFill>
                  <a:srgbClr val="C00000"/>
                </a:solidFill>
                <a:cs typeface="Arial" pitchFamily="34" charset="0"/>
              </a:rPr>
              <a:t>2. New way of calculating your pension benefits:</a:t>
            </a:r>
          </a:p>
          <a:p>
            <a:pPr marL="457200" indent="-457200" fontAlgn="auto">
              <a:spcBef>
                <a:spcPts val="0"/>
              </a:spcBef>
              <a:spcAft>
                <a:spcPts val="0"/>
              </a:spcAft>
              <a:defRPr/>
            </a:pPr>
            <a:r>
              <a:rPr lang="en-GB" sz="1000" dirty="0">
                <a:solidFill>
                  <a:schemeClr val="bg1">
                    <a:lumMod val="50000"/>
                  </a:schemeClr>
                </a:solidFill>
                <a:cs typeface="Arial" pitchFamily="34" charset="0"/>
              </a:rPr>
              <a:t>Career average scheme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r>
              <a:rPr lang="en-GB" sz="2400" smtClean="0"/>
              <a:t>4. Ongoing benefits of a Civil Service pension</a:t>
            </a:r>
          </a:p>
        </p:txBody>
      </p:sp>
      <p:sp>
        <p:nvSpPr>
          <p:cNvPr id="6" name="Content Placeholder 2"/>
          <p:cNvSpPr>
            <a:spLocks noGrp="1"/>
          </p:cNvSpPr>
          <p:nvPr>
            <p:ph idx="1"/>
          </p:nvPr>
        </p:nvSpPr>
        <p:spPr>
          <a:xfrm>
            <a:off x="320675" y="1497013"/>
            <a:ext cx="9247188" cy="4457700"/>
          </a:xfrm>
        </p:spPr>
        <p:txBody>
          <a:bodyPr>
            <a:normAutofit fontScale="92500" lnSpcReduction="10000"/>
          </a:bodyPr>
          <a:lstStyle/>
          <a:p>
            <a:pPr marL="274320" indent="-274320" eaLnBrk="1" fontAlgn="auto" hangingPunct="1">
              <a:spcAft>
                <a:spcPts val="0"/>
              </a:spcAft>
              <a:buFont typeface="Arial" pitchFamily="34" charset="0"/>
              <a:buNone/>
              <a:defRPr/>
            </a:pPr>
            <a:r>
              <a:rPr lang="en-GB" b="1" dirty="0" smtClean="0">
                <a:solidFill>
                  <a:srgbClr val="C00000"/>
                </a:solidFill>
              </a:rPr>
              <a:t>General pension benefits:</a:t>
            </a:r>
          </a:p>
          <a:p>
            <a:pPr marL="274320" indent="-274320" eaLnBrk="1" fontAlgn="auto" hangingPunct="1">
              <a:spcAft>
                <a:spcPts val="0"/>
              </a:spcAft>
              <a:defRPr/>
            </a:pPr>
            <a:r>
              <a:rPr lang="en-GB" b="1" dirty="0" smtClean="0">
                <a:solidFill>
                  <a:schemeClr val="tx1">
                    <a:lumMod val="75000"/>
                    <a:lumOff val="25000"/>
                  </a:schemeClr>
                </a:solidFill>
              </a:rPr>
              <a:t>Tax efficient </a:t>
            </a:r>
            <a:r>
              <a:rPr lang="en-GB" dirty="0" smtClean="0">
                <a:solidFill>
                  <a:schemeClr val="bg1">
                    <a:lumMod val="50000"/>
                  </a:schemeClr>
                </a:solidFill>
              </a:rPr>
              <a:t>way to save.</a:t>
            </a:r>
          </a:p>
          <a:p>
            <a:pPr marL="274320" indent="-274320" eaLnBrk="1" fontAlgn="auto" hangingPunct="1">
              <a:spcAft>
                <a:spcPts val="0"/>
              </a:spcAft>
              <a:defRPr/>
            </a:pPr>
            <a:r>
              <a:rPr lang="en-GB" b="1" dirty="0" smtClean="0"/>
              <a:t>Pension</a:t>
            </a:r>
            <a:r>
              <a:rPr lang="en-GB" dirty="0" smtClean="0"/>
              <a:t> </a:t>
            </a:r>
            <a:r>
              <a:rPr lang="en-GB" b="1" dirty="0" smtClean="0"/>
              <a:t>paid to your dependants </a:t>
            </a:r>
            <a:r>
              <a:rPr lang="en-GB" dirty="0" smtClean="0">
                <a:solidFill>
                  <a:schemeClr val="bg2"/>
                </a:solidFill>
              </a:rPr>
              <a:t>if you die before them.</a:t>
            </a:r>
          </a:p>
          <a:p>
            <a:pPr marL="274320" indent="-274320" eaLnBrk="1" fontAlgn="auto" hangingPunct="1">
              <a:spcAft>
                <a:spcPts val="0"/>
              </a:spcAft>
              <a:defRPr/>
            </a:pPr>
            <a:r>
              <a:rPr lang="en-GB" b="1" dirty="0" smtClean="0">
                <a:solidFill>
                  <a:schemeClr val="tx1">
                    <a:lumMod val="75000"/>
                    <a:lumOff val="25000"/>
                  </a:schemeClr>
                </a:solidFill>
              </a:rPr>
              <a:t>Death in service lump sum </a:t>
            </a:r>
            <a:r>
              <a:rPr lang="en-GB" dirty="0" smtClean="0">
                <a:solidFill>
                  <a:schemeClr val="bg2"/>
                </a:solidFill>
              </a:rPr>
              <a:t>if you die before you retire.</a:t>
            </a:r>
          </a:p>
          <a:p>
            <a:pPr marL="274320" indent="-274320" eaLnBrk="1" fontAlgn="auto" hangingPunct="1">
              <a:spcAft>
                <a:spcPts val="0"/>
              </a:spcAft>
              <a:defRPr/>
            </a:pPr>
            <a:endParaRPr lang="en-GB" b="1" dirty="0" smtClean="0">
              <a:solidFill>
                <a:schemeClr val="tx1">
                  <a:lumMod val="75000"/>
                  <a:lumOff val="25000"/>
                </a:schemeClr>
              </a:solidFill>
            </a:endParaRPr>
          </a:p>
          <a:p>
            <a:pPr marL="274320" indent="-274320" eaLnBrk="1" fontAlgn="auto" hangingPunct="1">
              <a:spcAft>
                <a:spcPts val="0"/>
              </a:spcAft>
              <a:buFontTx/>
              <a:buNone/>
              <a:defRPr/>
            </a:pPr>
            <a:r>
              <a:rPr lang="en-GB" b="1" dirty="0" smtClean="0">
                <a:solidFill>
                  <a:srgbClr val="C00000"/>
                </a:solidFill>
              </a:rPr>
              <a:t>Particular to a Civil Service pension:</a:t>
            </a:r>
          </a:p>
          <a:p>
            <a:pPr marL="274320" indent="-274320" eaLnBrk="1" fontAlgn="auto" hangingPunct="1">
              <a:spcAft>
                <a:spcPts val="600"/>
              </a:spcAft>
              <a:defRPr/>
            </a:pPr>
            <a:r>
              <a:rPr lang="en-GB" dirty="0" smtClean="0"/>
              <a:t>Your </a:t>
            </a:r>
            <a:r>
              <a:rPr lang="en-GB" b="1" dirty="0" smtClean="0"/>
              <a:t>employer pays the majority of the cost of your pension </a:t>
            </a:r>
            <a:r>
              <a:rPr lang="en-GB" dirty="0" smtClean="0"/>
              <a:t>(currently 18.9% of pay on average). </a:t>
            </a:r>
          </a:p>
          <a:p>
            <a:pPr marL="274320" indent="-274320" eaLnBrk="1" fontAlgn="auto" hangingPunct="1">
              <a:spcAft>
                <a:spcPts val="600"/>
              </a:spcAft>
              <a:defRPr/>
            </a:pPr>
            <a:r>
              <a:rPr lang="en-GB" b="1" dirty="0" smtClean="0"/>
              <a:t>You will keep a guaranteed level of pension </a:t>
            </a:r>
            <a:r>
              <a:rPr lang="en-GB" dirty="0" smtClean="0"/>
              <a:t>– ‘defined benefit’ so and will not need to make decisions on how a fund delivers your benefits when you retire. Unlike most other pension schemes, your scheme is based on a proportion of your pay rather than investment returns where the income is less predictable.</a:t>
            </a:r>
          </a:p>
          <a:p>
            <a:pPr marL="274320" indent="-274320" eaLnBrk="1" fontAlgn="auto" hangingPunct="1">
              <a:spcAft>
                <a:spcPts val="0"/>
              </a:spcAft>
              <a:defRPr/>
            </a:pPr>
            <a:endParaRPr lang="en-GB" sz="2000" dirty="0" smtClean="0"/>
          </a:p>
          <a:p>
            <a:pPr marL="274320" indent="-274320" eaLnBrk="1" fontAlgn="auto" hangingPunct="1">
              <a:spcAft>
                <a:spcPts val="0"/>
              </a:spcAft>
              <a:buFont typeface="Arial" pitchFamily="34" charset="0"/>
              <a:buNone/>
              <a:defRPr/>
            </a:pPr>
            <a:endParaRPr lang="en-GB" sz="2000" b="1" dirty="0" smtClean="0">
              <a:solidFill>
                <a:schemeClr val="accent3">
                  <a:lumMod val="50000"/>
                </a:schemeClr>
              </a:solidFill>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r>
              <a:rPr lang="en-GB" sz="2400" smtClean="0"/>
              <a:t>5. Find out more – help and resources</a:t>
            </a:r>
          </a:p>
        </p:txBody>
      </p:sp>
      <p:sp>
        <p:nvSpPr>
          <p:cNvPr id="20483" name="Content Placeholder 2"/>
          <p:cNvSpPr>
            <a:spLocks noGrp="1"/>
          </p:cNvSpPr>
          <p:nvPr>
            <p:ph idx="1"/>
          </p:nvPr>
        </p:nvSpPr>
        <p:spPr/>
        <p:txBody>
          <a:bodyPr/>
          <a:lstStyle/>
          <a:p>
            <a:pPr>
              <a:defRPr/>
            </a:pPr>
            <a:endParaRPr lang="en-GB" sz="2000" dirty="0" smtClean="0"/>
          </a:p>
          <a:p>
            <a:pPr>
              <a:defRPr/>
            </a:pPr>
            <a:r>
              <a:rPr lang="en-GB" sz="2000" dirty="0" smtClean="0"/>
              <a:t>You can find further information about the following:</a:t>
            </a:r>
          </a:p>
          <a:p>
            <a:pPr lvl="1">
              <a:defRPr/>
            </a:pPr>
            <a:r>
              <a:rPr lang="en-GB" sz="2000" dirty="0" smtClean="0"/>
              <a:t>2012 scheme member increases (inc calculator and Q&amp;A)</a:t>
            </a:r>
          </a:p>
          <a:p>
            <a:pPr lvl="1">
              <a:defRPr/>
            </a:pPr>
            <a:r>
              <a:rPr lang="en-GB" sz="2000" dirty="0" smtClean="0"/>
              <a:t>2015 new scheme (inc calculator and Q&amp;A)</a:t>
            </a:r>
          </a:p>
          <a:p>
            <a:pPr lvl="1">
              <a:defRPr/>
            </a:pPr>
            <a:r>
              <a:rPr lang="en-GB" sz="2000" dirty="0" smtClean="0"/>
              <a:t>Glossary of terms</a:t>
            </a:r>
            <a:endParaRPr lang="en-GB" sz="2000" dirty="0" smtClean="0">
              <a:solidFill>
                <a:srgbClr val="FF0000"/>
              </a:solidFill>
            </a:endParaRPr>
          </a:p>
          <a:p>
            <a:pPr lvl="1">
              <a:buFontTx/>
              <a:buNone/>
              <a:defRPr/>
            </a:pPr>
            <a:r>
              <a:rPr lang="en-GB" sz="2000" dirty="0" smtClean="0"/>
              <a:t>at </a:t>
            </a:r>
            <a:r>
              <a:rPr lang="en-GB" sz="2000" dirty="0" smtClean="0">
                <a:hlinkClick r:id="rId3"/>
              </a:rPr>
              <a:t>www.civilservice.gov.uk/pensions/reform</a:t>
            </a:r>
            <a:endParaRPr lang="en-GB" sz="2000" dirty="0" smtClean="0"/>
          </a:p>
          <a:p>
            <a:pPr>
              <a:defRPr/>
            </a:pPr>
            <a:endParaRPr lang="en-GB" sz="2000" dirty="0" smtClean="0"/>
          </a:p>
          <a:p>
            <a:pPr marL="342900" lvl="1" indent="-342900">
              <a:buFontTx/>
              <a:buChar char="•"/>
              <a:defRPr/>
            </a:pPr>
            <a:r>
              <a:rPr lang="en-GB" sz="2000" dirty="0" smtClean="0"/>
              <a:t>Look out for more information from your internal communications and HR.</a:t>
            </a:r>
          </a:p>
          <a:p>
            <a:pPr lvl="1">
              <a:buFontTx/>
              <a:buNone/>
              <a:defRPr/>
            </a:pPr>
            <a:endParaRPr lang="en-GB"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z="2400" smtClean="0"/>
              <a:t>Contents</a:t>
            </a:r>
          </a:p>
        </p:txBody>
      </p:sp>
      <p:sp>
        <p:nvSpPr>
          <p:cNvPr id="23554" name="Content Placeholder 2"/>
          <p:cNvSpPr>
            <a:spLocks noGrp="1"/>
          </p:cNvSpPr>
          <p:nvPr>
            <p:ph idx="1"/>
          </p:nvPr>
        </p:nvSpPr>
        <p:spPr>
          <a:xfrm>
            <a:off x="339725" y="1371600"/>
            <a:ext cx="8915400" cy="4732338"/>
          </a:xfrm>
        </p:spPr>
        <p:txBody>
          <a:bodyPr/>
          <a:lstStyle/>
          <a:p>
            <a:pPr marL="457200" indent="-457200">
              <a:spcAft>
                <a:spcPts val="800"/>
              </a:spcAft>
              <a:buFontTx/>
              <a:buAutoNum type="arabicPeriod"/>
            </a:pPr>
            <a:r>
              <a:rPr lang="en-GB" sz="2000" b="1" smtClean="0">
                <a:solidFill>
                  <a:srgbClr val="404040"/>
                </a:solidFill>
              </a:rPr>
              <a:t>Why are Civil Service pensions changing? </a:t>
            </a:r>
          </a:p>
          <a:p>
            <a:pPr marL="457200" indent="-457200">
              <a:spcAft>
                <a:spcPts val="800"/>
              </a:spcAft>
              <a:buFontTx/>
              <a:buAutoNum type="arabicPeriod"/>
            </a:pPr>
            <a:r>
              <a:rPr lang="en-GB" sz="2000" b="1" smtClean="0">
                <a:solidFill>
                  <a:srgbClr val="404040"/>
                </a:solidFill>
              </a:rPr>
              <a:t>The current schemes</a:t>
            </a:r>
          </a:p>
          <a:p>
            <a:pPr marL="457200" indent="-457200">
              <a:spcAft>
                <a:spcPts val="800"/>
              </a:spcAft>
              <a:buFontTx/>
              <a:buAutoNum type="arabicPeriod"/>
            </a:pPr>
            <a:r>
              <a:rPr lang="en-GB" sz="2000" b="1" smtClean="0">
                <a:solidFill>
                  <a:srgbClr val="404040"/>
                </a:solidFill>
              </a:rPr>
              <a:t>What is changing? Stages 1 and 2</a:t>
            </a:r>
          </a:p>
          <a:p>
            <a:pPr marL="857250" lvl="1" indent="-457200">
              <a:spcAft>
                <a:spcPts val="800"/>
              </a:spcAft>
              <a:buFontTx/>
              <a:buAutoNum type="alphaLcPeriod"/>
            </a:pPr>
            <a:r>
              <a:rPr lang="en-GB" sz="2000" smtClean="0">
                <a:solidFill>
                  <a:srgbClr val="404040"/>
                </a:solidFill>
              </a:rPr>
              <a:t>Reform at a glance - chronologically</a:t>
            </a:r>
          </a:p>
          <a:p>
            <a:pPr marL="857250" lvl="1" indent="-457200">
              <a:spcAft>
                <a:spcPts val="800"/>
              </a:spcAft>
              <a:buFontTx/>
              <a:buAutoNum type="alphaLcPeriod"/>
            </a:pPr>
            <a:r>
              <a:rPr lang="en-GB" sz="2000" smtClean="0">
                <a:solidFill>
                  <a:srgbClr val="404040"/>
                </a:solidFill>
              </a:rPr>
              <a:t>How and will the changes apply to you?</a:t>
            </a:r>
          </a:p>
          <a:p>
            <a:pPr marL="857250" lvl="1" indent="-457200">
              <a:spcAft>
                <a:spcPts val="800"/>
              </a:spcAft>
              <a:buFontTx/>
              <a:buAutoNum type="alphaLcPeriod"/>
            </a:pPr>
            <a:r>
              <a:rPr lang="en-GB" sz="2000" smtClean="0">
                <a:solidFill>
                  <a:srgbClr val="404040"/>
                </a:solidFill>
              </a:rPr>
              <a:t>Stage 1 – Member contribution increases in more detail</a:t>
            </a:r>
          </a:p>
          <a:p>
            <a:pPr marL="857250" lvl="1" indent="-457200">
              <a:spcAft>
                <a:spcPts val="800"/>
              </a:spcAft>
              <a:buFontTx/>
              <a:buAutoNum type="alphaLcPeriod"/>
            </a:pPr>
            <a:r>
              <a:rPr lang="en-GB" sz="2000" smtClean="0">
                <a:solidFill>
                  <a:srgbClr val="404040"/>
                </a:solidFill>
              </a:rPr>
              <a:t>Stage 2 – New pension scheme in more detail</a:t>
            </a:r>
          </a:p>
          <a:p>
            <a:pPr marL="857250" lvl="1" indent="-457200">
              <a:spcAft>
                <a:spcPts val="800"/>
              </a:spcAft>
              <a:buFontTx/>
              <a:buAutoNum type="alphaLcPeriod"/>
            </a:pPr>
            <a:r>
              <a:rPr lang="en-GB" sz="2000" smtClean="0">
                <a:solidFill>
                  <a:srgbClr val="404040"/>
                </a:solidFill>
              </a:rPr>
              <a:t>Reform at a glance – reminder</a:t>
            </a:r>
          </a:p>
          <a:p>
            <a:pPr marL="457200" indent="-457200">
              <a:spcAft>
                <a:spcPts val="800"/>
              </a:spcAft>
              <a:buFontTx/>
              <a:buAutoNum type="arabicPeriod"/>
            </a:pPr>
            <a:r>
              <a:rPr lang="en-GB" sz="2000" b="1" smtClean="0">
                <a:solidFill>
                  <a:srgbClr val="404040"/>
                </a:solidFill>
              </a:rPr>
              <a:t>On-going benefits of a Civil Service pension</a:t>
            </a:r>
          </a:p>
          <a:p>
            <a:pPr marL="457200" indent="-457200">
              <a:spcAft>
                <a:spcPts val="800"/>
              </a:spcAft>
              <a:buFontTx/>
              <a:buAutoNum type="arabicPeriod"/>
            </a:pPr>
            <a:r>
              <a:rPr lang="en-GB" sz="2000" b="1" smtClean="0">
                <a:solidFill>
                  <a:srgbClr val="404040"/>
                </a:solidFill>
              </a:rPr>
              <a:t>Find out more – help and resources</a:t>
            </a:r>
          </a:p>
          <a:p>
            <a:pPr marL="457200" indent="-457200">
              <a:buFontTx/>
              <a:buAutoNum type="arabicPeriod"/>
            </a:pPr>
            <a:endParaRPr lang="en-GB" sz="1900" smtClean="0">
              <a:solidFill>
                <a:srgbClr val="404040"/>
              </a:solidFill>
            </a:endParaRPr>
          </a:p>
          <a:p>
            <a:pPr marL="457200" indent="-457200">
              <a:buFontTx/>
              <a:buNone/>
            </a:pPr>
            <a:endParaRPr lang="en-GB"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sz="2400" smtClean="0"/>
              <a:t>1. Why are Civil Service pensions changing?</a:t>
            </a:r>
          </a:p>
        </p:txBody>
      </p:sp>
      <p:pic>
        <p:nvPicPr>
          <p:cNvPr id="25602" name="Picture 2" descr="http://www.policyexchange.org.uk/cache/com_zoo/images/research%20note%20scrolling%20showcase_b7188218e5bfc4f2128b82c945812ed9.jpg"/>
          <p:cNvPicPr>
            <a:picLocks noChangeAspect="1" noChangeArrowheads="1"/>
          </p:cNvPicPr>
          <p:nvPr/>
        </p:nvPicPr>
        <p:blipFill>
          <a:blip r:embed="rId3"/>
          <a:srcRect/>
          <a:stretch>
            <a:fillRect/>
          </a:stretch>
        </p:blipFill>
        <p:spPr bwMode="auto">
          <a:xfrm>
            <a:off x="6507163" y="2520950"/>
            <a:ext cx="2503487" cy="2276475"/>
          </a:xfrm>
          <a:prstGeom prst="rect">
            <a:avLst/>
          </a:prstGeom>
          <a:noFill/>
          <a:ln w="9525">
            <a:noFill/>
            <a:miter lim="800000"/>
            <a:headEnd/>
            <a:tailEnd/>
          </a:ln>
        </p:spPr>
      </p:pic>
      <p:sp>
        <p:nvSpPr>
          <p:cNvPr id="5" name="Rectangle 4"/>
          <p:cNvSpPr/>
          <p:nvPr/>
        </p:nvSpPr>
        <p:spPr>
          <a:xfrm>
            <a:off x="468313" y="2930525"/>
            <a:ext cx="7361237" cy="2592388"/>
          </a:xfrm>
          <a:prstGeom prst="rect">
            <a:avLst/>
          </a:prstGeom>
          <a:solidFill>
            <a:srgbClr val="A856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6" name="Content Placeholder 2"/>
          <p:cNvSpPr txBox="1">
            <a:spLocks/>
          </p:cNvSpPr>
          <p:nvPr/>
        </p:nvSpPr>
        <p:spPr bwMode="auto">
          <a:xfrm>
            <a:off x="457200" y="1485900"/>
            <a:ext cx="7499350" cy="1428750"/>
          </a:xfrm>
          <a:prstGeom prst="rect">
            <a:avLst/>
          </a:prstGeom>
          <a:noFill/>
          <a:ln w="9525">
            <a:noFill/>
            <a:miter lim="800000"/>
            <a:headEnd/>
            <a:tailEnd/>
          </a:ln>
        </p:spPr>
        <p:txBody>
          <a:bodyPr>
            <a:normAutofit/>
          </a:bodyPr>
          <a:lstStyle/>
          <a:p>
            <a:pPr marL="274320" indent="-274320" fontAlgn="auto">
              <a:spcBef>
                <a:spcPct val="20000"/>
              </a:spcBef>
              <a:spcAft>
                <a:spcPts val="0"/>
              </a:spcAft>
              <a:buClr>
                <a:srgbClr val="A22F1E"/>
              </a:buClr>
              <a:buFont typeface="Arial" pitchFamily="34" charset="0"/>
              <a:buChar char="•"/>
              <a:defRPr/>
            </a:pPr>
            <a:r>
              <a:rPr lang="en-GB" sz="2000" b="0" kern="0" dirty="0">
                <a:latin typeface="+mn-lt"/>
              </a:rPr>
              <a:t>Changes based on an independent report published in March 2011.</a:t>
            </a:r>
          </a:p>
          <a:p>
            <a:pPr marL="274320" indent="-274320" fontAlgn="auto">
              <a:spcBef>
                <a:spcPct val="20000"/>
              </a:spcBef>
              <a:spcAft>
                <a:spcPts val="0"/>
              </a:spcAft>
              <a:buClr>
                <a:srgbClr val="A22F1E"/>
              </a:buClr>
              <a:buFontTx/>
              <a:buChar char="•"/>
              <a:defRPr/>
            </a:pPr>
            <a:endParaRPr lang="en-GB" sz="1800" b="0" kern="0" dirty="0">
              <a:latin typeface="+mn-lt"/>
            </a:endParaRPr>
          </a:p>
          <a:p>
            <a:pPr marL="274320" indent="-274320" fontAlgn="auto">
              <a:spcBef>
                <a:spcPct val="20000"/>
              </a:spcBef>
              <a:spcAft>
                <a:spcPts val="0"/>
              </a:spcAft>
              <a:buClr>
                <a:srgbClr val="A22F1E"/>
              </a:buClr>
              <a:buFontTx/>
              <a:buChar char="•"/>
              <a:defRPr/>
            </a:pPr>
            <a:r>
              <a:rPr lang="en-GB" sz="2000" b="0" kern="0" dirty="0">
                <a:latin typeface="+mn-lt"/>
              </a:rPr>
              <a:t>Key points included:</a:t>
            </a:r>
          </a:p>
          <a:p>
            <a:pPr marL="274320" indent="-274320" fontAlgn="auto">
              <a:spcBef>
                <a:spcPct val="20000"/>
              </a:spcBef>
              <a:spcAft>
                <a:spcPts val="0"/>
              </a:spcAft>
              <a:buClr>
                <a:srgbClr val="A22F1E"/>
              </a:buClr>
              <a:buFont typeface="Arial" pitchFamily="34" charset="0"/>
              <a:buNone/>
              <a:defRPr/>
            </a:pPr>
            <a:endParaRPr lang="en-GB" sz="1800" b="0" kern="0" dirty="0">
              <a:latin typeface="+mn-lt"/>
            </a:endParaRPr>
          </a:p>
          <a:p>
            <a:pPr marL="274320" indent="-274320" fontAlgn="auto">
              <a:spcBef>
                <a:spcPct val="20000"/>
              </a:spcBef>
              <a:spcAft>
                <a:spcPts val="0"/>
              </a:spcAft>
              <a:buClr>
                <a:srgbClr val="A22F1E"/>
              </a:buClr>
              <a:buFontTx/>
              <a:buChar char="•"/>
              <a:defRPr/>
            </a:pPr>
            <a:endParaRPr lang="en-GB" sz="2000" b="0" kern="0" dirty="0">
              <a:latin typeface="+mn-lt"/>
            </a:endParaRPr>
          </a:p>
        </p:txBody>
      </p:sp>
      <p:sp>
        <p:nvSpPr>
          <p:cNvPr id="7" name="Content Placeholder 2"/>
          <p:cNvSpPr txBox="1">
            <a:spLocks/>
          </p:cNvSpPr>
          <p:nvPr/>
        </p:nvSpPr>
        <p:spPr>
          <a:xfrm>
            <a:off x="611188" y="3074988"/>
            <a:ext cx="7058025" cy="1008062"/>
          </a:xfrm>
          <a:prstGeom prst="rect">
            <a:avLst/>
          </a:prstGeom>
          <a:solidFill>
            <a:schemeClr val="bg1"/>
          </a:solidFill>
        </p:spPr>
        <p:txBody>
          <a:bodyPr>
            <a:normAutofit fontScale="92500"/>
          </a:bodyPr>
          <a:lstStyle/>
          <a:p>
            <a:pPr marL="274320" indent="-274320" fontAlgn="auto">
              <a:spcBef>
                <a:spcPts val="600"/>
              </a:spcBef>
              <a:spcAft>
                <a:spcPts val="0"/>
              </a:spcAft>
              <a:buClr>
                <a:schemeClr val="accent3">
                  <a:lumMod val="50000"/>
                </a:schemeClr>
              </a:buClr>
              <a:buSzPct val="120000"/>
              <a:defRPr/>
            </a:pPr>
            <a:r>
              <a:rPr lang="en-GB" sz="2000" dirty="0">
                <a:solidFill>
                  <a:srgbClr val="C00000"/>
                </a:solidFill>
                <a:cs typeface="Arial" pitchFamily="34" charset="0"/>
              </a:rPr>
              <a:t>1. People are living longer compared with a few years ago:</a:t>
            </a:r>
          </a:p>
          <a:p>
            <a:pPr marL="274320" indent="-274320" fontAlgn="auto">
              <a:spcBef>
                <a:spcPts val="600"/>
              </a:spcBef>
              <a:spcAft>
                <a:spcPts val="0"/>
              </a:spcAft>
              <a:buClr>
                <a:schemeClr val="accent3">
                  <a:lumMod val="50000"/>
                </a:schemeClr>
              </a:buClr>
              <a:buSzPct val="120000"/>
              <a:buFont typeface="Arial" pitchFamily="34" charset="0"/>
              <a:buNone/>
              <a:defRPr/>
            </a:pPr>
            <a:r>
              <a:rPr lang="en-GB" sz="2000" dirty="0">
                <a:solidFill>
                  <a:schemeClr val="accent1">
                    <a:lumMod val="50000"/>
                  </a:schemeClr>
                </a:solidFill>
                <a:cs typeface="Arial" pitchFamily="34" charset="0"/>
              </a:rPr>
              <a:t>	</a:t>
            </a:r>
            <a:r>
              <a:rPr lang="en-GB" sz="2200" b="0" dirty="0">
                <a:solidFill>
                  <a:schemeClr val="tx1">
                    <a:lumMod val="75000"/>
                    <a:lumOff val="25000"/>
                  </a:schemeClr>
                </a:solidFill>
                <a:cs typeface="Arial" pitchFamily="34" charset="0"/>
              </a:rPr>
              <a:t>Extra years in retirement mean pensions cost more.</a:t>
            </a:r>
          </a:p>
        </p:txBody>
      </p:sp>
      <p:sp>
        <p:nvSpPr>
          <p:cNvPr id="8" name="Content Placeholder 2"/>
          <p:cNvSpPr txBox="1">
            <a:spLocks/>
          </p:cNvSpPr>
          <p:nvPr/>
        </p:nvSpPr>
        <p:spPr>
          <a:xfrm>
            <a:off x="622300" y="4187825"/>
            <a:ext cx="7046913" cy="1223963"/>
          </a:xfrm>
          <a:prstGeom prst="rect">
            <a:avLst/>
          </a:prstGeom>
          <a:solidFill>
            <a:schemeClr val="bg1"/>
          </a:solidFill>
        </p:spPr>
        <p:txBody>
          <a:bodyPr>
            <a:normAutofit fontScale="92500"/>
          </a:bodyPr>
          <a:lstStyle/>
          <a:p>
            <a:pPr marL="274320" indent="-274320" fontAlgn="auto">
              <a:spcBef>
                <a:spcPts val="600"/>
              </a:spcBef>
              <a:spcAft>
                <a:spcPts val="0"/>
              </a:spcAft>
              <a:buClr>
                <a:schemeClr val="accent3">
                  <a:lumMod val="50000"/>
                </a:schemeClr>
              </a:buClr>
              <a:buSzPct val="120000"/>
              <a:defRPr/>
            </a:pPr>
            <a:r>
              <a:rPr lang="en-GB" sz="2000" dirty="0">
                <a:solidFill>
                  <a:srgbClr val="C00000"/>
                </a:solidFill>
                <a:cs typeface="Arial" pitchFamily="34" charset="0"/>
              </a:rPr>
              <a:t>2. Pensions need to be sustainable: </a:t>
            </a:r>
          </a:p>
          <a:p>
            <a:pPr marL="274320" indent="-274320" fontAlgn="auto">
              <a:spcBef>
                <a:spcPts val="600"/>
              </a:spcBef>
              <a:spcAft>
                <a:spcPts val="0"/>
              </a:spcAft>
              <a:buClr>
                <a:schemeClr val="accent3">
                  <a:lumMod val="50000"/>
                </a:schemeClr>
              </a:buClr>
              <a:buSzPct val="120000"/>
              <a:buFont typeface="Arial" pitchFamily="34" charset="0"/>
              <a:buNone/>
              <a:defRPr/>
            </a:pPr>
            <a:r>
              <a:rPr lang="en-GB" sz="2000" dirty="0">
                <a:solidFill>
                  <a:schemeClr val="accent1">
                    <a:lumMod val="50000"/>
                  </a:schemeClr>
                </a:solidFill>
                <a:cs typeface="Arial" pitchFamily="34" charset="0"/>
              </a:rPr>
              <a:t>	</a:t>
            </a:r>
            <a:r>
              <a:rPr lang="en-GB" sz="2200" b="0" dirty="0">
                <a:solidFill>
                  <a:schemeClr val="tx1">
                    <a:lumMod val="75000"/>
                    <a:lumOff val="25000"/>
                  </a:schemeClr>
                </a:solidFill>
                <a:cs typeface="Arial" pitchFamily="34" charset="0"/>
              </a:rPr>
              <a:t>The costs of public service pensions must be affordable in the long term. Recent reforms have not achieved this.  </a:t>
            </a:r>
          </a:p>
          <a:p>
            <a:pPr marL="274320" indent="-274320" fontAlgn="auto">
              <a:spcBef>
                <a:spcPts val="600"/>
              </a:spcBef>
              <a:spcAft>
                <a:spcPts val="0"/>
              </a:spcAft>
              <a:buClr>
                <a:schemeClr val="accent3">
                  <a:lumMod val="50000"/>
                </a:schemeClr>
              </a:buClr>
              <a:buSzPct val="120000"/>
              <a:buFont typeface="Arial" pitchFamily="34" charset="0"/>
              <a:buChar char="◦"/>
              <a:defRPr/>
            </a:pPr>
            <a:endParaRPr lang="en-GB" dirty="0">
              <a:solidFill>
                <a:schemeClr val="tx1">
                  <a:lumMod val="75000"/>
                  <a:lumOff val="25000"/>
                </a:schemeClr>
              </a:solidFill>
              <a:cs typeface="Arial" pitchFamily="34" charset="0"/>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sz="2400" smtClean="0"/>
              <a:t>2. The current schemes</a:t>
            </a:r>
          </a:p>
        </p:txBody>
      </p:sp>
      <p:sp>
        <p:nvSpPr>
          <p:cNvPr id="5" name="Content Placeholder 2"/>
          <p:cNvSpPr txBox="1">
            <a:spLocks/>
          </p:cNvSpPr>
          <p:nvPr/>
        </p:nvSpPr>
        <p:spPr bwMode="auto">
          <a:xfrm>
            <a:off x="228600" y="3760788"/>
            <a:ext cx="4321175" cy="2376487"/>
          </a:xfrm>
          <a:prstGeom prst="rect">
            <a:avLst/>
          </a:prstGeom>
          <a:noFill/>
          <a:ln w="38100">
            <a:solidFill>
              <a:srgbClr val="A8566A"/>
            </a:solidFill>
            <a:miter lim="800000"/>
            <a:headEnd/>
            <a:tailEnd/>
          </a:ln>
        </p:spPr>
        <p:txBody>
          <a:bodyPr/>
          <a:lstStyle/>
          <a:p>
            <a:pPr marL="342900" indent="-342900" algn="ctr" eaLnBrk="0" hangingPunct="0">
              <a:spcBef>
                <a:spcPct val="20000"/>
              </a:spcBef>
              <a:buClr>
                <a:srgbClr val="A22F1E"/>
              </a:buClr>
              <a:defRPr/>
            </a:pPr>
            <a:r>
              <a:rPr lang="en-GB" sz="1800" kern="0" dirty="0">
                <a:solidFill>
                  <a:srgbClr val="C00000"/>
                </a:solidFill>
                <a:latin typeface="+mn-lt"/>
              </a:rPr>
              <a:t>premium</a:t>
            </a:r>
            <a:r>
              <a:rPr lang="en-GB" sz="1600" kern="0" dirty="0">
                <a:solidFill>
                  <a:srgbClr val="C00000"/>
                </a:solidFill>
                <a:latin typeface="+mn-lt"/>
              </a:rPr>
              <a:t> </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If you joined between October 2002 and July 2007 you are most likely to be in this scheme</a:t>
            </a:r>
          </a:p>
          <a:p>
            <a:pPr marL="342900" indent="-342900" eaLnBrk="0" hangingPunct="0">
              <a:spcBef>
                <a:spcPts val="0"/>
              </a:spcBef>
              <a:spcAft>
                <a:spcPts val="600"/>
              </a:spcAft>
              <a:buClr>
                <a:srgbClr val="A22F1E"/>
              </a:buClr>
              <a:defRPr/>
            </a:pPr>
            <a:r>
              <a:rPr lang="en-GB" sz="1400" u="sng" kern="0" dirty="0">
                <a:solidFill>
                  <a:schemeClr val="tx2">
                    <a:lumMod val="85000"/>
                    <a:lumOff val="15000"/>
                  </a:schemeClr>
                </a:solidFill>
                <a:latin typeface="+mn-lt"/>
              </a:rPr>
              <a:t>Features: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Final salary</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Pension based on 1/60</a:t>
            </a:r>
            <a:r>
              <a:rPr lang="en-GB" sz="1400" kern="0" baseline="30000" dirty="0">
                <a:solidFill>
                  <a:schemeClr val="tx2">
                    <a:lumMod val="85000"/>
                    <a:lumOff val="15000"/>
                  </a:schemeClr>
                </a:solidFill>
                <a:latin typeface="+mn-lt"/>
              </a:rPr>
              <a:t>th</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Option for lump sum</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Contribution – 3.5% + Additional </a:t>
            </a:r>
            <a:r>
              <a:rPr lang="en-GB" sz="1400" kern="0" dirty="0" err="1">
                <a:solidFill>
                  <a:schemeClr val="tx2">
                    <a:lumMod val="85000"/>
                    <a:lumOff val="15000"/>
                  </a:schemeClr>
                </a:solidFill>
                <a:latin typeface="+mn-lt"/>
              </a:rPr>
              <a:t>conts</a:t>
            </a:r>
            <a:endParaRPr lang="en-GB" sz="1400" kern="0" dirty="0">
              <a:solidFill>
                <a:schemeClr val="tx2">
                  <a:lumMod val="85000"/>
                  <a:lumOff val="15000"/>
                </a:schemeClr>
              </a:solidFill>
              <a:latin typeface="+mn-lt"/>
            </a:endParaRPr>
          </a:p>
          <a:p>
            <a:pPr marL="342900" indent="-342900" eaLnBrk="0" hangingPunct="0">
              <a:spcBef>
                <a:spcPct val="20000"/>
              </a:spcBef>
              <a:buClr>
                <a:srgbClr val="A22F1E"/>
              </a:buClr>
              <a:defRPr/>
            </a:pPr>
            <a:endParaRPr lang="en-GB" sz="1600" b="0" kern="0" dirty="0">
              <a:solidFill>
                <a:schemeClr val="tx2">
                  <a:lumMod val="85000"/>
                  <a:lumOff val="15000"/>
                </a:schemeClr>
              </a:solidFill>
              <a:latin typeface="+mn-lt"/>
            </a:endParaRPr>
          </a:p>
          <a:p>
            <a:pPr marL="342900" indent="-342900" eaLnBrk="0" hangingPunct="0">
              <a:spcBef>
                <a:spcPct val="20000"/>
              </a:spcBef>
              <a:buClr>
                <a:srgbClr val="A22F1E"/>
              </a:buClr>
              <a:buFontTx/>
              <a:buChar char="•"/>
              <a:defRPr/>
            </a:pPr>
            <a:endParaRPr lang="en-GB" sz="2200" b="0" kern="0" dirty="0">
              <a:latin typeface="+mn-lt"/>
            </a:endParaRPr>
          </a:p>
        </p:txBody>
      </p:sp>
      <p:sp>
        <p:nvSpPr>
          <p:cNvPr id="8" name="Content Placeholder 2"/>
          <p:cNvSpPr txBox="1">
            <a:spLocks/>
          </p:cNvSpPr>
          <p:nvPr/>
        </p:nvSpPr>
        <p:spPr bwMode="auto">
          <a:xfrm>
            <a:off x="231775" y="1273175"/>
            <a:ext cx="4294188" cy="2441575"/>
          </a:xfrm>
          <a:prstGeom prst="rect">
            <a:avLst/>
          </a:prstGeom>
          <a:noFill/>
          <a:ln w="38100">
            <a:solidFill>
              <a:srgbClr val="A8566A"/>
            </a:solidFill>
            <a:miter lim="800000"/>
            <a:headEnd/>
            <a:tailEnd/>
          </a:ln>
        </p:spPr>
        <p:txBody>
          <a:bodyPr/>
          <a:lstStyle/>
          <a:p>
            <a:pPr marL="342900" indent="-342900" algn="ctr" eaLnBrk="0" hangingPunct="0">
              <a:spcBef>
                <a:spcPct val="20000"/>
              </a:spcBef>
              <a:buClr>
                <a:srgbClr val="A22F1E"/>
              </a:buClr>
              <a:defRPr/>
            </a:pPr>
            <a:r>
              <a:rPr lang="en-GB" sz="1800" kern="0" dirty="0">
                <a:solidFill>
                  <a:srgbClr val="C00000"/>
                </a:solidFill>
                <a:latin typeface="+mn-lt"/>
              </a:rPr>
              <a:t>classic</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If you joined before October 2002 you are most likely to be in this scheme unless you opted to join premium or classic plus</a:t>
            </a:r>
          </a:p>
          <a:p>
            <a:pPr marL="342900" indent="-342900" eaLnBrk="0" hangingPunct="0">
              <a:spcBef>
                <a:spcPts val="0"/>
              </a:spcBef>
              <a:spcAft>
                <a:spcPts val="600"/>
              </a:spcAft>
              <a:buClr>
                <a:srgbClr val="A22F1E"/>
              </a:buClr>
              <a:defRPr/>
            </a:pPr>
            <a:r>
              <a:rPr lang="en-GB" sz="1400" u="sng" kern="0" dirty="0">
                <a:solidFill>
                  <a:schemeClr val="tx2">
                    <a:lumMod val="85000"/>
                    <a:lumOff val="15000"/>
                  </a:schemeClr>
                </a:solidFill>
                <a:latin typeface="+mn-lt"/>
              </a:rPr>
              <a:t>Features: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Final salary</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Pension based on 1/80</a:t>
            </a:r>
            <a:r>
              <a:rPr lang="en-GB" sz="1400" kern="0" baseline="30000" dirty="0">
                <a:solidFill>
                  <a:schemeClr val="tx2">
                    <a:lumMod val="85000"/>
                    <a:lumOff val="15000"/>
                  </a:schemeClr>
                </a:solidFill>
                <a:latin typeface="+mn-lt"/>
              </a:rPr>
              <a:t>th</a:t>
            </a:r>
            <a:r>
              <a:rPr lang="en-GB" sz="1400" kern="0" dirty="0">
                <a:solidFill>
                  <a:schemeClr val="tx2">
                    <a:lumMod val="85000"/>
                    <a:lumOff val="15000"/>
                  </a:schemeClr>
                </a:solidFill>
                <a:latin typeface="+mn-lt"/>
              </a:rPr>
              <a:t> </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Lump sum</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Contribution – 1.5% + Additional </a:t>
            </a:r>
            <a:r>
              <a:rPr lang="en-GB" sz="1400" kern="0" dirty="0" err="1">
                <a:solidFill>
                  <a:schemeClr val="tx2">
                    <a:lumMod val="85000"/>
                    <a:lumOff val="15000"/>
                  </a:schemeClr>
                </a:solidFill>
                <a:latin typeface="+mn-lt"/>
              </a:rPr>
              <a:t>conts</a:t>
            </a:r>
            <a:r>
              <a:rPr lang="en-GB" sz="1400" kern="0" dirty="0">
                <a:solidFill>
                  <a:schemeClr val="tx2">
                    <a:lumMod val="85000"/>
                    <a:lumOff val="15000"/>
                  </a:schemeClr>
                </a:solidFill>
                <a:latin typeface="+mn-lt"/>
              </a:rPr>
              <a:t>.</a:t>
            </a:r>
          </a:p>
        </p:txBody>
      </p:sp>
      <p:sp>
        <p:nvSpPr>
          <p:cNvPr id="9" name="Content Placeholder 2"/>
          <p:cNvSpPr txBox="1">
            <a:spLocks/>
          </p:cNvSpPr>
          <p:nvPr/>
        </p:nvSpPr>
        <p:spPr bwMode="auto">
          <a:xfrm>
            <a:off x="5143500" y="1287463"/>
            <a:ext cx="4408488" cy="2443162"/>
          </a:xfrm>
          <a:prstGeom prst="rect">
            <a:avLst/>
          </a:prstGeom>
          <a:noFill/>
          <a:ln w="38100">
            <a:solidFill>
              <a:srgbClr val="A8566A"/>
            </a:solidFill>
            <a:miter lim="800000"/>
            <a:headEnd/>
            <a:tailEnd/>
          </a:ln>
        </p:spPr>
        <p:txBody>
          <a:bodyPr/>
          <a:lstStyle/>
          <a:p>
            <a:pPr marL="342900" indent="-342900" algn="ctr" eaLnBrk="0" hangingPunct="0">
              <a:spcBef>
                <a:spcPct val="20000"/>
              </a:spcBef>
              <a:buClr>
                <a:srgbClr val="A22F1E"/>
              </a:buClr>
              <a:defRPr/>
            </a:pPr>
            <a:r>
              <a:rPr lang="en-GB" sz="1800" kern="0" dirty="0" err="1">
                <a:solidFill>
                  <a:srgbClr val="C00000"/>
                </a:solidFill>
                <a:latin typeface="+mn-lt"/>
              </a:rPr>
              <a:t>classi</a:t>
            </a:r>
            <a:r>
              <a:rPr lang="en-GB" sz="1800" kern="0" dirty="0">
                <a:solidFill>
                  <a:srgbClr val="C00000"/>
                </a:solidFill>
                <a:latin typeface="+mn-lt"/>
              </a:rPr>
              <a:t>c plus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You may have opted to move into this scheme when the classic scheme closed to new entrants </a:t>
            </a:r>
          </a:p>
          <a:p>
            <a:pPr marL="342900" indent="-342900" eaLnBrk="0" hangingPunct="0">
              <a:spcBef>
                <a:spcPts val="0"/>
              </a:spcBef>
              <a:spcAft>
                <a:spcPts val="600"/>
              </a:spcAft>
              <a:buClr>
                <a:srgbClr val="A22F1E"/>
              </a:buClr>
              <a:defRPr/>
            </a:pPr>
            <a:r>
              <a:rPr lang="en-GB" sz="1400" u="sng" kern="0" dirty="0">
                <a:solidFill>
                  <a:schemeClr val="tx2">
                    <a:lumMod val="85000"/>
                    <a:lumOff val="15000"/>
                  </a:schemeClr>
                </a:solidFill>
                <a:latin typeface="+mn-lt"/>
              </a:rPr>
              <a:t>Features: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Final salary – hybrid of classic and premium</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Pension based on 1/80</a:t>
            </a:r>
            <a:r>
              <a:rPr lang="en-GB" sz="1400" kern="0" baseline="30000" dirty="0">
                <a:solidFill>
                  <a:schemeClr val="tx2">
                    <a:lumMod val="85000"/>
                    <a:lumOff val="15000"/>
                  </a:schemeClr>
                </a:solidFill>
                <a:latin typeface="+mn-lt"/>
              </a:rPr>
              <a:t>th</a:t>
            </a:r>
            <a:r>
              <a:rPr lang="en-GB" sz="1400" kern="0" dirty="0">
                <a:solidFill>
                  <a:schemeClr val="tx2">
                    <a:lumMod val="85000"/>
                    <a:lumOff val="15000"/>
                  </a:schemeClr>
                </a:solidFill>
                <a:latin typeface="+mn-lt"/>
              </a:rPr>
              <a:t> and 1/60</a:t>
            </a:r>
            <a:r>
              <a:rPr lang="en-GB" sz="1400" kern="0" baseline="30000" dirty="0">
                <a:solidFill>
                  <a:schemeClr val="tx2">
                    <a:lumMod val="85000"/>
                    <a:lumOff val="15000"/>
                  </a:schemeClr>
                </a:solidFill>
                <a:latin typeface="+mn-lt"/>
              </a:rPr>
              <a:t>th</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Lump sum</a:t>
            </a:r>
            <a:endParaRPr lang="en-GB" sz="1400" kern="0" baseline="30000" dirty="0">
              <a:solidFill>
                <a:schemeClr val="tx2">
                  <a:lumMod val="85000"/>
                  <a:lumOff val="15000"/>
                </a:schemeClr>
              </a:solidFill>
              <a:latin typeface="+mn-lt"/>
            </a:endParaRP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Contribution - 3.5% + Additional </a:t>
            </a:r>
            <a:r>
              <a:rPr lang="en-GB" sz="1400" kern="0" dirty="0" err="1">
                <a:solidFill>
                  <a:schemeClr val="tx2">
                    <a:lumMod val="85000"/>
                    <a:lumOff val="15000"/>
                  </a:schemeClr>
                </a:solidFill>
                <a:latin typeface="+mn-lt"/>
              </a:rPr>
              <a:t>conts</a:t>
            </a:r>
            <a:endParaRPr lang="en-GB" sz="1400" kern="0" dirty="0">
              <a:solidFill>
                <a:schemeClr val="tx2">
                  <a:lumMod val="85000"/>
                  <a:lumOff val="15000"/>
                </a:schemeClr>
              </a:solidFill>
              <a:latin typeface="+mn-lt"/>
            </a:endParaRPr>
          </a:p>
        </p:txBody>
      </p:sp>
      <p:sp>
        <p:nvSpPr>
          <p:cNvPr id="10" name="Content Placeholder 2"/>
          <p:cNvSpPr txBox="1">
            <a:spLocks/>
          </p:cNvSpPr>
          <p:nvPr/>
        </p:nvSpPr>
        <p:spPr bwMode="auto">
          <a:xfrm>
            <a:off x="5154613" y="3783013"/>
            <a:ext cx="4411662" cy="2354262"/>
          </a:xfrm>
          <a:prstGeom prst="rect">
            <a:avLst/>
          </a:prstGeom>
          <a:noFill/>
          <a:ln w="38100">
            <a:solidFill>
              <a:srgbClr val="A8566A"/>
            </a:solidFill>
            <a:miter lim="800000"/>
            <a:headEnd/>
            <a:tailEnd/>
          </a:ln>
        </p:spPr>
        <p:txBody>
          <a:bodyPr/>
          <a:lstStyle/>
          <a:p>
            <a:pPr marL="342900" indent="-342900" algn="ctr" eaLnBrk="0" hangingPunct="0">
              <a:spcBef>
                <a:spcPct val="20000"/>
              </a:spcBef>
              <a:buClr>
                <a:srgbClr val="A22F1E"/>
              </a:buClr>
              <a:defRPr/>
            </a:pPr>
            <a:r>
              <a:rPr lang="en-GB" sz="1800" kern="0" dirty="0" err="1">
                <a:solidFill>
                  <a:srgbClr val="C00000"/>
                </a:solidFill>
                <a:latin typeface="+mn-lt"/>
              </a:rPr>
              <a:t>nuvos</a:t>
            </a:r>
            <a:endParaRPr lang="en-GB" sz="1800" kern="0" dirty="0">
              <a:solidFill>
                <a:srgbClr val="C00000"/>
              </a:solidFill>
              <a:latin typeface="+mn-lt"/>
            </a:endParaRP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If you joined after July 2007 you are most likely to be in this scheme</a:t>
            </a:r>
          </a:p>
          <a:p>
            <a:pPr marL="342900" indent="-342900" eaLnBrk="0" hangingPunct="0">
              <a:spcBef>
                <a:spcPts val="0"/>
              </a:spcBef>
              <a:spcAft>
                <a:spcPts val="600"/>
              </a:spcAft>
              <a:buClr>
                <a:srgbClr val="A22F1E"/>
              </a:buClr>
              <a:defRPr/>
            </a:pPr>
            <a:r>
              <a:rPr lang="en-GB" sz="1400" u="sng" kern="0" dirty="0">
                <a:solidFill>
                  <a:schemeClr val="tx2">
                    <a:lumMod val="85000"/>
                    <a:lumOff val="15000"/>
                  </a:schemeClr>
                </a:solidFill>
                <a:latin typeface="+mn-lt"/>
              </a:rPr>
              <a:t>Features:</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Career average scheme</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Contribution – 3.5% + Additional </a:t>
            </a:r>
            <a:r>
              <a:rPr lang="en-GB" sz="1400" kern="0" dirty="0" err="1">
                <a:solidFill>
                  <a:schemeClr val="tx2">
                    <a:lumMod val="85000"/>
                    <a:lumOff val="15000"/>
                  </a:schemeClr>
                </a:solidFill>
                <a:latin typeface="+mn-lt"/>
              </a:rPr>
              <a:t>conts</a:t>
            </a:r>
            <a:r>
              <a:rPr lang="en-GB" sz="1400" kern="0" dirty="0">
                <a:solidFill>
                  <a:schemeClr val="tx2">
                    <a:lumMod val="85000"/>
                    <a:lumOff val="15000"/>
                  </a:schemeClr>
                </a:solidFill>
                <a:latin typeface="+mn-lt"/>
              </a:rPr>
              <a:t>.</a:t>
            </a:r>
          </a:p>
          <a:p>
            <a:pPr marL="342900" indent="-342900" eaLnBrk="0" hangingPunct="0">
              <a:spcBef>
                <a:spcPts val="0"/>
              </a:spcBef>
              <a:spcAft>
                <a:spcPts val="600"/>
              </a:spcAft>
              <a:buClr>
                <a:srgbClr val="A22F1E"/>
              </a:buClr>
              <a:buFont typeface="Arial" pitchFamily="34" charset="0"/>
              <a:buChar char="•"/>
              <a:defRPr/>
            </a:pPr>
            <a:r>
              <a:rPr lang="en-GB" sz="1400" kern="0" dirty="0">
                <a:solidFill>
                  <a:schemeClr val="tx2">
                    <a:lumMod val="85000"/>
                    <a:lumOff val="15000"/>
                  </a:schemeClr>
                </a:solidFill>
                <a:latin typeface="+mn-lt"/>
              </a:rPr>
              <a:t>Option for lump sum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GB" sz="2400" smtClean="0"/>
              <a:t>3. What is changing? Stages 1 and 2 </a:t>
            </a:r>
          </a:p>
        </p:txBody>
      </p:sp>
      <p:sp>
        <p:nvSpPr>
          <p:cNvPr id="6" name="Rounded Rectangle 5"/>
          <p:cNvSpPr/>
          <p:nvPr/>
        </p:nvSpPr>
        <p:spPr>
          <a:xfrm>
            <a:off x="193675" y="1531938"/>
            <a:ext cx="9529763" cy="2101850"/>
          </a:xfrm>
          <a:prstGeom prst="roundRect">
            <a:avLst/>
          </a:prstGeom>
          <a:solidFill>
            <a:srgbClr val="EAB4C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600"/>
              </a:spcAft>
              <a:defRPr/>
            </a:pPr>
            <a:r>
              <a:rPr lang="en-GB" sz="2200" u="sng" dirty="0">
                <a:solidFill>
                  <a:schemeClr val="tx1"/>
                </a:solidFill>
                <a:cs typeface="Arial" pitchFamily="34" charset="0"/>
              </a:rPr>
              <a:t>Stage 1</a:t>
            </a:r>
            <a:r>
              <a:rPr lang="en-GB" sz="2200" dirty="0">
                <a:solidFill>
                  <a:schemeClr val="tx1"/>
                </a:solidFill>
                <a:cs typeface="Arial" pitchFamily="34" charset="0"/>
              </a:rPr>
              <a:t>: </a:t>
            </a:r>
          </a:p>
          <a:p>
            <a:pPr fontAlgn="auto">
              <a:spcBef>
                <a:spcPts val="0"/>
              </a:spcBef>
              <a:spcAft>
                <a:spcPts val="600"/>
              </a:spcAft>
              <a:defRPr/>
            </a:pPr>
            <a:r>
              <a:rPr lang="en-GB" sz="1900" dirty="0">
                <a:solidFill>
                  <a:schemeClr val="bg1">
                    <a:lumMod val="50000"/>
                  </a:schemeClr>
                </a:solidFill>
                <a:cs typeface="Arial" pitchFamily="34" charset="0"/>
              </a:rPr>
              <a:t>From April 2012: Scheme member contribution increases to current schemes:</a:t>
            </a:r>
          </a:p>
          <a:p>
            <a:pPr fontAlgn="auto">
              <a:spcBef>
                <a:spcPts val="0"/>
              </a:spcBef>
              <a:spcAft>
                <a:spcPts val="0"/>
              </a:spcAft>
              <a:buFont typeface="Arial" pitchFamily="34" charset="0"/>
              <a:buChar char="•"/>
              <a:defRPr/>
            </a:pPr>
            <a:r>
              <a:rPr lang="en-GB" sz="1900" dirty="0">
                <a:solidFill>
                  <a:schemeClr val="bg1"/>
                </a:solidFill>
                <a:cs typeface="Arial" pitchFamily="34" charset="0"/>
              </a:rPr>
              <a:t>  From 1 April 2012. Further increases are planned from April 2013 and April</a:t>
            </a:r>
          </a:p>
          <a:p>
            <a:pPr fontAlgn="auto">
              <a:spcBef>
                <a:spcPts val="0"/>
              </a:spcBef>
              <a:spcAft>
                <a:spcPts val="600"/>
              </a:spcAft>
              <a:defRPr/>
            </a:pPr>
            <a:r>
              <a:rPr lang="en-GB" sz="1900" dirty="0">
                <a:solidFill>
                  <a:schemeClr val="bg1"/>
                </a:solidFill>
                <a:cs typeface="Arial" pitchFamily="34" charset="0"/>
              </a:rPr>
              <a:t>   2014</a:t>
            </a:r>
          </a:p>
          <a:p>
            <a:pPr fontAlgn="auto">
              <a:lnSpc>
                <a:spcPct val="150000"/>
              </a:lnSpc>
              <a:spcBef>
                <a:spcPts val="0"/>
              </a:spcBef>
              <a:spcAft>
                <a:spcPts val="600"/>
              </a:spcAft>
              <a:buFont typeface="Arial" pitchFamily="34" charset="0"/>
              <a:buChar char="•"/>
              <a:defRPr/>
            </a:pPr>
            <a:r>
              <a:rPr lang="en-GB" sz="1900" dirty="0">
                <a:solidFill>
                  <a:schemeClr val="bg1"/>
                </a:solidFill>
                <a:cs typeface="Arial" pitchFamily="34" charset="0"/>
              </a:rPr>
              <a:t>  You will stay in your current scheme during this period</a:t>
            </a:r>
          </a:p>
        </p:txBody>
      </p:sp>
      <p:sp>
        <p:nvSpPr>
          <p:cNvPr id="9" name="Rounded Rectangle 8"/>
          <p:cNvSpPr/>
          <p:nvPr/>
        </p:nvSpPr>
        <p:spPr>
          <a:xfrm>
            <a:off x="209550" y="3798888"/>
            <a:ext cx="9529763" cy="2101850"/>
          </a:xfrm>
          <a:prstGeom prst="roundRect">
            <a:avLst/>
          </a:prstGeom>
          <a:solidFill>
            <a:srgbClr val="C5C107"/>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600"/>
              </a:spcAft>
              <a:defRPr/>
            </a:pPr>
            <a:endParaRPr lang="en-GB" sz="2200" u="sng" dirty="0">
              <a:solidFill>
                <a:schemeClr val="tx1"/>
              </a:solidFill>
              <a:cs typeface="Arial" pitchFamily="34" charset="0"/>
            </a:endParaRPr>
          </a:p>
          <a:p>
            <a:pPr fontAlgn="auto">
              <a:spcBef>
                <a:spcPts val="0"/>
              </a:spcBef>
              <a:spcAft>
                <a:spcPts val="600"/>
              </a:spcAft>
              <a:defRPr/>
            </a:pPr>
            <a:r>
              <a:rPr lang="en-GB" sz="2200" u="sng" dirty="0">
                <a:solidFill>
                  <a:schemeClr val="tx1"/>
                </a:solidFill>
                <a:cs typeface="Arial" pitchFamily="34" charset="0"/>
              </a:rPr>
              <a:t>Stage 2</a:t>
            </a:r>
            <a:r>
              <a:rPr lang="en-GB" sz="2200" dirty="0">
                <a:solidFill>
                  <a:schemeClr val="tx1"/>
                </a:solidFill>
                <a:cs typeface="Arial" pitchFamily="34" charset="0"/>
              </a:rPr>
              <a:t>: </a:t>
            </a:r>
          </a:p>
          <a:p>
            <a:pPr fontAlgn="auto">
              <a:spcBef>
                <a:spcPts val="0"/>
              </a:spcBef>
              <a:spcAft>
                <a:spcPts val="600"/>
              </a:spcAft>
              <a:defRPr/>
            </a:pPr>
            <a:r>
              <a:rPr lang="en-GB" sz="1900" dirty="0">
                <a:solidFill>
                  <a:schemeClr val="bg1">
                    <a:lumMod val="50000"/>
                  </a:schemeClr>
                </a:solidFill>
                <a:cs typeface="Arial" pitchFamily="34" charset="0"/>
              </a:rPr>
              <a:t>From April 2015: New scheme with new rules:</a:t>
            </a:r>
          </a:p>
          <a:p>
            <a:pPr fontAlgn="auto">
              <a:spcBef>
                <a:spcPts val="0"/>
              </a:spcBef>
              <a:spcAft>
                <a:spcPts val="0"/>
              </a:spcAft>
              <a:buFont typeface="Arial" pitchFamily="34" charset="0"/>
              <a:buChar char="•"/>
              <a:defRPr/>
            </a:pPr>
            <a:r>
              <a:rPr lang="en-GB" sz="1900" dirty="0">
                <a:solidFill>
                  <a:schemeClr val="bg1"/>
                </a:solidFill>
                <a:cs typeface="Arial" pitchFamily="34" charset="0"/>
              </a:rPr>
              <a:t>  Two main differences to current schemes (featured later in this presentation):</a:t>
            </a:r>
          </a:p>
          <a:p>
            <a:pPr marL="914400" lvl="1" indent="-457200" fontAlgn="auto">
              <a:spcBef>
                <a:spcPts val="0"/>
              </a:spcBef>
              <a:spcAft>
                <a:spcPts val="0"/>
              </a:spcAft>
              <a:buFont typeface="+mj-lt"/>
              <a:buAutoNum type="arabicPeriod"/>
              <a:defRPr/>
            </a:pPr>
            <a:r>
              <a:rPr lang="en-GB" sz="1900" dirty="0">
                <a:solidFill>
                  <a:schemeClr val="bg1"/>
                </a:solidFill>
                <a:cs typeface="Arial" pitchFamily="34" charset="0"/>
              </a:rPr>
              <a:t>New age for claiming your full pension benefits</a:t>
            </a:r>
          </a:p>
          <a:p>
            <a:pPr marL="914400" lvl="1" indent="-457200" fontAlgn="auto">
              <a:spcBef>
                <a:spcPts val="0"/>
              </a:spcBef>
              <a:spcAft>
                <a:spcPts val="0"/>
              </a:spcAft>
              <a:buFont typeface="+mj-lt"/>
              <a:buAutoNum type="arabicPeriod"/>
              <a:defRPr/>
            </a:pPr>
            <a:r>
              <a:rPr lang="en-GB" sz="1900" dirty="0">
                <a:solidFill>
                  <a:schemeClr val="bg1"/>
                </a:solidFill>
                <a:cs typeface="Arial" pitchFamily="34" charset="0"/>
              </a:rPr>
              <a:t>New way of calculating your pension benefits</a:t>
            </a:r>
          </a:p>
          <a:p>
            <a:pPr marL="457200" indent="-457200" fontAlgn="auto">
              <a:spcBef>
                <a:spcPts val="0"/>
              </a:spcBef>
              <a:spcAft>
                <a:spcPts val="0"/>
              </a:spcAft>
              <a:buFont typeface="+mj-lt"/>
              <a:buAutoNum type="arabicPeriod"/>
              <a:defRPr/>
            </a:pPr>
            <a:endParaRPr lang="en-GB" sz="1900" dirty="0">
              <a:solidFill>
                <a:schemeClr val="bg1"/>
              </a:solidFill>
              <a:cs typeface="Arial" pitchFamily="34" charset="0"/>
            </a:endParaRPr>
          </a:p>
          <a:p>
            <a:pPr fontAlgn="auto">
              <a:lnSpc>
                <a:spcPct val="150000"/>
              </a:lnSpc>
              <a:spcBef>
                <a:spcPts val="0"/>
              </a:spcBef>
              <a:spcAft>
                <a:spcPts val="600"/>
              </a:spcAft>
              <a:defRPr/>
            </a:pPr>
            <a:endParaRPr lang="en-GB" sz="1900" dirty="0">
              <a:solidFill>
                <a:schemeClr val="bg1"/>
              </a:solidFill>
              <a:cs typeface="Arial" pitchFamily="34"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45" name="Group 49"/>
          <p:cNvGrpSpPr>
            <a:grpSpLocks/>
          </p:cNvGrpSpPr>
          <p:nvPr/>
        </p:nvGrpSpPr>
        <p:grpSpPr bwMode="auto">
          <a:xfrm>
            <a:off x="349250" y="1711325"/>
            <a:ext cx="9282113" cy="3367088"/>
            <a:chOff x="322631" y="2420886"/>
            <a:chExt cx="8568462" cy="3080745"/>
          </a:xfrm>
        </p:grpSpPr>
        <p:sp>
          <p:nvSpPr>
            <p:cNvPr id="10" name="Right Arrow 9"/>
            <p:cNvSpPr/>
            <p:nvPr/>
          </p:nvSpPr>
          <p:spPr bwMode="auto">
            <a:xfrm>
              <a:off x="395903" y="4328014"/>
              <a:ext cx="8495190" cy="1173617"/>
            </a:xfrm>
            <a:prstGeom prst="rightArrow">
              <a:avLst/>
            </a:prstGeom>
            <a:solidFill>
              <a:srgbClr val="C5C107"/>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dirty="0">
                  <a:solidFill>
                    <a:schemeClr val="accent4">
                      <a:lumMod val="20000"/>
                      <a:lumOff val="80000"/>
                    </a:schemeClr>
                  </a:solidFill>
                  <a:cs typeface="Arial" pitchFamily="34" charset="0"/>
                </a:rPr>
                <a:t>Current scheme					</a:t>
              </a:r>
              <a:r>
                <a:rPr lang="en-GB" sz="2200" dirty="0">
                  <a:solidFill>
                    <a:schemeClr val="bg1"/>
                  </a:solidFill>
                  <a:cs typeface="Arial" pitchFamily="34" charset="0"/>
                </a:rPr>
                <a:t>New Scheme</a:t>
              </a:r>
            </a:p>
          </p:txBody>
        </p:sp>
        <p:sp>
          <p:nvSpPr>
            <p:cNvPr id="11" name="Down Arrow Callout 10"/>
            <p:cNvSpPr/>
            <p:nvPr/>
          </p:nvSpPr>
          <p:spPr bwMode="auto">
            <a:xfrm>
              <a:off x="442798" y="3028029"/>
              <a:ext cx="1219251" cy="1297080"/>
            </a:xfrm>
            <a:prstGeom prst="downArrowCallout">
              <a:avLst/>
            </a:prstGeom>
            <a:solidFill>
              <a:srgbClr val="EAB4C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dirty="0">
                  <a:solidFill>
                    <a:schemeClr val="bg1"/>
                  </a:solidFill>
                  <a:cs typeface="Arial" pitchFamily="34" charset="0"/>
                </a:rPr>
                <a:t>First increase</a:t>
              </a:r>
            </a:p>
          </p:txBody>
        </p:sp>
        <p:sp>
          <p:nvSpPr>
            <p:cNvPr id="12" name="Down Arrow Callout 11"/>
            <p:cNvSpPr/>
            <p:nvPr/>
          </p:nvSpPr>
          <p:spPr bwMode="auto">
            <a:xfrm>
              <a:off x="2525196" y="3039649"/>
              <a:ext cx="1153305" cy="1297080"/>
            </a:xfrm>
            <a:prstGeom prst="downArrowCallout">
              <a:avLst/>
            </a:prstGeom>
            <a:solidFill>
              <a:srgbClr val="EAB4C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dirty="0">
                  <a:solidFill>
                    <a:schemeClr val="bg1"/>
                  </a:solidFill>
                  <a:cs typeface="Arial" pitchFamily="34" charset="0"/>
                </a:rPr>
                <a:t>Second</a:t>
              </a:r>
            </a:p>
            <a:p>
              <a:pPr algn="ctr" fontAlgn="auto">
                <a:spcBef>
                  <a:spcPts val="0"/>
                </a:spcBef>
                <a:spcAft>
                  <a:spcPts val="0"/>
                </a:spcAft>
                <a:defRPr/>
              </a:pPr>
              <a:r>
                <a:rPr lang="en-GB" sz="1400" dirty="0">
                  <a:solidFill>
                    <a:schemeClr val="bg1"/>
                  </a:solidFill>
                  <a:cs typeface="Arial" pitchFamily="34" charset="0"/>
                </a:rPr>
                <a:t>increase</a:t>
              </a:r>
            </a:p>
          </p:txBody>
        </p:sp>
        <p:sp>
          <p:nvSpPr>
            <p:cNvPr id="13" name="Down Arrow Callout 12"/>
            <p:cNvSpPr/>
            <p:nvPr/>
          </p:nvSpPr>
          <p:spPr bwMode="auto">
            <a:xfrm>
              <a:off x="4478635" y="3028029"/>
              <a:ext cx="1151840" cy="1297080"/>
            </a:xfrm>
            <a:prstGeom prst="downArrowCallout">
              <a:avLst/>
            </a:prstGeom>
            <a:solidFill>
              <a:srgbClr val="EAB4CB"/>
            </a:solidFill>
            <a:ln>
              <a:solidFill>
                <a:srgbClr val="A8566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dirty="0">
                  <a:solidFill>
                    <a:schemeClr val="bg1"/>
                  </a:solidFill>
                  <a:cs typeface="Arial" pitchFamily="34" charset="0"/>
                </a:rPr>
                <a:t>Third</a:t>
              </a:r>
            </a:p>
            <a:p>
              <a:pPr algn="ctr" fontAlgn="auto">
                <a:spcBef>
                  <a:spcPts val="0"/>
                </a:spcBef>
                <a:spcAft>
                  <a:spcPts val="0"/>
                </a:spcAft>
                <a:defRPr/>
              </a:pPr>
              <a:r>
                <a:rPr lang="en-GB" sz="1400" dirty="0">
                  <a:solidFill>
                    <a:schemeClr val="bg1"/>
                  </a:solidFill>
                  <a:cs typeface="Arial" pitchFamily="34" charset="0"/>
                </a:rPr>
                <a:t>increase</a:t>
              </a:r>
            </a:p>
          </p:txBody>
        </p:sp>
        <p:sp>
          <p:nvSpPr>
            <p:cNvPr id="14" name="Down Arrow Callout 13"/>
            <p:cNvSpPr/>
            <p:nvPr/>
          </p:nvSpPr>
          <p:spPr bwMode="auto">
            <a:xfrm>
              <a:off x="6456987" y="2997527"/>
              <a:ext cx="1263214" cy="1297079"/>
            </a:xfrm>
            <a:prstGeom prst="downArrowCallout">
              <a:avLst/>
            </a:prstGeom>
            <a:solidFill>
              <a:srgbClr val="C5C107"/>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400" dirty="0">
                  <a:solidFill>
                    <a:schemeClr val="bg1"/>
                  </a:solidFill>
                  <a:cs typeface="Arial" pitchFamily="34" charset="0"/>
                </a:rPr>
                <a:t>New scheme commences</a:t>
              </a:r>
            </a:p>
          </p:txBody>
        </p:sp>
        <p:sp>
          <p:nvSpPr>
            <p:cNvPr id="22" name="Rectangle 21"/>
            <p:cNvSpPr/>
            <p:nvPr/>
          </p:nvSpPr>
          <p:spPr bwMode="auto">
            <a:xfrm>
              <a:off x="349009" y="4606893"/>
              <a:ext cx="5961433" cy="595523"/>
            </a:xfrm>
            <a:prstGeom prst="rect">
              <a:avLst/>
            </a:prstGeom>
            <a:solidFill>
              <a:srgbClr val="EAB4CB"/>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200" dirty="0">
                  <a:solidFill>
                    <a:schemeClr val="bg1"/>
                  </a:solidFill>
                  <a:cs typeface="Arial" pitchFamily="34" charset="0"/>
                </a:rPr>
                <a:t>Member contribution increases</a:t>
              </a:r>
            </a:p>
          </p:txBody>
        </p:sp>
        <p:sp>
          <p:nvSpPr>
            <p:cNvPr id="46" name="TextBox 14"/>
            <p:cNvSpPr txBox="1">
              <a:spLocks noChangeArrowheads="1"/>
            </p:cNvSpPr>
            <p:nvPr/>
          </p:nvSpPr>
          <p:spPr bwMode="auto">
            <a:xfrm>
              <a:off x="322631" y="2420886"/>
              <a:ext cx="1512340" cy="366029"/>
            </a:xfrm>
            <a:prstGeom prst="rect">
              <a:avLst/>
            </a:prstGeom>
            <a:solidFill>
              <a:srgbClr val="E3D7BB"/>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sz="2000" dirty="0">
                  <a:cs typeface="Arial" pitchFamily="34" charset="0"/>
                </a:rPr>
                <a:t>April 2012</a:t>
              </a:r>
            </a:p>
          </p:txBody>
        </p:sp>
        <p:sp>
          <p:nvSpPr>
            <p:cNvPr id="47" name="TextBox 15"/>
            <p:cNvSpPr txBox="1">
              <a:spLocks noChangeArrowheads="1"/>
            </p:cNvSpPr>
            <p:nvPr/>
          </p:nvSpPr>
          <p:spPr bwMode="auto">
            <a:xfrm>
              <a:off x="2340550" y="2420886"/>
              <a:ext cx="1510874" cy="366029"/>
            </a:xfrm>
            <a:prstGeom prst="rect">
              <a:avLst/>
            </a:prstGeom>
            <a:solidFill>
              <a:srgbClr val="E3D7BB"/>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sz="2000" dirty="0">
                  <a:cs typeface="Arial" pitchFamily="34" charset="0"/>
                </a:rPr>
                <a:t>April 2013</a:t>
              </a:r>
            </a:p>
          </p:txBody>
        </p:sp>
        <p:sp>
          <p:nvSpPr>
            <p:cNvPr id="48" name="TextBox 16"/>
            <p:cNvSpPr txBox="1">
              <a:spLocks noChangeArrowheads="1"/>
            </p:cNvSpPr>
            <p:nvPr/>
          </p:nvSpPr>
          <p:spPr bwMode="auto">
            <a:xfrm>
              <a:off x="4280801" y="2420886"/>
              <a:ext cx="1515271" cy="366029"/>
            </a:xfrm>
            <a:prstGeom prst="rect">
              <a:avLst/>
            </a:prstGeom>
            <a:solidFill>
              <a:srgbClr val="E3D7BB"/>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sz="2000" dirty="0">
                  <a:cs typeface="Arial" pitchFamily="34" charset="0"/>
                </a:rPr>
                <a:t>April 2014</a:t>
              </a:r>
            </a:p>
          </p:txBody>
        </p:sp>
        <p:sp>
          <p:nvSpPr>
            <p:cNvPr id="49" name="TextBox 17"/>
            <p:cNvSpPr txBox="1">
              <a:spLocks noChangeArrowheads="1"/>
            </p:cNvSpPr>
            <p:nvPr/>
          </p:nvSpPr>
          <p:spPr bwMode="auto">
            <a:xfrm>
              <a:off x="6300185" y="2420886"/>
              <a:ext cx="1512340" cy="366029"/>
            </a:xfrm>
            <a:prstGeom prst="rect">
              <a:avLst/>
            </a:prstGeom>
            <a:solidFill>
              <a:srgbClr val="E3D7BB"/>
            </a:solidFill>
            <a:ln w="9525">
              <a:solidFill>
                <a:schemeClr val="accent6">
                  <a:lumMod val="60000"/>
                  <a:lumOff val="40000"/>
                </a:schemeClr>
              </a:solidFill>
              <a:miter lim="800000"/>
              <a:headEnd/>
              <a:tailEnd/>
            </a:ln>
          </p:spPr>
          <p:txBody>
            <a:bodyPr>
              <a:spAutoFit/>
            </a:bodyPr>
            <a:lstStyle/>
            <a:p>
              <a:pPr algn="ctr" fontAlgn="auto">
                <a:spcBef>
                  <a:spcPts val="0"/>
                </a:spcBef>
                <a:spcAft>
                  <a:spcPts val="0"/>
                </a:spcAft>
                <a:defRPr/>
              </a:pPr>
              <a:r>
                <a:rPr lang="en-GB" sz="2000" dirty="0">
                  <a:cs typeface="Arial" pitchFamily="34" charset="0"/>
                </a:rPr>
                <a:t>April 2015</a:t>
              </a:r>
            </a:p>
          </p:txBody>
        </p:sp>
      </p:grpSp>
      <p:sp>
        <p:nvSpPr>
          <p:cNvPr id="31746" name="Title 15"/>
          <p:cNvSpPr>
            <a:spLocks noGrp="1"/>
          </p:cNvSpPr>
          <p:nvPr>
            <p:ph type="title"/>
          </p:nvPr>
        </p:nvSpPr>
        <p:spPr/>
        <p:txBody>
          <a:bodyPr/>
          <a:lstStyle/>
          <a:p>
            <a:pPr eaLnBrk="1" hangingPunct="1"/>
            <a:r>
              <a:rPr lang="en-GB" sz="2400" smtClean="0"/>
              <a:t>3a. Reform at a glance chronologically</a:t>
            </a:r>
          </a:p>
        </p:txBody>
      </p:sp>
      <p:cxnSp>
        <p:nvCxnSpPr>
          <p:cNvPr id="50" name="Straight Arrow Connector 49"/>
          <p:cNvCxnSpPr/>
          <p:nvPr/>
        </p:nvCxnSpPr>
        <p:spPr bwMode="auto">
          <a:xfrm>
            <a:off x="4297363" y="5613400"/>
            <a:ext cx="2320925" cy="0"/>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cxnSp>
        <p:nvCxnSpPr>
          <p:cNvPr id="54" name="Straight Arrow Connector 53"/>
          <p:cNvCxnSpPr/>
          <p:nvPr/>
        </p:nvCxnSpPr>
        <p:spPr bwMode="auto">
          <a:xfrm flipH="1">
            <a:off x="377825" y="5600700"/>
            <a:ext cx="2033588" cy="12700"/>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sp>
        <p:nvSpPr>
          <p:cNvPr id="56" name="Rounded Rectangle 55"/>
          <p:cNvSpPr/>
          <p:nvPr/>
        </p:nvSpPr>
        <p:spPr>
          <a:xfrm>
            <a:off x="2308225" y="5246688"/>
            <a:ext cx="2138363" cy="684212"/>
          </a:xfrm>
          <a:prstGeom prst="roundRect">
            <a:avLst/>
          </a:prstGeom>
          <a:solidFill>
            <a:srgbClr val="EAB4C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100" dirty="0">
                <a:solidFill>
                  <a:schemeClr val="tx1"/>
                </a:solidFill>
                <a:cs typeface="Arial" pitchFamily="34" charset="0"/>
              </a:rPr>
              <a:t>Stage 1: from April 2012</a:t>
            </a:r>
          </a:p>
          <a:p>
            <a:pPr algn="ctr" fontAlgn="auto">
              <a:spcBef>
                <a:spcPts val="0"/>
              </a:spcBef>
              <a:spcAft>
                <a:spcPts val="0"/>
              </a:spcAft>
              <a:defRPr/>
            </a:pPr>
            <a:r>
              <a:rPr lang="en-GB" sz="1100" dirty="0">
                <a:solidFill>
                  <a:schemeClr val="bg1">
                    <a:lumMod val="50000"/>
                  </a:schemeClr>
                </a:solidFill>
                <a:cs typeface="Arial" pitchFamily="34" charset="0"/>
              </a:rPr>
              <a:t>Member contribution increases to your current scheme</a:t>
            </a:r>
          </a:p>
        </p:txBody>
      </p:sp>
      <p:sp>
        <p:nvSpPr>
          <p:cNvPr id="57" name="Rounded Rectangle 56"/>
          <p:cNvSpPr/>
          <p:nvPr/>
        </p:nvSpPr>
        <p:spPr>
          <a:xfrm>
            <a:off x="6784975" y="5233988"/>
            <a:ext cx="1855788" cy="709612"/>
          </a:xfrm>
          <a:prstGeom prst="roundRect">
            <a:avLst/>
          </a:prstGeom>
          <a:solidFill>
            <a:srgbClr val="C5C107"/>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100" dirty="0">
                <a:solidFill>
                  <a:schemeClr val="tx1"/>
                </a:solidFill>
                <a:cs typeface="Arial" pitchFamily="34" charset="0"/>
              </a:rPr>
              <a:t>Stage 2: from April 2015</a:t>
            </a:r>
          </a:p>
          <a:p>
            <a:pPr algn="ctr" fontAlgn="auto">
              <a:spcBef>
                <a:spcPts val="0"/>
              </a:spcBef>
              <a:spcAft>
                <a:spcPts val="0"/>
              </a:spcAft>
              <a:defRPr/>
            </a:pPr>
            <a:r>
              <a:rPr lang="en-GB" sz="1100" dirty="0">
                <a:solidFill>
                  <a:schemeClr val="bg1">
                    <a:lumMod val="50000"/>
                  </a:schemeClr>
                </a:solidFill>
                <a:cs typeface="Arial" pitchFamily="34" charset="0"/>
              </a:rPr>
              <a:t>New pension scheme for most with new rules</a:t>
            </a:r>
          </a:p>
        </p:txBody>
      </p:sp>
      <p:sp>
        <p:nvSpPr>
          <p:cNvPr id="31751" name="TextBox 57"/>
          <p:cNvSpPr txBox="1">
            <a:spLocks noChangeArrowheads="1"/>
          </p:cNvSpPr>
          <p:nvPr/>
        </p:nvSpPr>
        <p:spPr bwMode="auto">
          <a:xfrm>
            <a:off x="5908675" y="4378325"/>
            <a:ext cx="185738" cy="460375"/>
          </a:xfrm>
          <a:prstGeom prst="rect">
            <a:avLst/>
          </a:prstGeom>
          <a:noFill/>
          <a:ln w="9525">
            <a:noFill/>
            <a:miter lim="800000"/>
            <a:headEnd/>
            <a:tailEnd/>
          </a:ln>
        </p:spPr>
        <p:txBody>
          <a:bodyPr wrap="none">
            <a:spAutoFit/>
          </a:bodyPr>
          <a:lstStyle/>
          <a:p>
            <a:endParaRPr lang="en-US"/>
          </a:p>
        </p:txBody>
      </p:sp>
      <p:cxnSp>
        <p:nvCxnSpPr>
          <p:cNvPr id="24" name="Straight Arrow Connector 23"/>
          <p:cNvCxnSpPr/>
          <p:nvPr/>
        </p:nvCxnSpPr>
        <p:spPr bwMode="auto">
          <a:xfrm flipV="1">
            <a:off x="8640763" y="5600700"/>
            <a:ext cx="1017587" cy="0"/>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193675" y="115888"/>
            <a:ext cx="7372350" cy="784225"/>
          </a:xfrm>
        </p:spPr>
        <p:txBody>
          <a:bodyPr/>
          <a:lstStyle/>
          <a:p>
            <a:pPr eaLnBrk="1" hangingPunct="1"/>
            <a:r>
              <a:rPr lang="en-GB" sz="2400" smtClean="0"/>
              <a:t/>
            </a:r>
            <a:br>
              <a:rPr lang="en-GB" sz="2400" smtClean="0"/>
            </a:br>
            <a:r>
              <a:rPr lang="en-GB" sz="2400" smtClean="0"/>
              <a:t>3b. How and will the changes apply to me?</a:t>
            </a:r>
          </a:p>
        </p:txBody>
      </p:sp>
      <p:sp>
        <p:nvSpPr>
          <p:cNvPr id="28" name="Rectangle 27"/>
          <p:cNvSpPr/>
          <p:nvPr/>
        </p:nvSpPr>
        <p:spPr bwMode="auto">
          <a:xfrm>
            <a:off x="593725" y="1371600"/>
            <a:ext cx="8653463" cy="3760788"/>
          </a:xfrm>
          <a:prstGeom prst="rect">
            <a:avLst/>
          </a:prstGeom>
          <a:solidFill>
            <a:srgbClr val="FDF7D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t>tor</a:t>
            </a:r>
          </a:p>
        </p:txBody>
      </p:sp>
      <p:sp>
        <p:nvSpPr>
          <p:cNvPr id="30" name="Rounded Rectangle 29"/>
          <p:cNvSpPr/>
          <p:nvPr/>
        </p:nvSpPr>
        <p:spPr bwMode="auto">
          <a:xfrm>
            <a:off x="827088" y="2765425"/>
            <a:ext cx="1162050" cy="133191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Are you less than 10 years from your scheme pension age?</a:t>
            </a:r>
          </a:p>
        </p:txBody>
      </p:sp>
      <p:sp>
        <p:nvSpPr>
          <p:cNvPr id="34" name="Rounded Rectangle 33"/>
          <p:cNvSpPr/>
          <p:nvPr/>
        </p:nvSpPr>
        <p:spPr bwMode="auto">
          <a:xfrm>
            <a:off x="2554288" y="2422525"/>
            <a:ext cx="635000" cy="45085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Yes</a:t>
            </a:r>
          </a:p>
        </p:txBody>
      </p:sp>
      <p:sp>
        <p:nvSpPr>
          <p:cNvPr id="35" name="Rounded Rectangle 34"/>
          <p:cNvSpPr/>
          <p:nvPr/>
        </p:nvSpPr>
        <p:spPr bwMode="auto">
          <a:xfrm>
            <a:off x="2554288" y="4160838"/>
            <a:ext cx="623887" cy="46672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No</a:t>
            </a:r>
          </a:p>
        </p:txBody>
      </p:sp>
      <p:sp>
        <p:nvSpPr>
          <p:cNvPr id="36" name="Rounded Rectangle 35"/>
          <p:cNvSpPr/>
          <p:nvPr/>
        </p:nvSpPr>
        <p:spPr bwMode="auto">
          <a:xfrm>
            <a:off x="3851275" y="1439863"/>
            <a:ext cx="1543050" cy="13827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GB" sz="1200" dirty="0">
              <a:solidFill>
                <a:schemeClr val="accent3">
                  <a:lumMod val="50000"/>
                </a:schemeClr>
              </a:solidFill>
              <a:cs typeface="Arial" pitchFamily="34" charset="0"/>
            </a:endParaRPr>
          </a:p>
          <a:p>
            <a:pPr algn="ctr" fontAlgn="auto">
              <a:spcBef>
                <a:spcPts val="0"/>
              </a:spcBef>
              <a:spcAft>
                <a:spcPts val="0"/>
              </a:spcAft>
              <a:defRPr/>
            </a:pPr>
            <a:r>
              <a:rPr lang="en-GB" sz="1200" dirty="0">
                <a:solidFill>
                  <a:schemeClr val="accent3">
                    <a:lumMod val="50000"/>
                  </a:schemeClr>
                </a:solidFill>
                <a:cs typeface="Arial" pitchFamily="34" charset="0"/>
              </a:rPr>
              <a:t>You will remain in your current scheme and pay contribution increases </a:t>
            </a:r>
            <a:r>
              <a:rPr lang="en-GB" sz="1200" u="sng" dirty="0">
                <a:solidFill>
                  <a:schemeClr val="accent3">
                    <a:lumMod val="50000"/>
                  </a:schemeClr>
                </a:solidFill>
                <a:cs typeface="Arial" pitchFamily="34" charset="0"/>
              </a:rPr>
              <a:t>only</a:t>
            </a:r>
          </a:p>
          <a:p>
            <a:pPr algn="ctr" fontAlgn="auto">
              <a:spcBef>
                <a:spcPts val="0"/>
              </a:spcBef>
              <a:spcAft>
                <a:spcPts val="0"/>
              </a:spcAft>
              <a:defRPr/>
            </a:pPr>
            <a:endParaRPr lang="en-GB" sz="1400" i="1" dirty="0">
              <a:solidFill>
                <a:schemeClr val="accent3">
                  <a:lumMod val="50000"/>
                </a:schemeClr>
              </a:solidFill>
              <a:cs typeface="Arial" pitchFamily="34" charset="0"/>
            </a:endParaRPr>
          </a:p>
        </p:txBody>
      </p:sp>
      <p:sp>
        <p:nvSpPr>
          <p:cNvPr id="37" name="Rounded Rectangle 36"/>
          <p:cNvSpPr/>
          <p:nvPr/>
        </p:nvSpPr>
        <p:spPr bwMode="auto">
          <a:xfrm>
            <a:off x="6083300" y="4400550"/>
            <a:ext cx="603250" cy="38417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No</a:t>
            </a:r>
          </a:p>
        </p:txBody>
      </p:sp>
      <p:sp>
        <p:nvSpPr>
          <p:cNvPr id="38" name="Rounded Rectangle 37"/>
          <p:cNvSpPr/>
          <p:nvPr/>
        </p:nvSpPr>
        <p:spPr bwMode="auto">
          <a:xfrm>
            <a:off x="6083300" y="2811463"/>
            <a:ext cx="592138" cy="41592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Yes</a:t>
            </a:r>
          </a:p>
        </p:txBody>
      </p:sp>
      <p:sp>
        <p:nvSpPr>
          <p:cNvPr id="40" name="Rounded Rectangle 39"/>
          <p:cNvSpPr/>
          <p:nvPr/>
        </p:nvSpPr>
        <p:spPr bwMode="auto">
          <a:xfrm>
            <a:off x="7307263" y="3589338"/>
            <a:ext cx="1619250" cy="1454150"/>
          </a:xfrm>
          <a:prstGeom prst="roundRect">
            <a:avLst>
              <a:gd name="adj" fmla="val 950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indent="-342900" fontAlgn="auto">
              <a:spcBef>
                <a:spcPts val="0"/>
              </a:spcBef>
              <a:spcAft>
                <a:spcPts val="0"/>
              </a:spcAft>
              <a:defRPr/>
            </a:pPr>
            <a:r>
              <a:rPr lang="en-GB" sz="1200" dirty="0">
                <a:solidFill>
                  <a:schemeClr val="accent3">
                    <a:lumMod val="50000"/>
                  </a:schemeClr>
                </a:solidFill>
                <a:cs typeface="Arial" pitchFamily="34" charset="0"/>
              </a:rPr>
              <a:t>1. Contribution increases</a:t>
            </a:r>
          </a:p>
          <a:p>
            <a:pPr marL="342900" indent="-342900" fontAlgn="auto">
              <a:spcBef>
                <a:spcPts val="0"/>
              </a:spcBef>
              <a:spcAft>
                <a:spcPts val="0"/>
              </a:spcAft>
              <a:buFontTx/>
              <a:buAutoNum type="arabicPeriod"/>
              <a:defRPr/>
            </a:pPr>
            <a:endParaRPr lang="en-GB" sz="1200" dirty="0">
              <a:solidFill>
                <a:schemeClr val="accent3">
                  <a:lumMod val="50000"/>
                </a:schemeClr>
              </a:solidFill>
              <a:cs typeface="Arial" pitchFamily="34" charset="0"/>
            </a:endParaRPr>
          </a:p>
          <a:p>
            <a:pPr fontAlgn="auto">
              <a:spcBef>
                <a:spcPts val="0"/>
              </a:spcBef>
              <a:spcAft>
                <a:spcPts val="0"/>
              </a:spcAft>
              <a:defRPr/>
            </a:pPr>
            <a:r>
              <a:rPr lang="en-GB" sz="1200" dirty="0">
                <a:solidFill>
                  <a:schemeClr val="accent3">
                    <a:lumMod val="50000"/>
                  </a:schemeClr>
                </a:solidFill>
                <a:cs typeface="Arial" pitchFamily="34" charset="0"/>
              </a:rPr>
              <a:t>2. You will move to the new scheme from April 2015</a:t>
            </a:r>
          </a:p>
        </p:txBody>
      </p:sp>
      <p:sp>
        <p:nvSpPr>
          <p:cNvPr id="42" name="Rounded Rectangle 41"/>
          <p:cNvSpPr/>
          <p:nvPr/>
        </p:nvSpPr>
        <p:spPr bwMode="auto">
          <a:xfrm>
            <a:off x="7307263" y="1635125"/>
            <a:ext cx="1643062" cy="1758950"/>
          </a:xfrm>
          <a:prstGeom prst="roundRect">
            <a:avLst>
              <a:gd name="adj" fmla="val 950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1200" dirty="0">
                <a:solidFill>
                  <a:schemeClr val="accent3">
                    <a:lumMod val="50000"/>
                  </a:schemeClr>
                </a:solidFill>
                <a:cs typeface="Arial" pitchFamily="34" charset="0"/>
              </a:rPr>
              <a:t>1. Contribution increases</a:t>
            </a:r>
            <a:br>
              <a:rPr lang="en-GB" sz="1200" dirty="0">
                <a:solidFill>
                  <a:schemeClr val="accent3">
                    <a:lumMod val="50000"/>
                  </a:schemeClr>
                </a:solidFill>
                <a:cs typeface="Arial" pitchFamily="34" charset="0"/>
              </a:rPr>
            </a:br>
            <a:endParaRPr lang="en-GB" sz="1200" dirty="0">
              <a:solidFill>
                <a:schemeClr val="accent3">
                  <a:lumMod val="50000"/>
                </a:schemeClr>
              </a:solidFill>
              <a:cs typeface="Arial" pitchFamily="34" charset="0"/>
            </a:endParaRPr>
          </a:p>
          <a:p>
            <a:pPr fontAlgn="auto">
              <a:spcBef>
                <a:spcPts val="0"/>
              </a:spcBef>
              <a:spcAft>
                <a:spcPts val="0"/>
              </a:spcAft>
              <a:defRPr/>
            </a:pPr>
            <a:r>
              <a:rPr lang="en-GB" sz="1200" dirty="0">
                <a:solidFill>
                  <a:schemeClr val="accent3">
                    <a:lumMod val="50000"/>
                  </a:schemeClr>
                </a:solidFill>
                <a:cs typeface="Arial" pitchFamily="34" charset="0"/>
              </a:rPr>
              <a:t>2. You could move to the new scheme at a later date beyond April 2015</a:t>
            </a:r>
          </a:p>
        </p:txBody>
      </p:sp>
      <p:cxnSp>
        <p:nvCxnSpPr>
          <p:cNvPr id="44" name="Elbow Connector 43"/>
          <p:cNvCxnSpPr>
            <a:stCxn id="30" idx="3"/>
            <a:endCxn id="34" idx="1"/>
          </p:cNvCxnSpPr>
          <p:nvPr/>
        </p:nvCxnSpPr>
        <p:spPr bwMode="auto">
          <a:xfrm flipV="1">
            <a:off x="1989138" y="2647950"/>
            <a:ext cx="565150" cy="784225"/>
          </a:xfrm>
          <a:prstGeom prst="bentConnector3">
            <a:avLst>
              <a:gd name="adj1" fmla="val 50000"/>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Elbow Connector 44"/>
          <p:cNvCxnSpPr/>
          <p:nvPr/>
        </p:nvCxnSpPr>
        <p:spPr bwMode="auto">
          <a:xfrm>
            <a:off x="5280025" y="3887788"/>
            <a:ext cx="803275" cy="704850"/>
          </a:xfrm>
          <a:prstGeom prst="bentConnector3">
            <a:avLst>
              <a:gd name="adj1" fmla="val 50000"/>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6" name="Elbow Connector 45"/>
          <p:cNvCxnSpPr/>
          <p:nvPr/>
        </p:nvCxnSpPr>
        <p:spPr bwMode="auto">
          <a:xfrm flipV="1">
            <a:off x="5280025" y="3019425"/>
            <a:ext cx="803275" cy="868363"/>
          </a:xfrm>
          <a:prstGeom prst="bentConnector3">
            <a:avLst>
              <a:gd name="adj1" fmla="val 50000"/>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Rounded Rectangle 42"/>
          <p:cNvSpPr/>
          <p:nvPr/>
        </p:nvSpPr>
        <p:spPr bwMode="auto">
          <a:xfrm>
            <a:off x="3851275" y="3257550"/>
            <a:ext cx="1555750" cy="128428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1200" dirty="0">
                <a:solidFill>
                  <a:schemeClr val="accent3">
                    <a:lumMod val="50000"/>
                  </a:schemeClr>
                </a:solidFill>
                <a:cs typeface="Arial" pitchFamily="34" charset="0"/>
              </a:rPr>
              <a:t>Are you 10 years or over but less than </a:t>
            </a:r>
            <a:r>
              <a:rPr lang="en-GB" sz="1200" i="1" dirty="0">
                <a:solidFill>
                  <a:schemeClr val="accent3">
                    <a:lumMod val="50000"/>
                  </a:schemeClr>
                </a:solidFill>
                <a:cs typeface="Arial" pitchFamily="34" charset="0"/>
              </a:rPr>
              <a:t/>
            </a:r>
            <a:br>
              <a:rPr lang="en-GB" sz="1200" i="1" dirty="0">
                <a:solidFill>
                  <a:schemeClr val="accent3">
                    <a:lumMod val="50000"/>
                  </a:schemeClr>
                </a:solidFill>
                <a:cs typeface="Arial" pitchFamily="34" charset="0"/>
              </a:rPr>
            </a:br>
            <a:r>
              <a:rPr lang="en-GB" sz="1200" dirty="0">
                <a:solidFill>
                  <a:schemeClr val="accent3">
                    <a:lumMod val="50000"/>
                  </a:schemeClr>
                </a:solidFill>
                <a:cs typeface="Arial" pitchFamily="34" charset="0"/>
              </a:rPr>
              <a:t>13.5 years from your scheme pension age?</a:t>
            </a:r>
          </a:p>
        </p:txBody>
      </p:sp>
      <p:cxnSp>
        <p:nvCxnSpPr>
          <p:cNvPr id="47" name="Straight Connector 46"/>
          <p:cNvCxnSpPr>
            <a:stCxn id="35" idx="3"/>
            <a:endCxn id="43" idx="1"/>
          </p:cNvCxnSpPr>
          <p:nvPr/>
        </p:nvCxnSpPr>
        <p:spPr bwMode="auto">
          <a:xfrm flipV="1">
            <a:off x="3178175" y="3900488"/>
            <a:ext cx="673100" cy="493712"/>
          </a:xfrm>
          <a:prstGeom prst="line">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7" idx="3"/>
            <a:endCxn id="40" idx="1"/>
          </p:cNvCxnSpPr>
          <p:nvPr/>
        </p:nvCxnSpPr>
        <p:spPr bwMode="auto">
          <a:xfrm flipV="1">
            <a:off x="6686550" y="4316413"/>
            <a:ext cx="620713" cy="276225"/>
          </a:xfrm>
          <a:prstGeom prst="line">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8" idx="3"/>
            <a:endCxn id="42" idx="1"/>
          </p:cNvCxnSpPr>
          <p:nvPr/>
        </p:nvCxnSpPr>
        <p:spPr bwMode="auto">
          <a:xfrm flipV="1">
            <a:off x="6675438" y="2514600"/>
            <a:ext cx="631825" cy="504825"/>
          </a:xfrm>
          <a:prstGeom prst="line">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Elbow Connector 49"/>
          <p:cNvCxnSpPr>
            <a:stCxn id="30" idx="3"/>
            <a:endCxn id="35" idx="1"/>
          </p:cNvCxnSpPr>
          <p:nvPr/>
        </p:nvCxnSpPr>
        <p:spPr bwMode="auto">
          <a:xfrm>
            <a:off x="1989138" y="3432175"/>
            <a:ext cx="565150" cy="962025"/>
          </a:xfrm>
          <a:prstGeom prst="bentConnector3">
            <a:avLst>
              <a:gd name="adj1" fmla="val 50000"/>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4" idx="3"/>
          </p:cNvCxnSpPr>
          <p:nvPr/>
        </p:nvCxnSpPr>
        <p:spPr bwMode="auto">
          <a:xfrm flipV="1">
            <a:off x="3189288" y="2006600"/>
            <a:ext cx="638175" cy="641350"/>
          </a:xfrm>
          <a:prstGeom prst="line">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3812" name="TextBox 64"/>
          <p:cNvSpPr txBox="1">
            <a:spLocks noChangeArrowheads="1"/>
          </p:cNvSpPr>
          <p:nvPr/>
        </p:nvSpPr>
        <p:spPr bwMode="auto">
          <a:xfrm>
            <a:off x="560388" y="5349875"/>
            <a:ext cx="8732837" cy="830263"/>
          </a:xfrm>
          <a:prstGeom prst="rect">
            <a:avLst/>
          </a:prstGeom>
          <a:noFill/>
          <a:ln w="9525">
            <a:noFill/>
            <a:miter lim="800000"/>
            <a:headEnd/>
            <a:tailEnd/>
          </a:ln>
        </p:spPr>
        <p:txBody>
          <a:bodyPr>
            <a:spAutoFit/>
          </a:bodyPr>
          <a:lstStyle/>
          <a:p>
            <a:r>
              <a:rPr lang="en-GB" sz="1600" b="0"/>
              <a:t>To find out how these changes would apply to you, use the: </a:t>
            </a:r>
          </a:p>
          <a:p>
            <a:pPr>
              <a:buFont typeface="Arial" charset="0"/>
              <a:buChar char="•"/>
            </a:pPr>
            <a:r>
              <a:rPr lang="en-GB" sz="1600" b="0"/>
              <a:t>  2012 contributions calculator: </a:t>
            </a:r>
            <a:r>
              <a:rPr lang="en-GB" sz="1600" b="0">
                <a:solidFill>
                  <a:srgbClr val="A8566A"/>
                </a:solidFill>
                <a:hlinkClick r:id="rId3"/>
              </a:rPr>
              <a:t>www.civilservice.gov.uk/pensions/reform/contribution-increases</a:t>
            </a:r>
            <a:r>
              <a:rPr lang="en-GB" sz="1600" b="0"/>
              <a:t> </a:t>
            </a:r>
          </a:p>
          <a:p>
            <a:pPr>
              <a:buFont typeface="Arial" charset="0"/>
              <a:buChar char="•"/>
            </a:pPr>
            <a:r>
              <a:rPr lang="en-GB" sz="1600" b="0"/>
              <a:t>  2015 new scheme calculator: </a:t>
            </a:r>
            <a:r>
              <a:rPr lang="en-GB" sz="1600" b="0">
                <a:hlinkClick r:id="rId4"/>
              </a:rPr>
              <a:t>www.civilservice.gov.uk/pensions/reform/key-elements</a:t>
            </a:r>
            <a:endParaRPr lang="en-GB" sz="1600" b="0"/>
          </a:p>
        </p:txBody>
      </p:sp>
      <p:sp>
        <p:nvSpPr>
          <p:cNvPr id="33813" name="Rectangle 21"/>
          <p:cNvSpPr>
            <a:spLocks noChangeArrowheads="1"/>
          </p:cNvSpPr>
          <p:nvPr/>
        </p:nvSpPr>
        <p:spPr bwMode="auto">
          <a:xfrm>
            <a:off x="560388" y="5111750"/>
            <a:ext cx="8675687" cy="260350"/>
          </a:xfrm>
          <a:prstGeom prst="rect">
            <a:avLst/>
          </a:prstGeom>
          <a:noFill/>
          <a:ln w="9525">
            <a:noFill/>
            <a:miter lim="800000"/>
            <a:headEnd/>
            <a:tailEnd/>
          </a:ln>
        </p:spPr>
        <p:txBody>
          <a:bodyPr>
            <a:spAutoFit/>
          </a:bodyPr>
          <a:lstStyle/>
          <a:p>
            <a:pPr marL="273050" indent="-273050" algn="ctr">
              <a:spcBef>
                <a:spcPct val="20000"/>
              </a:spcBef>
              <a:spcAft>
                <a:spcPts val="1800"/>
              </a:spcAft>
              <a:buClr>
                <a:srgbClr val="A22F1E"/>
              </a:buClr>
            </a:pPr>
            <a:r>
              <a:rPr lang="en-GB" sz="1100" i="1">
                <a:ea typeface="Times New Roman" pitchFamily="18" charset="0"/>
                <a:cs typeface="Arial" charset="0"/>
              </a:rPr>
              <a:t>NB: nuvos scheme pension age = 65 years. classic, classic plus and premium scheme pension age generally = 60 years.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GB" sz="2400" smtClean="0"/>
              <a:t>3c. Stage 1 - changes overview</a:t>
            </a:r>
          </a:p>
        </p:txBody>
      </p:sp>
      <p:sp>
        <p:nvSpPr>
          <p:cNvPr id="12291" name="Content Placeholder 2"/>
          <p:cNvSpPr>
            <a:spLocks noGrp="1"/>
          </p:cNvSpPr>
          <p:nvPr>
            <p:ph idx="1"/>
          </p:nvPr>
        </p:nvSpPr>
        <p:spPr>
          <a:xfrm>
            <a:off x="361950" y="1393825"/>
            <a:ext cx="9137650" cy="4675188"/>
          </a:xfrm>
        </p:spPr>
        <p:txBody>
          <a:bodyPr/>
          <a:lstStyle/>
          <a:p>
            <a:pPr>
              <a:spcAft>
                <a:spcPts val="1400"/>
              </a:spcAft>
              <a:defRPr/>
            </a:pPr>
            <a:r>
              <a:rPr lang="en-GB" sz="2000" dirty="0" smtClean="0">
                <a:solidFill>
                  <a:schemeClr val="tx1">
                    <a:lumMod val="75000"/>
                    <a:lumOff val="25000"/>
                  </a:schemeClr>
                </a:solidFill>
              </a:rPr>
              <a:t>Member contributions will increase by an average of 3.2% of pay over the next three years, starting from 1 April 2012.</a:t>
            </a:r>
          </a:p>
          <a:p>
            <a:pPr>
              <a:spcAft>
                <a:spcPts val="1400"/>
              </a:spcAft>
              <a:defRPr/>
            </a:pPr>
            <a:r>
              <a:rPr lang="en-GB" sz="2000" dirty="0" smtClean="0">
                <a:solidFill>
                  <a:schemeClr val="tx1">
                    <a:lumMod val="75000"/>
                    <a:lumOff val="25000"/>
                  </a:schemeClr>
                </a:solidFill>
              </a:rPr>
              <a:t>The increases from 1 April 2012 were an average 1.3% of pay. The exact increase was dependant on your salary (details in later slides).</a:t>
            </a:r>
          </a:p>
          <a:p>
            <a:pPr>
              <a:spcAft>
                <a:spcPts val="1400"/>
              </a:spcAft>
              <a:defRPr/>
            </a:pPr>
            <a:r>
              <a:rPr lang="en-GB" sz="2000" dirty="0" smtClean="0">
                <a:solidFill>
                  <a:schemeClr val="tx1">
                    <a:lumMod val="75000"/>
                    <a:lumOff val="25000"/>
                  </a:schemeClr>
                </a:solidFill>
              </a:rPr>
              <a:t>Further increases will take effect from April 2013 and April 2014. The structure of these increases will be subject to further discussions with trade unions.</a:t>
            </a:r>
          </a:p>
          <a:p>
            <a:pPr>
              <a:spcAft>
                <a:spcPts val="1400"/>
              </a:spcAft>
              <a:defRPr/>
            </a:pPr>
            <a:r>
              <a:rPr lang="en-GB" sz="2000" dirty="0" smtClean="0">
                <a:solidFill>
                  <a:schemeClr val="tx1">
                    <a:lumMod val="75000"/>
                    <a:lumOff val="25000"/>
                  </a:schemeClr>
                </a:solidFill>
              </a:rPr>
              <a:t>You will remain in your current scheme whilst these increases are taking place.</a:t>
            </a:r>
          </a:p>
          <a:p>
            <a:pPr>
              <a:spcAft>
                <a:spcPts val="1400"/>
              </a:spcAft>
              <a:defRPr/>
            </a:pPr>
            <a:r>
              <a:rPr lang="en-GB" sz="2000" dirty="0" smtClean="0">
                <a:solidFill>
                  <a:schemeClr val="tx1">
                    <a:lumMod val="75000"/>
                    <a:lumOff val="25000"/>
                  </a:schemeClr>
                </a:solidFill>
              </a:rPr>
              <a:t>Those earning £15,000 or less will see </a:t>
            </a:r>
            <a:r>
              <a:rPr lang="en-GB" sz="2000" u="sng" dirty="0" smtClean="0">
                <a:solidFill>
                  <a:schemeClr val="tx1">
                    <a:lumMod val="75000"/>
                    <a:lumOff val="25000"/>
                  </a:schemeClr>
                </a:solidFill>
              </a:rPr>
              <a:t>no</a:t>
            </a:r>
            <a:r>
              <a:rPr lang="en-GB" sz="2000" dirty="0" smtClean="0">
                <a:solidFill>
                  <a:schemeClr val="tx1">
                    <a:lumMod val="75000"/>
                    <a:lumOff val="25000"/>
                  </a:schemeClr>
                </a:solidFill>
              </a:rPr>
              <a:t> increases in contributions from 1 April 2012.</a:t>
            </a:r>
          </a:p>
          <a:p>
            <a:pPr>
              <a:defRPr/>
            </a:pPr>
            <a:endParaRPr lang="en-GB" dirty="0" smtClean="0"/>
          </a:p>
          <a:p>
            <a:pPr>
              <a:defRPr/>
            </a:pPr>
            <a:endParaRPr lang="en-GB" dirty="0" smtClean="0"/>
          </a:p>
        </p:txBody>
      </p:sp>
      <p:sp>
        <p:nvSpPr>
          <p:cNvPr id="5" name="Rounded Rectangle 4"/>
          <p:cNvSpPr/>
          <p:nvPr/>
        </p:nvSpPr>
        <p:spPr>
          <a:xfrm>
            <a:off x="6391275" y="249238"/>
            <a:ext cx="3321050" cy="865187"/>
          </a:xfrm>
          <a:prstGeom prst="roundRect">
            <a:avLst/>
          </a:prstGeom>
          <a:solidFill>
            <a:srgbClr val="EAB4CB"/>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GB" sz="2000" dirty="0">
                <a:solidFill>
                  <a:schemeClr val="bg1">
                    <a:lumMod val="50000"/>
                  </a:schemeClr>
                </a:solidFill>
                <a:cs typeface="Arial" pitchFamily="34" charset="0"/>
              </a:rPr>
              <a:t>Stage 1: from April 2012</a:t>
            </a:r>
          </a:p>
          <a:p>
            <a:pPr fontAlgn="auto">
              <a:spcBef>
                <a:spcPts val="0"/>
              </a:spcBef>
              <a:spcAft>
                <a:spcPts val="0"/>
              </a:spcAft>
              <a:defRPr/>
            </a:pPr>
            <a:r>
              <a:rPr lang="en-GB" sz="2000" dirty="0">
                <a:solidFill>
                  <a:schemeClr val="bg1"/>
                </a:solidFill>
                <a:cs typeface="Arial" pitchFamily="34" charset="0"/>
              </a:rPr>
              <a:t>Contribution increases</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alpha val="0"/>
          </a:schemeClr>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GB"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alpha val="0"/>
          </a:schemeClr>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GB" sz="24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33828</TotalTime>
  <Words>2362</Words>
  <Application>Microsoft Office PowerPoint</Application>
  <PresentationFormat>A4 Paper (210x297 mm)</PresentationFormat>
  <Paragraphs>359</Paragraphs>
  <Slides>22</Slides>
  <Notes>22</Notes>
  <HiddenSlides>0</HiddenSlides>
  <MMClips>0</MMClips>
  <ScaleCrop>false</ScaleCrop>
  <HeadingPairs>
    <vt:vector size="6" baseType="variant">
      <vt:variant>
        <vt:lpstr>Fonts Used</vt:lpstr>
      </vt:variant>
      <vt:variant>
        <vt:i4>4</vt:i4>
      </vt:variant>
      <vt:variant>
        <vt:lpstr>Design Template</vt:lpstr>
      </vt:variant>
      <vt:variant>
        <vt:i4>2</vt:i4>
      </vt:variant>
      <vt:variant>
        <vt:lpstr>Slide Titles</vt:lpstr>
      </vt:variant>
      <vt:variant>
        <vt:i4>22</vt:i4>
      </vt:variant>
    </vt:vector>
  </HeadingPairs>
  <TitlesOfParts>
    <vt:vector size="28" baseType="lpstr">
      <vt:lpstr>Arial</vt:lpstr>
      <vt:lpstr>Times New Roman</vt:lpstr>
      <vt:lpstr>Calibri</vt:lpstr>
      <vt:lpstr>Arial MT</vt:lpstr>
      <vt:lpstr>Default Design</vt:lpstr>
      <vt:lpstr>Default Design</vt:lpstr>
      <vt:lpstr>Reforms to the Civil Service Pension Scheme JULY 2012  </vt:lpstr>
      <vt:lpstr>Purpose</vt:lpstr>
      <vt:lpstr>Contents</vt:lpstr>
      <vt:lpstr>1. Why are Civil Service pensions changing?</vt:lpstr>
      <vt:lpstr>2. The current schemes</vt:lpstr>
      <vt:lpstr>3. What is changing? Stages 1 and 2 </vt:lpstr>
      <vt:lpstr>3a. Reform at a glance chronologically</vt:lpstr>
      <vt:lpstr> 3b. How and will the changes apply to me?</vt:lpstr>
      <vt:lpstr>3c. Stage 1 - changes overview</vt:lpstr>
      <vt:lpstr>3c. Stage 1 - proposed phasing of  contribution increases</vt:lpstr>
      <vt:lpstr>3c. Stage 1 - year 1 contribution increases</vt:lpstr>
      <vt:lpstr> 3d. Stage 2 – changes overview </vt:lpstr>
      <vt:lpstr>3d. Stage 2 – two main changes</vt:lpstr>
      <vt:lpstr>3d. Stage 2 – change 1 in more detail</vt:lpstr>
      <vt:lpstr>3d. Stage 2 – change 2 in more detail</vt:lpstr>
      <vt:lpstr>3d. Stage 2 – when you retire or leave  after 2015 </vt:lpstr>
      <vt:lpstr> 3d. Stage 2 – those less than 10 years from scheme pension age </vt:lpstr>
      <vt:lpstr>3d. Stage 2 – those 10 to 13.5 years  from scheme pension age</vt:lpstr>
      <vt:lpstr>3d. Stage 2 – tapering protection  in more detail</vt:lpstr>
      <vt:lpstr>3d. Reform at a glance - reminder</vt:lpstr>
      <vt:lpstr>4. Ongoing benefits of a Civil Service pension</vt:lpstr>
      <vt:lpstr>5. Find out more – help and resources</vt:lpstr>
    </vt:vector>
  </TitlesOfParts>
  <Company>Cabinet 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PowerPoint Template</dc:title>
  <dc:creator>Template</dc:creator>
  <cp:lastModifiedBy>cashman</cp:lastModifiedBy>
  <cp:revision>2054</cp:revision>
  <dcterms:created xsi:type="dcterms:W3CDTF">2007-02-16T11:23:36Z</dcterms:created>
  <dcterms:modified xsi:type="dcterms:W3CDTF">2012-07-10T13:44:40Z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jDocumentSecurityLabel">
    <vt:lpwstr>UNCLASSIFIED</vt:lpwstr>
  </property>
  <property fmtid="{D5CDD505-2E9C-101B-9397-08002B2CF9AE}" pid="3" name="Document Security Label">
    <vt:lpwstr>UNCLASSIFIED</vt:lpwstr>
  </property>
  <property fmtid="{D5CDD505-2E9C-101B-9397-08002B2CF9AE}" pid="4" name="bjDocumentSecurityXML">
    <vt:lpwstr>&lt;label version="1.0"&gt;&lt;element uid="id_newpolicy" value=""/&gt;&lt;element uid="id_unclassified" value=""/&gt;&lt;/label&gt;</vt:lpwstr>
  </property>
  <property fmtid="{D5CDD505-2E9C-101B-9397-08002B2CF9AE}" pid="5" name="bjDocumentSecurityPolicyProp">
    <vt:lpwstr>UK</vt:lpwstr>
  </property>
  <property fmtid="{D5CDD505-2E9C-101B-9397-08002B2CF9AE}" pid="6" name="bjDocumentSecurityPolicyPropID">
    <vt:lpwstr>id_newpolicy</vt:lpwstr>
  </property>
  <property fmtid="{D5CDD505-2E9C-101B-9397-08002B2CF9AE}" pid="7" name="bjDocumentSecurityProp1">
    <vt:lpwstr>UNCLASSIFIED</vt:lpwstr>
  </property>
  <property fmtid="{D5CDD505-2E9C-101B-9397-08002B2CF9AE}" pid="8" name="bjSecLabelProp1ID">
    <vt:lpwstr>id_unclassified</vt:lpwstr>
  </property>
  <property fmtid="{D5CDD505-2E9C-101B-9397-08002B2CF9AE}" pid="9" name="bjDocumentSecurityProp2">
    <vt:lpwstr/>
  </property>
  <property fmtid="{D5CDD505-2E9C-101B-9397-08002B2CF9AE}" pid="10" name="bjSecLabelProp2ID">
    <vt:lpwstr/>
  </property>
  <property fmtid="{D5CDD505-2E9C-101B-9397-08002B2CF9AE}" pid="11" name="bjDocumentSecurityProp3">
    <vt:lpwstr/>
  </property>
  <property fmtid="{D5CDD505-2E9C-101B-9397-08002B2CF9AE}" pid="12" name="bjSecLabelProp3ID">
    <vt:lpwstr/>
  </property>
  <property fmtid="{D5CDD505-2E9C-101B-9397-08002B2CF9AE}" pid="13" name="eGMS.protectiveMarking">
    <vt:lpwstr/>
  </property>
  <property fmtid="{D5CDD505-2E9C-101B-9397-08002B2CF9AE}" pid="14" name="docIndexRef">
    <vt:lpwstr>9830b1f6-949b-41f9-97d6-c172bdd7cfed</vt:lpwstr>
  </property>
  <property fmtid="{D5CDD505-2E9C-101B-9397-08002B2CF9AE}" pid="15" name="bjHeadersRemoved">
    <vt:lpwstr>true</vt:lpwstr>
  </property>
</Properties>
</file>