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5_58DAFD50.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416_85F13885.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13_73F3EFA3.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modernComment_413_76FAD7BE.xml" ContentType="application/vnd.ms-powerpoint.comments+xml"/>
  <Override PartName="/ppt/notesSlides/notesSlide41.xml" ContentType="application/vnd.openxmlformats-officedocument.presentationml.notesSlide+xml"/>
  <Override PartName="/ppt/comments/modernComment_415_9262A91A.xml" ContentType="application/vnd.ms-powerpoint.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modernComment_41B_47685A02.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omments/modernComment_122_1BC6FDE9.xml" ContentType="application/vnd.ms-powerpoint.comments+xml"/>
  <Override PartName="/ppt/notesSlides/notesSlide46.xml" ContentType="application/vnd.openxmlformats-officedocument.presentationml.notesSlide+xml"/>
  <Override PartName="/ppt/comments/modernComment_219_77FA121C.xml" ContentType="application/vnd.ms-powerpoint.comments+xml"/>
  <Override PartName="/ppt/notesSlides/notesSlide47.xml" ContentType="application/vnd.openxmlformats-officedocument.presentationml.notesSlide+xml"/>
  <Override PartName="/ppt/comments/modernComment_120_7981D07A.xml" ContentType="application/vnd.ms-powerpoint.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8.xml" ContentType="application/vnd.openxmlformats-officedocument.presentationml.notesSlide+xml"/>
  <Override PartName="/ppt/comments/modernComment_121_B81A8860.xml" ContentType="application/vnd.ms-powerpoint.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omments/modernComment_39B_838365F2.xml" ContentType="application/vnd.ms-powerpoint.comment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8" r:id="rId3"/>
    <p:sldMasterId id="2147483711" r:id="rId4"/>
  </p:sldMasterIdLst>
  <p:notesMasterIdLst>
    <p:notesMasterId r:id="rId74"/>
  </p:notesMasterIdLst>
  <p:sldIdLst>
    <p:sldId id="257" r:id="rId5"/>
    <p:sldId id="258" r:id="rId6"/>
    <p:sldId id="259" r:id="rId7"/>
    <p:sldId id="1038" r:id="rId8"/>
    <p:sldId id="1039" r:id="rId9"/>
    <p:sldId id="261" r:id="rId10"/>
    <p:sldId id="320" r:id="rId11"/>
    <p:sldId id="479" r:id="rId12"/>
    <p:sldId id="1033" r:id="rId13"/>
    <p:sldId id="1046" r:id="rId14"/>
    <p:sldId id="1047" r:id="rId15"/>
    <p:sldId id="1032" r:id="rId16"/>
    <p:sldId id="265" r:id="rId17"/>
    <p:sldId id="266" r:id="rId18"/>
    <p:sldId id="267" r:id="rId19"/>
    <p:sldId id="269" r:id="rId20"/>
    <p:sldId id="270" r:id="rId21"/>
    <p:sldId id="271" r:id="rId22"/>
    <p:sldId id="272" r:id="rId23"/>
    <p:sldId id="273" r:id="rId24"/>
    <p:sldId id="274" r:id="rId25"/>
    <p:sldId id="1044" r:id="rId26"/>
    <p:sldId id="275" r:id="rId27"/>
    <p:sldId id="1048" r:id="rId28"/>
    <p:sldId id="541" r:id="rId29"/>
    <p:sldId id="524" r:id="rId30"/>
    <p:sldId id="277" r:id="rId31"/>
    <p:sldId id="334" r:id="rId32"/>
    <p:sldId id="542" r:id="rId33"/>
    <p:sldId id="484" r:id="rId34"/>
    <p:sldId id="1041" r:id="rId35"/>
    <p:sldId id="1027" r:id="rId36"/>
    <p:sldId id="528" r:id="rId37"/>
    <p:sldId id="530" r:id="rId38"/>
    <p:sldId id="543" r:id="rId39"/>
    <p:sldId id="279" r:id="rId40"/>
    <p:sldId id="531" r:id="rId41"/>
    <p:sldId id="532" r:id="rId42"/>
    <p:sldId id="285" r:id="rId43"/>
    <p:sldId id="544" r:id="rId44"/>
    <p:sldId id="535" r:id="rId45"/>
    <p:sldId id="286" r:id="rId46"/>
    <p:sldId id="1040" r:id="rId47"/>
    <p:sldId id="1030" r:id="rId48"/>
    <p:sldId id="514" r:id="rId49"/>
    <p:sldId id="1042" r:id="rId50"/>
    <p:sldId id="1035" r:id="rId51"/>
    <p:sldId id="1049" r:id="rId52"/>
    <p:sldId id="1043" r:id="rId53"/>
    <p:sldId id="1036" r:id="rId54"/>
    <p:sldId id="1037" r:id="rId55"/>
    <p:sldId id="1045" r:id="rId56"/>
    <p:sldId id="1025" r:id="rId57"/>
    <p:sldId id="538" r:id="rId58"/>
    <p:sldId id="1051" r:id="rId59"/>
    <p:sldId id="287" r:id="rId60"/>
    <p:sldId id="290" r:id="rId61"/>
    <p:sldId id="537" r:id="rId62"/>
    <p:sldId id="288" r:id="rId63"/>
    <p:sldId id="289" r:id="rId64"/>
    <p:sldId id="1053" r:id="rId65"/>
    <p:sldId id="297" r:id="rId66"/>
    <p:sldId id="283" r:id="rId67"/>
    <p:sldId id="539" r:id="rId68"/>
    <p:sldId id="923" r:id="rId69"/>
    <p:sldId id="518" r:id="rId70"/>
    <p:sldId id="1029" r:id="rId71"/>
    <p:sldId id="1034" r:id="rId72"/>
    <p:sldId id="441"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D31587-1DDA-53DC-EC20-45BE1A02899B}" name="Murray, Cathryn" initials="MC" userId="S::Cathryn.Murray@equiniti.com::7185678c-f63e-4028-b295-194e0b5fac68" providerId="AD"/>
  <p188:author id="{AC8092AB-4823-A21F-84BF-E3C0CD8BEDD3}" name="Gonzalez, Liliana" initials="GL" userId="S::Liliana.Gonzalez1@equiniti.com::325c1d95-6347-4e43-a208-19057a8ffd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Wilson" initials="EW" lastIdx="19" clrIdx="0">
    <p:extLst>
      <p:ext uri="{19B8F6BF-5375-455C-9EA6-DF929625EA0E}">
        <p15:presenceInfo xmlns:p15="http://schemas.microsoft.com/office/powerpoint/2012/main" userId="S-1-5-21-2947113239-1301150687-2339263161-5283" providerId="AD"/>
      </p:ext>
    </p:extLst>
  </p:cmAuthor>
  <p:cmAuthor id="2" name="Helen Shrimpton" initials="HS" lastIdx="2" clrIdx="1">
    <p:extLst>
      <p:ext uri="{19B8F6BF-5375-455C-9EA6-DF929625EA0E}">
        <p15:presenceInfo xmlns:p15="http://schemas.microsoft.com/office/powerpoint/2012/main" userId="S-1-5-21-2947113239-1301150687-2339263161-9153" providerId="AD"/>
      </p:ext>
    </p:extLst>
  </p:cmAuthor>
  <p:cmAuthor id="3" name="Cathryn Murray" initials="CM" lastIdx="8" clrIdx="2">
    <p:extLst>
      <p:ext uri="{19B8F6BF-5375-455C-9EA6-DF929625EA0E}">
        <p15:presenceInfo xmlns:p15="http://schemas.microsoft.com/office/powerpoint/2012/main" userId="S-1-5-21-2947113239-1301150687-2339263161-30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F81BD"/>
    <a:srgbClr val="0E3411"/>
    <a:srgbClr val="164E1A"/>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75B985-1B95-4733-8499-ED0F54DB4D67}" v="26" dt="2024-07-11T14:22:43.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60" autoAdjust="0"/>
    <p:restoredTop sz="86968" autoAdjust="0"/>
  </p:normalViewPr>
  <p:slideViewPr>
    <p:cSldViewPr snapToGrid="0">
      <p:cViewPr varScale="1">
        <p:scale>
          <a:sx n="58" d="100"/>
          <a:sy n="58" d="100"/>
        </p:scale>
        <p:origin x="8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8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omments/modernComment_105_58DAFD50.xml><?xml version="1.0" encoding="utf-8"?>
<p188:cmLst xmlns:a="http://schemas.openxmlformats.org/drawingml/2006/main" xmlns:r="http://schemas.openxmlformats.org/officeDocument/2006/relationships" xmlns:p188="http://schemas.microsoft.com/office/powerpoint/2018/8/main">
  <p188:cm id="{BCBC19A9-8E4C-4AE4-8D8A-6CED51C51F9C}" authorId="{CED31587-1DDA-53DC-EC20-45BE1A02899B}" status="resolved" created="2024-07-05T13:43:03.485" complete="100000">
    <pc:sldMkLst xmlns:pc="http://schemas.microsoft.com/office/powerpoint/2013/main/command">
      <pc:docMk/>
      <pc:sldMk cId="1490746704" sldId="261"/>
    </pc:sldMkLst>
    <p188:txBody>
      <a:bodyPr/>
      <a:lstStyle/>
      <a:p>
        <a:r>
          <a:rPr lang="en-GB"/>
          <a:t>I think they have been paperless since 2021?  Though 2019 was the first year they appeared on the portal</a:t>
        </a:r>
      </a:p>
    </p188:txBody>
  </p188:cm>
</p188:cmLst>
</file>

<file path=ppt/comments/modernComment_113_73F3EFA3.xml><?xml version="1.0" encoding="utf-8"?>
<p188:cmLst xmlns:a="http://schemas.openxmlformats.org/drawingml/2006/main" xmlns:r="http://schemas.openxmlformats.org/officeDocument/2006/relationships" xmlns:p188="http://schemas.microsoft.com/office/powerpoint/2018/8/main">
  <p188:cm id="{DAF73163-3FA7-4040-BB55-7BF5724455FF}" authorId="{AC8092AB-4823-A21F-84BF-E3C0CD8BEDD3}" status="resolved" created="2024-07-01T19:39:57.282" complete="100000">
    <pc:sldMkLst xmlns:pc="http://schemas.microsoft.com/office/powerpoint/2013/main/command">
      <pc:docMk/>
      <pc:sldMk cId="1945366435" sldId="275"/>
    </pc:sldMkLst>
    <p188:replyLst>
      <p188:reply id="{0A7C11A8-287F-465A-8DE9-B7260D1D8425}" authorId="{CED31587-1DDA-53DC-EC20-45BE1A02899B}" created="2024-07-05T14:04:21.579">
        <p188:txBody>
          <a:bodyPr/>
          <a:lstStyle/>
          <a:p>
            <a:r>
              <a:rPr lang="en-GB"/>
              <a:t>I'd add in why has there been a significant change from last year and have a point about roll back
</a:t>
            </a:r>
          </a:p>
        </p188:txBody>
      </p188:reply>
    </p188:replyLst>
    <p188:txBody>
      <a:bodyPr/>
      <a:lstStyle/>
      <a:p>
        <a:r>
          <a:rPr lang="en-GB"/>
          <a:t>What questions can we add here for value?</a:t>
        </a:r>
      </a:p>
    </p188:txBody>
  </p188:cm>
</p188:cmLst>
</file>

<file path=ppt/comments/modernComment_120_7981D07A.xml><?xml version="1.0" encoding="utf-8"?>
<p188:cmLst xmlns:a="http://schemas.openxmlformats.org/drawingml/2006/main" xmlns:r="http://schemas.openxmlformats.org/officeDocument/2006/relationships" xmlns:p188="http://schemas.microsoft.com/office/powerpoint/2018/8/main">
  <p188:cm id="{91E49663-9347-4353-8989-8627679E24D9}" authorId="{CED31587-1DDA-53DC-EC20-45BE1A02899B}" status="resolved" created="2024-07-05T15:44:29.353" complete="100000">
    <pc:sldMkLst xmlns:pc="http://schemas.microsoft.com/office/powerpoint/2013/main/command">
      <pc:docMk/>
      <pc:sldMk cId="2038550650" sldId="288"/>
    </pc:sldMkLst>
    <p188:txBody>
      <a:bodyPr/>
      <a:lstStyle/>
      <a:p>
        <a:r>
          <a:rPr lang="en-GB"/>
          <a:t>Documentation will be required, also we will be asking for attendees to do pre-work before sessions to ensure they get the most out of them</a:t>
        </a:r>
      </a:p>
    </p188:txBody>
  </p188:cm>
</p188:cmLst>
</file>

<file path=ppt/comments/modernComment_121_B81A8860.xml><?xml version="1.0" encoding="utf-8"?>
<p188:cmLst xmlns:a="http://schemas.openxmlformats.org/drawingml/2006/main" xmlns:r="http://schemas.openxmlformats.org/officeDocument/2006/relationships" xmlns:p188="http://schemas.microsoft.com/office/powerpoint/2018/8/main">
  <p188:cm id="{41F20F06-C536-43E0-815A-8B66588F3F9E}" authorId="{CED31587-1DDA-53DC-EC20-45BE1A02899B}" status="resolved" created="2024-07-05T15:45:23.662" complete="100000">
    <pc:sldMkLst xmlns:pc="http://schemas.microsoft.com/office/powerpoint/2013/main/command">
      <pc:docMk/>
      <pc:sldMk cId="3088746592" sldId="289"/>
    </pc:sldMkLst>
    <p188:txBody>
      <a:bodyPr/>
      <a:lstStyle/>
      <a:p>
        <a:r>
          <a:rPr lang="en-GB"/>
          <a:t>First time recipients of a PSS (breaching new £60k) AA - we recommend they go straight to a 121</a:t>
        </a:r>
      </a:p>
    </p188:txBody>
  </p188:cm>
</p188:cmLst>
</file>

<file path=ppt/comments/modernComment_122_1BC6FDE9.xml><?xml version="1.0" encoding="utf-8"?>
<p188:cmLst xmlns:a="http://schemas.openxmlformats.org/drawingml/2006/main" xmlns:r="http://schemas.openxmlformats.org/officeDocument/2006/relationships" xmlns:p188="http://schemas.microsoft.com/office/powerpoint/2018/8/main">
  <p188:cm id="{D6FCE7F2-4AD9-40D3-A499-7A09BC511646}" authorId="{CED31587-1DDA-53DC-EC20-45BE1A02899B}" created="2024-07-05T15:43:48.065">
    <pc:sldMkLst xmlns:pc="http://schemas.microsoft.com/office/powerpoint/2013/main/command">
      <pc:docMk/>
      <pc:sldMk cId="466025961" sldId="290"/>
    </pc:sldMkLst>
    <p188:txBody>
      <a:bodyPr/>
      <a:lstStyle/>
      <a:p>
        <a:r>
          <a:rPr lang="en-GB"/>
          <a:t>This may change - but not confirmed yet</a:t>
        </a:r>
      </a:p>
    </p188:txBody>
  </p188:cm>
</p188:cmLst>
</file>

<file path=ppt/comments/modernComment_219_77FA121C.xml><?xml version="1.0" encoding="utf-8"?>
<p188:cmLst xmlns:a="http://schemas.openxmlformats.org/drawingml/2006/main" xmlns:r="http://schemas.openxmlformats.org/officeDocument/2006/relationships" xmlns:p188="http://schemas.microsoft.com/office/powerpoint/2018/8/main">
  <p188:cm id="{57ACB858-D8A2-42BF-ACEE-BFCCAEE23B18}" authorId="{CED31587-1DDA-53DC-EC20-45BE1A02899B}" status="resolved" created="2024-07-05T15:52:44.508" complete="100000">
    <pc:sldMkLst xmlns:pc="http://schemas.microsoft.com/office/powerpoint/2013/main/command">
      <pc:docMk/>
      <pc:sldMk cId="2012877340" sldId="537"/>
    </pc:sldMkLst>
    <p188:txBody>
      <a:bodyPr/>
      <a:lstStyle/>
      <a:p>
        <a:r>
          <a:rPr lang="en-GB"/>
          <a:t>TBC</a:t>
        </a:r>
      </a:p>
    </p188:txBody>
  </p188:cm>
</p188:cmLst>
</file>

<file path=ppt/comments/modernComment_39B_838365F2.xml><?xml version="1.0" encoding="utf-8"?>
<p188:cmLst xmlns:a="http://schemas.openxmlformats.org/drawingml/2006/main" xmlns:r="http://schemas.openxmlformats.org/officeDocument/2006/relationships" xmlns:p188="http://schemas.microsoft.com/office/powerpoint/2018/8/main">
  <p188:cm id="{768371B7-35C1-4A72-AD4A-FF21F3AA79DD}" authorId="{CED31587-1DDA-53DC-EC20-45BE1A02899B}" created="2024-07-05T15:55:17.087">
    <pc:sldMkLst xmlns:pc="http://schemas.microsoft.com/office/powerpoint/2013/main/command">
      <pc:docMk/>
      <pc:sldMk cId="2206426610" sldId="923"/>
    </pc:sldMkLst>
    <p188:txBody>
      <a:bodyPr/>
      <a:lstStyle/>
      <a:p>
        <a:r>
          <a:rPr lang="en-GB"/>
          <a:t>I'd lose this slide, we are promoting so much already</a:t>
        </a:r>
      </a:p>
    </p188:txBody>
  </p188:cm>
</p188:cmLst>
</file>

<file path=ppt/comments/modernComment_413_76FAD7BE.xml><?xml version="1.0" encoding="utf-8"?>
<p188:cmLst xmlns:a="http://schemas.openxmlformats.org/drawingml/2006/main" xmlns:r="http://schemas.openxmlformats.org/officeDocument/2006/relationships" xmlns:p188="http://schemas.microsoft.com/office/powerpoint/2018/8/main">
  <p188:cm id="{B3B0709A-EB29-48F4-8794-D64FDC86D866}" authorId="{CED31587-1DDA-53DC-EC20-45BE1A02899B}" status="resolved" created="2024-07-05T14:10:12.838" complete="100000">
    <pc:sldMkLst xmlns:pc="http://schemas.microsoft.com/office/powerpoint/2013/main/command">
      <pc:docMk/>
      <pc:sldMk cId="1996150718" sldId="1043"/>
    </pc:sldMkLst>
    <p188:txBody>
      <a:bodyPr/>
      <a:lstStyle/>
      <a:p>
        <a:r>
          <a:rPr lang="en-GB"/>
          <a:t>I would add another slide in here which says something like: Due to the complexity of this issue the scheme manager are planning on providing more tools for affected members to help them manage the actions required on receipt of the RPSS.  This includes: enhancements to the am I affected tool, a video guide walking through the RPSS statement, guidance on using HMRC's new calculator tool.</a:t>
        </a:r>
      </a:p>
    </p188:txBody>
  </p188:cm>
</p188:cmLst>
</file>

<file path=ppt/comments/modernComment_415_9262A91A.xml><?xml version="1.0" encoding="utf-8"?>
<p188:cmLst xmlns:a="http://schemas.openxmlformats.org/drawingml/2006/main" xmlns:r="http://schemas.openxmlformats.org/officeDocument/2006/relationships" xmlns:p188="http://schemas.microsoft.com/office/powerpoint/2018/8/main">
  <p188:cm id="{EA897BF4-2E13-4216-ABFB-141BBE904487}" authorId="{CED31587-1DDA-53DC-EC20-45BE1A02899B}" created="2024-07-05T14:24:00.698">
    <pc:sldMkLst xmlns:pc="http://schemas.microsoft.com/office/powerpoint/2013/main/command">
      <pc:docMk/>
      <pc:sldMk cId="2455939354" sldId="1045"/>
    </pc:sldMkLst>
    <p188:txBody>
      <a:bodyPr/>
      <a:lstStyle/>
      <a:p>
        <a:r>
          <a:rPr lang="en-GB"/>
          <a:t>We expect another EPN with more info on PSS to be issued over the summer</a:t>
        </a:r>
      </a:p>
    </p188:txBody>
  </p188:cm>
</p188:cmLst>
</file>

<file path=ppt/comments/modernComment_416_85F13885.xml><?xml version="1.0" encoding="utf-8"?>
<p188:cmLst xmlns:a="http://schemas.openxmlformats.org/drawingml/2006/main" xmlns:r="http://schemas.openxmlformats.org/officeDocument/2006/relationships" xmlns:p188="http://schemas.microsoft.com/office/powerpoint/2018/8/main">
  <p188:cm id="{368B83FE-6320-4481-B925-D2DB3FD9CCEB}" authorId="{CED31587-1DDA-53DC-EC20-45BE1A02899B}" status="resolved" created="2024-07-05T15:53:53.632" complete="100000">
    <pc:sldMkLst xmlns:pc="http://schemas.microsoft.com/office/powerpoint/2013/main/command">
      <pc:docMk/>
      <pc:sldMk cId="2247178373" sldId="1046"/>
    </pc:sldMkLst>
    <p188:txBody>
      <a:bodyPr/>
      <a:lstStyle/>
      <a:p>
        <a:r>
          <a:rPr lang="en-GB"/>
          <a:t>Add a slide in here advertising remedy Pension Power (I'm going to add slides to it explaining whats changed in ABS)</a:t>
        </a:r>
      </a:p>
    </p188:txBody>
  </p188:cm>
</p188:cmLst>
</file>

<file path=ppt/comments/modernComment_41B_47685A02.xml><?xml version="1.0" encoding="utf-8"?>
<p188:cmLst xmlns:a="http://schemas.openxmlformats.org/drawingml/2006/main" xmlns:r="http://schemas.openxmlformats.org/officeDocument/2006/relationships" xmlns:p188="http://schemas.microsoft.com/office/powerpoint/2018/8/main">
  <p188:cm id="{27D32233-1D23-49FC-8250-0D2450BAECCD}" authorId="{CED31587-1DDA-53DC-EC20-45BE1A02899B}" created="2024-07-08T15:25:43.487">
    <pc:sldMkLst xmlns:pc="http://schemas.microsoft.com/office/powerpoint/2013/main/command">
      <pc:docMk/>
      <pc:sldMk cId="1198021122" sldId="1047"/>
    </pc:sldMkLst>
    <p188:txBody>
      <a:bodyPr/>
      <a:lstStyle/>
      <a:p>
        <a:r>
          <a:rPr lang="en-GB"/>
          <a:t>Dates tbc</a:t>
        </a:r>
      </a:p>
    </p188:txBody>
  </p188:cm>
</p188:cmLst>
</file>

<file path=ppt/diagrams/_rels/data10.xml.rels><?xml version="1.0" encoding="UTF-8" standalone="yes"?>
<Relationships xmlns="http://schemas.openxmlformats.org/package/2006/relationships"><Relationship Id="rId1" Type="http://schemas.openxmlformats.org/officeDocument/2006/relationships/image" Target="../media/image74.jpeg"/></Relationships>
</file>

<file path=ppt/diagrams/_rels/data2.xml.rels><?xml version="1.0" encoding="UTF-8" standalone="yes"?>
<Relationships xmlns="http://schemas.openxmlformats.org/package/2006/relationships"><Relationship Id="rId1" Type="http://schemas.openxmlformats.org/officeDocument/2006/relationships/hyperlink" Target="https://www.civilservicepensionscheme.org.uk/about-us/contact-us/"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ata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diagrams/_rels/data6.xml.rels><?xml version="1.0" encoding="UTF-8" standalone="yes"?>
<Relationships xmlns="http://schemas.openxmlformats.org/package/2006/relationships"><Relationship Id="rId1" Type="http://schemas.openxmlformats.org/officeDocument/2006/relationships/hyperlink" Target="https://mycsp.co.uk/pension-learning/member-learning/group-pension-tax-awareness/" TargetMode="External"/></Relationships>
</file>

<file path=ppt/diagrams/_rels/data8.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diagrams/_rels/data9.xml.rels><?xml version="1.0" encoding="UTF-8" standalone="yes"?>
<Relationships xmlns="http://schemas.openxmlformats.org/package/2006/relationships"><Relationship Id="rId1" Type="http://schemas.openxmlformats.org/officeDocument/2006/relationships/hyperlink" Target="https://mycsp.co.uk/pension-learning/member-learning/group-pension-tax-awareness/"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civilservicepensionscheme.org.uk/about-us/contact-us/"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diagrams/_rels/drawing6.xml.rels><?xml version="1.0" encoding="UTF-8" standalone="yes"?>
<Relationships xmlns="http://schemas.openxmlformats.org/package/2006/relationships"><Relationship Id="rId1" Type="http://schemas.openxmlformats.org/officeDocument/2006/relationships/hyperlink" Target="https://mycsp.co.uk/pension-learning/member-learning/group-pension-tax-awareness/" TargetMode="External"/></Relationships>
</file>

<file path=ppt/diagrams/_rels/drawing8.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diagrams/_rels/drawing9.xml.rels><?xml version="1.0" encoding="UTF-8" standalone="yes"?>
<Relationships xmlns="http://schemas.openxmlformats.org/package/2006/relationships"><Relationship Id="rId1" Type="http://schemas.openxmlformats.org/officeDocument/2006/relationships/hyperlink" Target="https://mycsp.co.uk/pension-learning/member-learning/group-pension-tax-awarenes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37F764-C2F4-4EE8-B355-7A83BE98B64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GB"/>
        </a:p>
      </dgm:t>
    </dgm:pt>
    <dgm:pt modelId="{9CE0F54B-B124-408A-A2D3-E658DBBF01B2}">
      <dgm:prSet phldrT="[Text]"/>
      <dgm:spPr>
        <a:solidFill>
          <a:srgbClr val="92D050"/>
        </a:solidFill>
      </dgm:spPr>
      <dgm:t>
        <a:bodyPr/>
        <a:lstStyle/>
        <a:p>
          <a:r>
            <a:rPr lang="en-GB" dirty="0"/>
            <a:t>Exemptions</a:t>
          </a:r>
        </a:p>
      </dgm:t>
    </dgm:pt>
    <dgm:pt modelId="{5F8C85F1-D058-45B4-B015-9EC695F95301}" type="parTrans" cxnId="{49BEC10D-D4EB-41A1-A4BC-E29BB26EC59F}">
      <dgm:prSet/>
      <dgm:spPr/>
      <dgm:t>
        <a:bodyPr/>
        <a:lstStyle/>
        <a:p>
          <a:endParaRPr lang="en-GB"/>
        </a:p>
      </dgm:t>
    </dgm:pt>
    <dgm:pt modelId="{5679CA83-99FF-46C6-B0F8-7BEFAAB458ED}" type="sibTrans" cxnId="{49BEC10D-D4EB-41A1-A4BC-E29BB26EC59F}">
      <dgm:prSet/>
      <dgm:spPr/>
      <dgm:t>
        <a:bodyPr/>
        <a:lstStyle/>
        <a:p>
          <a:endParaRPr lang="en-GB"/>
        </a:p>
      </dgm:t>
    </dgm:pt>
    <dgm:pt modelId="{CC179392-33A9-4AA6-BE95-F2844B6D6DDC}">
      <dgm:prSet phldrT="[Text]"/>
      <dgm:spPr/>
      <dgm:t>
        <a:bodyPr/>
        <a:lstStyle/>
        <a:p>
          <a:r>
            <a:rPr lang="en-GB" baseline="0" dirty="0"/>
            <a:t> </a:t>
          </a:r>
          <a:endParaRPr lang="en-GB" dirty="0"/>
        </a:p>
      </dgm:t>
    </dgm:pt>
    <dgm:pt modelId="{D9D49DF6-A927-443B-8C31-B9082552541D}" type="parTrans" cxnId="{C131922A-CF00-488A-8340-9F885F621A0D}">
      <dgm:prSet/>
      <dgm:spPr/>
      <dgm:t>
        <a:bodyPr/>
        <a:lstStyle/>
        <a:p>
          <a:endParaRPr lang="en-GB"/>
        </a:p>
      </dgm:t>
    </dgm:pt>
    <dgm:pt modelId="{D1475A40-4EA5-4366-B6A8-F985353BC066}" type="sibTrans" cxnId="{C131922A-CF00-488A-8340-9F885F621A0D}">
      <dgm:prSet/>
      <dgm:spPr/>
      <dgm:t>
        <a:bodyPr/>
        <a:lstStyle/>
        <a:p>
          <a:endParaRPr lang="en-GB"/>
        </a:p>
      </dgm:t>
    </dgm:pt>
    <dgm:pt modelId="{A10BA5A5-7AE7-4E64-A469-8538682D5BB4}">
      <dgm:prSet phldrT="[Text]" custT="1"/>
      <dgm:spPr/>
      <dgm:t>
        <a:bodyPr/>
        <a:lstStyle/>
        <a:p>
          <a:pPr>
            <a:buFont typeface="Wingdings" panose="05000000000000000000" pitchFamily="2" charset="2"/>
            <a:buChar char="ü"/>
          </a:pPr>
          <a:r>
            <a:rPr lang="en-GB" sz="2400" dirty="0">
              <a:solidFill>
                <a:schemeClr val="tx1">
                  <a:lumMod val="65000"/>
                  <a:lumOff val="35000"/>
                </a:schemeClr>
              </a:solidFill>
            </a:rPr>
            <a:t>Those who have </a:t>
          </a:r>
          <a:r>
            <a:rPr lang="en-GB" sz="2400" b="1" dirty="0">
              <a:solidFill>
                <a:schemeClr val="tx1">
                  <a:lumMod val="65000"/>
                  <a:lumOff val="35000"/>
                </a:schemeClr>
              </a:solidFill>
            </a:rPr>
            <a:t>opted in </a:t>
          </a:r>
          <a:r>
            <a:rPr lang="en-GB" sz="2400" dirty="0">
              <a:solidFill>
                <a:schemeClr val="tx1">
                  <a:lumMod val="65000"/>
                  <a:lumOff val="35000"/>
                </a:schemeClr>
              </a:solidFill>
            </a:rPr>
            <a:t>to still receive paper copies (around 2%).</a:t>
          </a:r>
        </a:p>
      </dgm:t>
    </dgm:pt>
    <dgm:pt modelId="{519B9357-372D-4249-8250-7F4A17A698CE}" type="parTrans" cxnId="{D5A2DCA8-1F60-4B84-BA96-754AFB73D75B}">
      <dgm:prSet/>
      <dgm:spPr/>
      <dgm:t>
        <a:bodyPr/>
        <a:lstStyle/>
        <a:p>
          <a:endParaRPr lang="en-GB"/>
        </a:p>
      </dgm:t>
    </dgm:pt>
    <dgm:pt modelId="{F8B4B159-2AFC-4EA7-B9C7-752692BE3093}" type="sibTrans" cxnId="{D5A2DCA8-1F60-4B84-BA96-754AFB73D75B}">
      <dgm:prSet/>
      <dgm:spPr/>
      <dgm:t>
        <a:bodyPr/>
        <a:lstStyle/>
        <a:p>
          <a:endParaRPr lang="en-GB"/>
        </a:p>
      </dgm:t>
    </dgm:pt>
    <dgm:pt modelId="{CD8DE3F9-AA66-491A-A86C-9132A326D6D6}">
      <dgm:prSet phldrT="[Text]" custT="1"/>
      <dgm:spPr/>
      <dgm:t>
        <a:bodyPr/>
        <a:lstStyle/>
        <a:p>
          <a:pPr>
            <a:buFont typeface="Wingdings" panose="05000000000000000000" pitchFamily="2" charset="2"/>
            <a:buChar char="ü"/>
          </a:pPr>
          <a:r>
            <a:rPr lang="en-GB" sz="2400" dirty="0">
              <a:solidFill>
                <a:schemeClr val="tx1">
                  <a:lumMod val="65000"/>
                  <a:lumOff val="35000"/>
                </a:schemeClr>
              </a:solidFill>
            </a:rPr>
            <a:t>Those paid in euros.</a:t>
          </a:r>
        </a:p>
      </dgm:t>
    </dgm:pt>
    <dgm:pt modelId="{16159DAC-44F5-4A6E-A9E5-0BCA8E7FBCA4}" type="parTrans" cxnId="{4FFBFE74-FE85-4C61-89B2-09738BDEC53D}">
      <dgm:prSet/>
      <dgm:spPr/>
      <dgm:t>
        <a:bodyPr/>
        <a:lstStyle/>
        <a:p>
          <a:endParaRPr lang="en-GB"/>
        </a:p>
      </dgm:t>
    </dgm:pt>
    <dgm:pt modelId="{C674AA30-3999-4C7B-B624-FCB23CBFAE69}" type="sibTrans" cxnId="{4FFBFE74-FE85-4C61-89B2-09738BDEC53D}">
      <dgm:prSet/>
      <dgm:spPr/>
      <dgm:t>
        <a:bodyPr/>
        <a:lstStyle/>
        <a:p>
          <a:endParaRPr lang="en-GB"/>
        </a:p>
      </dgm:t>
    </dgm:pt>
    <dgm:pt modelId="{BD561045-51C0-4EC2-A1D3-30432322840A}" type="pres">
      <dgm:prSet presAssocID="{2737F764-C2F4-4EE8-B355-7A83BE98B642}" presName="Name0" presStyleCnt="0">
        <dgm:presLayoutVars>
          <dgm:chMax/>
          <dgm:chPref val="3"/>
          <dgm:dir/>
          <dgm:animOne val="branch"/>
          <dgm:animLvl val="lvl"/>
        </dgm:presLayoutVars>
      </dgm:prSet>
      <dgm:spPr/>
    </dgm:pt>
    <dgm:pt modelId="{E96889F2-DC12-40D0-B0FB-4E9E5533DAC7}" type="pres">
      <dgm:prSet presAssocID="{9CE0F54B-B124-408A-A2D3-E658DBBF01B2}" presName="composite" presStyleCnt="0"/>
      <dgm:spPr/>
    </dgm:pt>
    <dgm:pt modelId="{55956C1D-69C0-4BD8-866F-546BEF8B7356}" type="pres">
      <dgm:prSet presAssocID="{9CE0F54B-B124-408A-A2D3-E658DBBF01B2}" presName="FirstChild" presStyleLbl="revTx" presStyleIdx="0" presStyleCnt="2" custLinFactNeighborX="13786" custLinFactNeighborY="-1237">
        <dgm:presLayoutVars>
          <dgm:chMax val="0"/>
          <dgm:chPref val="0"/>
          <dgm:bulletEnabled val="1"/>
        </dgm:presLayoutVars>
      </dgm:prSet>
      <dgm:spPr/>
    </dgm:pt>
    <dgm:pt modelId="{9121B398-337D-4FDE-ADB7-467DC2927B3F}" type="pres">
      <dgm:prSet presAssocID="{9CE0F54B-B124-408A-A2D3-E658DBBF01B2}" presName="Parent" presStyleLbl="alignNode1" presStyleIdx="0" presStyleCnt="1" custScaleX="139883" custScaleY="65757" custLinFactNeighborX="20755" custLinFactNeighborY="0">
        <dgm:presLayoutVars>
          <dgm:chMax val="3"/>
          <dgm:chPref val="3"/>
          <dgm:bulletEnabled val="1"/>
        </dgm:presLayoutVars>
      </dgm:prSet>
      <dgm:spPr/>
    </dgm:pt>
    <dgm:pt modelId="{4051F34B-7767-4714-815A-70FF5111BDB7}" type="pres">
      <dgm:prSet presAssocID="{9CE0F54B-B124-408A-A2D3-E658DBBF01B2}" presName="Accent" presStyleLbl="parChTrans1D1" presStyleIdx="0" presStyleCnt="1"/>
      <dgm:spPr/>
    </dgm:pt>
    <dgm:pt modelId="{7F3C2001-B873-4211-A883-494AE74028F2}" type="pres">
      <dgm:prSet presAssocID="{9CE0F54B-B124-408A-A2D3-E658DBBF01B2}" presName="Child" presStyleLbl="revTx" presStyleIdx="1" presStyleCnt="2">
        <dgm:presLayoutVars>
          <dgm:chMax val="0"/>
          <dgm:chPref val="0"/>
          <dgm:bulletEnabled val="1"/>
        </dgm:presLayoutVars>
      </dgm:prSet>
      <dgm:spPr/>
    </dgm:pt>
  </dgm:ptLst>
  <dgm:cxnLst>
    <dgm:cxn modelId="{49BEC10D-D4EB-41A1-A4BC-E29BB26EC59F}" srcId="{2737F764-C2F4-4EE8-B355-7A83BE98B642}" destId="{9CE0F54B-B124-408A-A2D3-E658DBBF01B2}" srcOrd="0" destOrd="0" parTransId="{5F8C85F1-D058-45B4-B015-9EC695F95301}" sibTransId="{5679CA83-99FF-46C6-B0F8-7BEFAAB458ED}"/>
    <dgm:cxn modelId="{C131922A-CF00-488A-8340-9F885F621A0D}" srcId="{9CE0F54B-B124-408A-A2D3-E658DBBF01B2}" destId="{CC179392-33A9-4AA6-BE95-F2844B6D6DDC}" srcOrd="0" destOrd="0" parTransId="{D9D49DF6-A927-443B-8C31-B9082552541D}" sibTransId="{D1475A40-4EA5-4366-B6A8-F985353BC066}"/>
    <dgm:cxn modelId="{55070468-F706-4A71-A406-D64DC9DA9006}" type="presOf" srcId="{9CE0F54B-B124-408A-A2D3-E658DBBF01B2}" destId="{9121B398-337D-4FDE-ADB7-467DC2927B3F}" srcOrd="0" destOrd="0" presId="urn:microsoft.com/office/officeart/2011/layout/TabList"/>
    <dgm:cxn modelId="{D345826C-53C3-45E4-A1F7-29E8201BBFE9}" type="presOf" srcId="{A10BA5A5-7AE7-4E64-A469-8538682D5BB4}" destId="{7F3C2001-B873-4211-A883-494AE74028F2}" srcOrd="0" destOrd="0" presId="urn:microsoft.com/office/officeart/2011/layout/TabList"/>
    <dgm:cxn modelId="{4FFBFE74-FE85-4C61-89B2-09738BDEC53D}" srcId="{9CE0F54B-B124-408A-A2D3-E658DBBF01B2}" destId="{CD8DE3F9-AA66-491A-A86C-9132A326D6D6}" srcOrd="2" destOrd="0" parTransId="{16159DAC-44F5-4A6E-A9E5-0BCA8E7FBCA4}" sibTransId="{C674AA30-3999-4C7B-B624-FCB23CBFAE69}"/>
    <dgm:cxn modelId="{528A0CA0-6D56-4A55-A31E-7D1156E24DAE}" type="presOf" srcId="{CD8DE3F9-AA66-491A-A86C-9132A326D6D6}" destId="{7F3C2001-B873-4211-A883-494AE74028F2}" srcOrd="0" destOrd="1" presId="urn:microsoft.com/office/officeart/2011/layout/TabList"/>
    <dgm:cxn modelId="{D5A2DCA8-1F60-4B84-BA96-754AFB73D75B}" srcId="{9CE0F54B-B124-408A-A2D3-E658DBBF01B2}" destId="{A10BA5A5-7AE7-4E64-A469-8538682D5BB4}" srcOrd="1" destOrd="0" parTransId="{519B9357-372D-4249-8250-7F4A17A698CE}" sibTransId="{F8B4B159-2AFC-4EA7-B9C7-752692BE3093}"/>
    <dgm:cxn modelId="{13D9BDDE-F11F-44B0-ABBB-1E2450882F84}" type="presOf" srcId="{CC179392-33A9-4AA6-BE95-F2844B6D6DDC}" destId="{55956C1D-69C0-4BD8-866F-546BEF8B7356}" srcOrd="0" destOrd="0" presId="urn:microsoft.com/office/officeart/2011/layout/TabList"/>
    <dgm:cxn modelId="{E434DBEB-F251-4BA3-A88E-6780B60D7A00}" type="presOf" srcId="{2737F764-C2F4-4EE8-B355-7A83BE98B642}" destId="{BD561045-51C0-4EC2-A1D3-30432322840A}" srcOrd="0" destOrd="0" presId="urn:microsoft.com/office/officeart/2011/layout/TabList"/>
    <dgm:cxn modelId="{7B9BAE40-FFCD-45CC-829C-E95CBFF9AF80}" type="presParOf" srcId="{BD561045-51C0-4EC2-A1D3-30432322840A}" destId="{E96889F2-DC12-40D0-B0FB-4E9E5533DAC7}" srcOrd="0" destOrd="0" presId="urn:microsoft.com/office/officeart/2011/layout/TabList"/>
    <dgm:cxn modelId="{3DC4AA9C-4180-48EB-A8ED-A9DBB9B997FA}" type="presParOf" srcId="{E96889F2-DC12-40D0-B0FB-4E9E5533DAC7}" destId="{55956C1D-69C0-4BD8-866F-546BEF8B7356}" srcOrd="0" destOrd="0" presId="urn:microsoft.com/office/officeart/2011/layout/TabList"/>
    <dgm:cxn modelId="{6857AA0B-63F7-499F-B865-994594998E00}" type="presParOf" srcId="{E96889F2-DC12-40D0-B0FB-4E9E5533DAC7}" destId="{9121B398-337D-4FDE-ADB7-467DC2927B3F}" srcOrd="1" destOrd="0" presId="urn:microsoft.com/office/officeart/2011/layout/TabList"/>
    <dgm:cxn modelId="{040D6BBA-7AF3-47E7-BEBA-C5AE500EC14C}" type="presParOf" srcId="{E96889F2-DC12-40D0-B0FB-4E9E5533DAC7}" destId="{4051F34B-7767-4714-815A-70FF5111BDB7}" srcOrd="2" destOrd="0" presId="urn:microsoft.com/office/officeart/2011/layout/TabList"/>
    <dgm:cxn modelId="{5D1A7540-2DDA-455A-AE7E-EC5448D95F99}" type="presParOf" srcId="{BD561045-51C0-4EC2-A1D3-30432322840A}" destId="{7F3C2001-B873-4211-A883-494AE74028F2}" srcOrd="1" destOrd="0" presId="urn:microsoft.com/office/officeart/2011/layout/Tab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8CC8827-E45A-4482-9850-79D1F5ABC78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3EECB325-DF28-42BF-B135-A23EC96A3ACC}" type="pres">
      <dgm:prSet presAssocID="{B8CC8827-E45A-4482-9850-79D1F5ABC783}" presName="diagram" presStyleCnt="0">
        <dgm:presLayoutVars>
          <dgm:dir/>
          <dgm:resizeHandles val="exact"/>
        </dgm:presLayoutVars>
      </dgm:prSet>
      <dgm:spPr/>
    </dgm:pt>
  </dgm:ptLst>
  <dgm:cxnLst>
    <dgm:cxn modelId="{4D5551DF-7EC2-42E1-9DC6-6FFB49B0049D}" type="presOf" srcId="{B8CC8827-E45A-4482-9850-79D1F5ABC783}" destId="{3EECB325-DF28-42BF-B135-A23EC96A3ACC}" srcOrd="0" destOrd="0" presId="urn:microsoft.com/office/officeart/2005/8/layout/default"/>
  </dgm:cxnLst>
  <dgm:bg>
    <a:blipFill>
      <a:blip xmlns:r="http://schemas.openxmlformats.org/officeDocument/2006/relationships" r:embed="rId1">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7157CC0-DC7B-4C8A-BE00-052D4BE08D61}" type="doc">
      <dgm:prSet loTypeId="urn:microsoft.com/office/officeart/2011/layout/CircleProcess" loCatId="officeonline" qsTypeId="urn:microsoft.com/office/officeart/2005/8/quickstyle/simple1" qsCatId="simple" csTypeId="urn:microsoft.com/office/officeart/2005/8/colors/accent1_2" csCatId="accent1" phldr="1"/>
      <dgm:spPr/>
      <dgm:t>
        <a:bodyPr/>
        <a:lstStyle/>
        <a:p>
          <a:endParaRPr lang="en-GB"/>
        </a:p>
      </dgm:t>
    </dgm:pt>
    <dgm:pt modelId="{85E39D21-D8B0-4889-B66E-A28D519E5D8B}">
      <dgm:prSet phldrT="[Text]" custT="1"/>
      <dgm:spPr/>
      <dgm:t>
        <a:bodyPr/>
        <a:lstStyle/>
        <a:p>
          <a:r>
            <a:rPr lang="en-GB" sz="2400" dirty="0"/>
            <a:t>New Joiners</a:t>
          </a:r>
        </a:p>
      </dgm:t>
    </dgm:pt>
    <dgm:pt modelId="{4F8C3C66-E85D-4D46-92A2-0E78EBB52843}" type="parTrans" cxnId="{67A313F2-9C4D-48AD-BF61-189BF6C524EA}">
      <dgm:prSet/>
      <dgm:spPr/>
      <dgm:t>
        <a:bodyPr/>
        <a:lstStyle/>
        <a:p>
          <a:endParaRPr lang="en-GB" sz="1600"/>
        </a:p>
      </dgm:t>
    </dgm:pt>
    <dgm:pt modelId="{14E3EE69-CA3B-48F4-ADB5-1241AB363B87}" type="sibTrans" cxnId="{67A313F2-9C4D-48AD-BF61-189BF6C524EA}">
      <dgm:prSet/>
      <dgm:spPr/>
      <dgm:t>
        <a:bodyPr/>
        <a:lstStyle/>
        <a:p>
          <a:endParaRPr lang="en-GB" sz="1600"/>
        </a:p>
      </dgm:t>
    </dgm:pt>
    <dgm:pt modelId="{5181ACDA-C5A6-4043-9F3A-4C4DD10E3CA2}">
      <dgm:prSet phldrT="[Text]" custT="1"/>
      <dgm:spPr>
        <a:ln>
          <a:noFill/>
        </a:ln>
      </dgm:spPr>
      <dgm:t>
        <a:bodyPr/>
        <a:lstStyle/>
        <a:p>
          <a:r>
            <a:rPr lang="en-GB" sz="2000" dirty="0"/>
            <a:t>Data &amp; Interface</a:t>
          </a:r>
        </a:p>
      </dgm:t>
    </dgm:pt>
    <dgm:pt modelId="{3CE54374-BE39-4ED1-BD6D-977947713E84}" type="parTrans" cxnId="{D35E23AE-162B-4D3A-A596-ED0E91E5BF16}">
      <dgm:prSet/>
      <dgm:spPr/>
      <dgm:t>
        <a:bodyPr/>
        <a:lstStyle/>
        <a:p>
          <a:endParaRPr lang="en-GB" sz="1600"/>
        </a:p>
      </dgm:t>
    </dgm:pt>
    <dgm:pt modelId="{A03994E7-8FE3-4721-8AE1-37F8EB8DFB0B}" type="sibTrans" cxnId="{D35E23AE-162B-4D3A-A596-ED0E91E5BF16}">
      <dgm:prSet/>
      <dgm:spPr/>
      <dgm:t>
        <a:bodyPr/>
        <a:lstStyle/>
        <a:p>
          <a:endParaRPr lang="en-GB" sz="1600"/>
        </a:p>
      </dgm:t>
    </dgm:pt>
    <dgm:pt modelId="{3AD31FD0-4643-4EDB-98F8-899FC04E99C4}">
      <dgm:prSet phldrT="[Text]" custT="1"/>
      <dgm:spPr>
        <a:ln>
          <a:noFill/>
        </a:ln>
      </dgm:spPr>
      <dgm:t>
        <a:bodyPr/>
        <a:lstStyle/>
        <a:p>
          <a:r>
            <a:rPr lang="en-GB" sz="1900" b="0" dirty="0"/>
            <a:t>Civil Service Compensation Scheme</a:t>
          </a:r>
        </a:p>
      </dgm:t>
    </dgm:pt>
    <dgm:pt modelId="{0470D3B3-B661-4FFE-BE34-252931B07AA3}" type="parTrans" cxnId="{4A29346E-1EFC-494B-A7BB-D1669C6516AC}">
      <dgm:prSet/>
      <dgm:spPr/>
      <dgm:t>
        <a:bodyPr/>
        <a:lstStyle/>
        <a:p>
          <a:endParaRPr lang="en-GB" sz="1600"/>
        </a:p>
      </dgm:t>
    </dgm:pt>
    <dgm:pt modelId="{68938988-A3FC-48D6-88F1-69FF1D7D234F}" type="sibTrans" cxnId="{4A29346E-1EFC-494B-A7BB-D1669C6516AC}">
      <dgm:prSet/>
      <dgm:spPr/>
      <dgm:t>
        <a:bodyPr/>
        <a:lstStyle/>
        <a:p>
          <a:endParaRPr lang="en-GB" sz="1600"/>
        </a:p>
      </dgm:t>
    </dgm:pt>
    <dgm:pt modelId="{6513EA6B-045D-4E2E-BCD8-912B84462235}" type="pres">
      <dgm:prSet presAssocID="{27157CC0-DC7B-4C8A-BE00-052D4BE08D61}" presName="Name0" presStyleCnt="0">
        <dgm:presLayoutVars>
          <dgm:chMax val="11"/>
          <dgm:chPref val="11"/>
          <dgm:dir/>
          <dgm:resizeHandles/>
        </dgm:presLayoutVars>
      </dgm:prSet>
      <dgm:spPr/>
    </dgm:pt>
    <dgm:pt modelId="{8000422D-D0EE-44E3-9197-C21E167713AB}" type="pres">
      <dgm:prSet presAssocID="{3AD31FD0-4643-4EDB-98F8-899FC04E99C4}" presName="Accent3" presStyleCnt="0"/>
      <dgm:spPr/>
    </dgm:pt>
    <dgm:pt modelId="{2A43B0F8-8502-4858-A7E1-40DE8C4D767E}" type="pres">
      <dgm:prSet presAssocID="{3AD31FD0-4643-4EDB-98F8-899FC04E99C4}" presName="Accent" presStyleLbl="node1" presStyleIdx="0" presStyleCnt="3"/>
      <dgm:spPr>
        <a:solidFill>
          <a:schemeClr val="accent6">
            <a:lumMod val="75000"/>
          </a:schemeClr>
        </a:solidFill>
      </dgm:spPr>
    </dgm:pt>
    <dgm:pt modelId="{8C3CD540-3F55-447A-A513-8D97DAA98FED}" type="pres">
      <dgm:prSet presAssocID="{3AD31FD0-4643-4EDB-98F8-899FC04E99C4}" presName="ParentBackground3" presStyleCnt="0"/>
      <dgm:spPr/>
    </dgm:pt>
    <dgm:pt modelId="{798FD372-96D7-4B58-83BF-A2143BD4C4C6}" type="pres">
      <dgm:prSet presAssocID="{3AD31FD0-4643-4EDB-98F8-899FC04E99C4}" presName="ParentBackground" presStyleLbl="fgAcc1" presStyleIdx="0" presStyleCnt="3"/>
      <dgm:spPr/>
    </dgm:pt>
    <dgm:pt modelId="{A83B354D-5915-4718-AFF9-8CEAA4389F19}" type="pres">
      <dgm:prSet presAssocID="{3AD31FD0-4643-4EDB-98F8-899FC04E99C4}" presName="Parent3" presStyleLbl="revTx" presStyleIdx="0" presStyleCnt="0">
        <dgm:presLayoutVars>
          <dgm:chMax val="1"/>
          <dgm:chPref val="1"/>
          <dgm:bulletEnabled val="1"/>
        </dgm:presLayoutVars>
      </dgm:prSet>
      <dgm:spPr/>
    </dgm:pt>
    <dgm:pt modelId="{A33B41CD-EE50-4A2F-BE8B-5687F5F71A25}" type="pres">
      <dgm:prSet presAssocID="{5181ACDA-C5A6-4043-9F3A-4C4DD10E3CA2}" presName="Accent2" presStyleCnt="0"/>
      <dgm:spPr/>
    </dgm:pt>
    <dgm:pt modelId="{E848F30D-718B-4533-BF4B-E5CA4EC205FF}" type="pres">
      <dgm:prSet presAssocID="{5181ACDA-C5A6-4043-9F3A-4C4DD10E3CA2}" presName="Accent" presStyleLbl="node1" presStyleIdx="1" presStyleCnt="3"/>
      <dgm:spPr>
        <a:solidFill>
          <a:schemeClr val="accent3"/>
        </a:solidFill>
      </dgm:spPr>
    </dgm:pt>
    <dgm:pt modelId="{86032CC2-C146-4955-9C83-22D231003EFA}" type="pres">
      <dgm:prSet presAssocID="{5181ACDA-C5A6-4043-9F3A-4C4DD10E3CA2}" presName="ParentBackground2" presStyleCnt="0"/>
      <dgm:spPr/>
    </dgm:pt>
    <dgm:pt modelId="{8A883545-4547-45EB-A458-A76A8B7A3DA6}" type="pres">
      <dgm:prSet presAssocID="{5181ACDA-C5A6-4043-9F3A-4C4DD10E3CA2}" presName="ParentBackground" presStyleLbl="fgAcc1" presStyleIdx="1" presStyleCnt="3"/>
      <dgm:spPr/>
    </dgm:pt>
    <dgm:pt modelId="{2674B88B-62E6-4310-B38C-0C0155D173A0}" type="pres">
      <dgm:prSet presAssocID="{5181ACDA-C5A6-4043-9F3A-4C4DD10E3CA2}" presName="Parent2" presStyleLbl="revTx" presStyleIdx="0" presStyleCnt="0">
        <dgm:presLayoutVars>
          <dgm:chMax val="1"/>
          <dgm:chPref val="1"/>
          <dgm:bulletEnabled val="1"/>
        </dgm:presLayoutVars>
      </dgm:prSet>
      <dgm:spPr/>
    </dgm:pt>
    <dgm:pt modelId="{58D4FACD-5236-444B-B9D7-1B15E5E59DDF}" type="pres">
      <dgm:prSet presAssocID="{85E39D21-D8B0-4889-B66E-A28D519E5D8B}" presName="Accent1" presStyleCnt="0"/>
      <dgm:spPr/>
    </dgm:pt>
    <dgm:pt modelId="{F99F3F37-A366-4B5C-B89C-918C817A21A3}" type="pres">
      <dgm:prSet presAssocID="{85E39D21-D8B0-4889-B66E-A28D519E5D8B}" presName="Accent" presStyleLbl="node1" presStyleIdx="2" presStyleCnt="3"/>
      <dgm:spPr/>
    </dgm:pt>
    <dgm:pt modelId="{75325945-EBEC-4BDD-8B67-449AF25A2010}" type="pres">
      <dgm:prSet presAssocID="{85E39D21-D8B0-4889-B66E-A28D519E5D8B}" presName="ParentBackground1" presStyleCnt="0"/>
      <dgm:spPr/>
    </dgm:pt>
    <dgm:pt modelId="{0569C6FE-8F1E-4367-A247-B7CF937EF5CA}" type="pres">
      <dgm:prSet presAssocID="{85E39D21-D8B0-4889-B66E-A28D519E5D8B}" presName="ParentBackground" presStyleLbl="fgAcc1" presStyleIdx="2" presStyleCnt="3"/>
      <dgm:spPr/>
    </dgm:pt>
    <dgm:pt modelId="{DA3C7755-6881-4BF3-AF8E-7DB037F095A5}" type="pres">
      <dgm:prSet presAssocID="{85E39D21-D8B0-4889-B66E-A28D519E5D8B}" presName="Parent1" presStyleLbl="revTx" presStyleIdx="0" presStyleCnt="0">
        <dgm:presLayoutVars>
          <dgm:chMax val="1"/>
          <dgm:chPref val="1"/>
          <dgm:bulletEnabled val="1"/>
        </dgm:presLayoutVars>
      </dgm:prSet>
      <dgm:spPr/>
    </dgm:pt>
  </dgm:ptLst>
  <dgm:cxnLst>
    <dgm:cxn modelId="{2B300443-9B94-4632-B266-3A637F9055D9}" type="presOf" srcId="{5181ACDA-C5A6-4043-9F3A-4C4DD10E3CA2}" destId="{2674B88B-62E6-4310-B38C-0C0155D173A0}" srcOrd="1" destOrd="0" presId="urn:microsoft.com/office/officeart/2011/layout/CircleProcess"/>
    <dgm:cxn modelId="{4A29346E-1EFC-494B-A7BB-D1669C6516AC}" srcId="{27157CC0-DC7B-4C8A-BE00-052D4BE08D61}" destId="{3AD31FD0-4643-4EDB-98F8-899FC04E99C4}" srcOrd="2" destOrd="0" parTransId="{0470D3B3-B661-4FFE-BE34-252931B07AA3}" sibTransId="{68938988-A3FC-48D6-88F1-69FF1D7D234F}"/>
    <dgm:cxn modelId="{67ED4685-8000-499D-B368-22ED6EC6C343}" type="presOf" srcId="{5181ACDA-C5A6-4043-9F3A-4C4DD10E3CA2}" destId="{8A883545-4547-45EB-A458-A76A8B7A3DA6}" srcOrd="0" destOrd="0" presId="urn:microsoft.com/office/officeart/2011/layout/CircleProcess"/>
    <dgm:cxn modelId="{6CA43494-3A81-4E06-BA66-79F43BD78E18}" type="presOf" srcId="{85E39D21-D8B0-4889-B66E-A28D519E5D8B}" destId="{0569C6FE-8F1E-4367-A247-B7CF937EF5CA}" srcOrd="0" destOrd="0" presId="urn:microsoft.com/office/officeart/2011/layout/CircleProcess"/>
    <dgm:cxn modelId="{C04D09A1-29C6-4DD7-B6AA-CEE41497A472}" type="presOf" srcId="{85E39D21-D8B0-4889-B66E-A28D519E5D8B}" destId="{DA3C7755-6881-4BF3-AF8E-7DB037F095A5}" srcOrd="1" destOrd="0" presId="urn:microsoft.com/office/officeart/2011/layout/CircleProcess"/>
    <dgm:cxn modelId="{D35E23AE-162B-4D3A-A596-ED0E91E5BF16}" srcId="{27157CC0-DC7B-4C8A-BE00-052D4BE08D61}" destId="{5181ACDA-C5A6-4043-9F3A-4C4DD10E3CA2}" srcOrd="1" destOrd="0" parTransId="{3CE54374-BE39-4ED1-BD6D-977947713E84}" sibTransId="{A03994E7-8FE3-4721-8AE1-37F8EB8DFB0B}"/>
    <dgm:cxn modelId="{FD036ABF-D9AB-4AE0-99B7-B9FE861584FD}" type="presOf" srcId="{27157CC0-DC7B-4C8A-BE00-052D4BE08D61}" destId="{6513EA6B-045D-4E2E-BCD8-912B84462235}" srcOrd="0" destOrd="0" presId="urn:microsoft.com/office/officeart/2011/layout/CircleProcess"/>
    <dgm:cxn modelId="{CBD20CCC-525D-4AAF-8B55-32C2B9E7F5D2}" type="presOf" srcId="{3AD31FD0-4643-4EDB-98F8-899FC04E99C4}" destId="{798FD372-96D7-4B58-83BF-A2143BD4C4C6}" srcOrd="0" destOrd="0" presId="urn:microsoft.com/office/officeart/2011/layout/CircleProcess"/>
    <dgm:cxn modelId="{BA8A4EE2-E6AA-45CF-A50C-AF5FD4465133}" type="presOf" srcId="{3AD31FD0-4643-4EDB-98F8-899FC04E99C4}" destId="{A83B354D-5915-4718-AFF9-8CEAA4389F19}" srcOrd="1" destOrd="0" presId="urn:microsoft.com/office/officeart/2011/layout/CircleProcess"/>
    <dgm:cxn modelId="{67A313F2-9C4D-48AD-BF61-189BF6C524EA}" srcId="{27157CC0-DC7B-4C8A-BE00-052D4BE08D61}" destId="{85E39D21-D8B0-4889-B66E-A28D519E5D8B}" srcOrd="0" destOrd="0" parTransId="{4F8C3C66-E85D-4D46-92A2-0E78EBB52843}" sibTransId="{14E3EE69-CA3B-48F4-ADB5-1241AB363B87}"/>
    <dgm:cxn modelId="{A8C1D3FC-9008-4339-A963-11CBF6784858}" type="presParOf" srcId="{6513EA6B-045D-4E2E-BCD8-912B84462235}" destId="{8000422D-D0EE-44E3-9197-C21E167713AB}" srcOrd="0" destOrd="0" presId="urn:microsoft.com/office/officeart/2011/layout/CircleProcess"/>
    <dgm:cxn modelId="{101416A5-9772-498D-B65A-ABD19BA56909}" type="presParOf" srcId="{8000422D-D0EE-44E3-9197-C21E167713AB}" destId="{2A43B0F8-8502-4858-A7E1-40DE8C4D767E}" srcOrd="0" destOrd="0" presId="urn:microsoft.com/office/officeart/2011/layout/CircleProcess"/>
    <dgm:cxn modelId="{6191E370-B251-4DF2-A67B-0554FBC1450B}" type="presParOf" srcId="{6513EA6B-045D-4E2E-BCD8-912B84462235}" destId="{8C3CD540-3F55-447A-A513-8D97DAA98FED}" srcOrd="1" destOrd="0" presId="urn:microsoft.com/office/officeart/2011/layout/CircleProcess"/>
    <dgm:cxn modelId="{AEEAA5B6-ECBD-4689-AFB6-367C3F6F767B}" type="presParOf" srcId="{8C3CD540-3F55-447A-A513-8D97DAA98FED}" destId="{798FD372-96D7-4B58-83BF-A2143BD4C4C6}" srcOrd="0" destOrd="0" presId="urn:microsoft.com/office/officeart/2011/layout/CircleProcess"/>
    <dgm:cxn modelId="{82A2C602-3CE2-4467-94E3-3230252F5575}" type="presParOf" srcId="{6513EA6B-045D-4E2E-BCD8-912B84462235}" destId="{A83B354D-5915-4718-AFF9-8CEAA4389F19}" srcOrd="2" destOrd="0" presId="urn:microsoft.com/office/officeart/2011/layout/CircleProcess"/>
    <dgm:cxn modelId="{0CC68C4E-C290-401A-9186-EE6AF1316138}" type="presParOf" srcId="{6513EA6B-045D-4E2E-BCD8-912B84462235}" destId="{A33B41CD-EE50-4A2F-BE8B-5687F5F71A25}" srcOrd="3" destOrd="0" presId="urn:microsoft.com/office/officeart/2011/layout/CircleProcess"/>
    <dgm:cxn modelId="{5005BAD7-4B5C-4145-B3E6-BD998B9B9F4C}" type="presParOf" srcId="{A33B41CD-EE50-4A2F-BE8B-5687F5F71A25}" destId="{E848F30D-718B-4533-BF4B-E5CA4EC205FF}" srcOrd="0" destOrd="0" presId="urn:microsoft.com/office/officeart/2011/layout/CircleProcess"/>
    <dgm:cxn modelId="{3598C3F0-4B31-4F73-97FE-93F054502DB3}" type="presParOf" srcId="{6513EA6B-045D-4E2E-BCD8-912B84462235}" destId="{86032CC2-C146-4955-9C83-22D231003EFA}" srcOrd="4" destOrd="0" presId="urn:microsoft.com/office/officeart/2011/layout/CircleProcess"/>
    <dgm:cxn modelId="{A37796C3-C412-415F-9F0F-213F10BB1993}" type="presParOf" srcId="{86032CC2-C146-4955-9C83-22D231003EFA}" destId="{8A883545-4547-45EB-A458-A76A8B7A3DA6}" srcOrd="0" destOrd="0" presId="urn:microsoft.com/office/officeart/2011/layout/CircleProcess"/>
    <dgm:cxn modelId="{B0F6C38D-8F2E-431F-BBDB-A1FE833A8A3B}" type="presParOf" srcId="{6513EA6B-045D-4E2E-BCD8-912B84462235}" destId="{2674B88B-62E6-4310-B38C-0C0155D173A0}" srcOrd="5" destOrd="0" presId="urn:microsoft.com/office/officeart/2011/layout/CircleProcess"/>
    <dgm:cxn modelId="{53E1FB0E-1C4F-4CEC-9D68-4FBDCB67C8E8}" type="presParOf" srcId="{6513EA6B-045D-4E2E-BCD8-912B84462235}" destId="{58D4FACD-5236-444B-B9D7-1B15E5E59DDF}" srcOrd="6" destOrd="0" presId="urn:microsoft.com/office/officeart/2011/layout/CircleProcess"/>
    <dgm:cxn modelId="{565C3DA4-AA01-4CE3-A68F-7F10F9C64C5E}" type="presParOf" srcId="{58D4FACD-5236-444B-B9D7-1B15E5E59DDF}" destId="{F99F3F37-A366-4B5C-B89C-918C817A21A3}" srcOrd="0" destOrd="0" presId="urn:microsoft.com/office/officeart/2011/layout/CircleProcess"/>
    <dgm:cxn modelId="{577C2242-36C0-4E67-9CD4-35856F0FE0CA}" type="presParOf" srcId="{6513EA6B-045D-4E2E-BCD8-912B84462235}" destId="{75325945-EBEC-4BDD-8B67-449AF25A2010}" srcOrd="7" destOrd="0" presId="urn:microsoft.com/office/officeart/2011/layout/CircleProcess"/>
    <dgm:cxn modelId="{A1081A9B-5620-4E6E-95DF-B92D85E88D1B}" type="presParOf" srcId="{75325945-EBEC-4BDD-8B67-449AF25A2010}" destId="{0569C6FE-8F1E-4367-A247-B7CF937EF5CA}" srcOrd="0" destOrd="0" presId="urn:microsoft.com/office/officeart/2011/layout/CircleProcess"/>
    <dgm:cxn modelId="{1D5CC469-CE1D-451F-A515-45D254499FFB}" type="presParOf" srcId="{6513EA6B-045D-4E2E-BCD8-912B84462235}" destId="{DA3C7755-6881-4BF3-AF8E-7DB037F095A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7157CC0-DC7B-4C8A-BE00-052D4BE08D61}" type="doc">
      <dgm:prSet loTypeId="urn:microsoft.com/office/officeart/2011/layout/CircleProcess" loCatId="officeonline" qsTypeId="urn:microsoft.com/office/officeart/2005/8/quickstyle/simple1" qsCatId="simple" csTypeId="urn:microsoft.com/office/officeart/2005/8/colors/accent1_2" csCatId="accent1" phldr="1"/>
      <dgm:spPr/>
      <dgm:t>
        <a:bodyPr/>
        <a:lstStyle/>
        <a:p>
          <a:endParaRPr lang="en-GB"/>
        </a:p>
      </dgm:t>
    </dgm:pt>
    <dgm:pt modelId="{85E39D21-D8B0-4889-B66E-A28D519E5D8B}">
      <dgm:prSet phldrT="[Text]" custT="1"/>
      <dgm:spPr>
        <a:ln>
          <a:noFill/>
        </a:ln>
      </dgm:spPr>
      <dgm:t>
        <a:bodyPr/>
        <a:lstStyle/>
        <a:p>
          <a:r>
            <a:rPr lang="en-GB" sz="2000" dirty="0"/>
            <a:t>Ill</a:t>
          </a:r>
          <a:r>
            <a:rPr lang="en-GB" sz="2000" baseline="0" dirty="0"/>
            <a:t> Health, Injury Benefits &amp; Death</a:t>
          </a:r>
          <a:endParaRPr lang="en-GB" sz="2000" dirty="0"/>
        </a:p>
      </dgm:t>
    </dgm:pt>
    <dgm:pt modelId="{4F8C3C66-E85D-4D46-92A2-0E78EBB52843}" type="parTrans" cxnId="{67A313F2-9C4D-48AD-BF61-189BF6C524EA}">
      <dgm:prSet/>
      <dgm:spPr/>
      <dgm:t>
        <a:bodyPr/>
        <a:lstStyle/>
        <a:p>
          <a:endParaRPr lang="en-GB" sz="1600"/>
        </a:p>
      </dgm:t>
    </dgm:pt>
    <dgm:pt modelId="{14E3EE69-CA3B-48F4-ADB5-1241AB363B87}" type="sibTrans" cxnId="{67A313F2-9C4D-48AD-BF61-189BF6C524EA}">
      <dgm:prSet/>
      <dgm:spPr/>
      <dgm:t>
        <a:bodyPr/>
        <a:lstStyle/>
        <a:p>
          <a:endParaRPr lang="en-GB" sz="1600"/>
        </a:p>
      </dgm:t>
    </dgm:pt>
    <dgm:pt modelId="{5181ACDA-C5A6-4043-9F3A-4C4DD10E3CA2}">
      <dgm:prSet phldrT="[Text]" custT="1"/>
      <dgm:spPr>
        <a:ln>
          <a:noFill/>
        </a:ln>
      </dgm:spPr>
      <dgm:t>
        <a:bodyPr/>
        <a:lstStyle/>
        <a:p>
          <a:r>
            <a:rPr lang="en-GB" sz="2000" dirty="0"/>
            <a:t>Schemes, Retirement &amp; Leaving</a:t>
          </a:r>
        </a:p>
      </dgm:t>
    </dgm:pt>
    <dgm:pt modelId="{3CE54374-BE39-4ED1-BD6D-977947713E84}" type="parTrans" cxnId="{D35E23AE-162B-4D3A-A596-ED0E91E5BF16}">
      <dgm:prSet/>
      <dgm:spPr/>
      <dgm:t>
        <a:bodyPr/>
        <a:lstStyle/>
        <a:p>
          <a:endParaRPr lang="en-GB" sz="1600"/>
        </a:p>
      </dgm:t>
    </dgm:pt>
    <dgm:pt modelId="{A03994E7-8FE3-4721-8AE1-37F8EB8DFB0B}" type="sibTrans" cxnId="{D35E23AE-162B-4D3A-A596-ED0E91E5BF16}">
      <dgm:prSet/>
      <dgm:spPr/>
      <dgm:t>
        <a:bodyPr/>
        <a:lstStyle/>
        <a:p>
          <a:endParaRPr lang="en-GB" sz="1600"/>
        </a:p>
      </dgm:t>
    </dgm:pt>
    <dgm:pt modelId="{6513EA6B-045D-4E2E-BCD8-912B84462235}" type="pres">
      <dgm:prSet presAssocID="{27157CC0-DC7B-4C8A-BE00-052D4BE08D61}" presName="Name0" presStyleCnt="0">
        <dgm:presLayoutVars>
          <dgm:chMax val="11"/>
          <dgm:chPref val="11"/>
          <dgm:dir/>
          <dgm:resizeHandles/>
        </dgm:presLayoutVars>
      </dgm:prSet>
      <dgm:spPr/>
    </dgm:pt>
    <dgm:pt modelId="{A33B41CD-EE50-4A2F-BE8B-5687F5F71A25}" type="pres">
      <dgm:prSet presAssocID="{5181ACDA-C5A6-4043-9F3A-4C4DD10E3CA2}" presName="Accent2" presStyleCnt="0"/>
      <dgm:spPr/>
    </dgm:pt>
    <dgm:pt modelId="{E848F30D-718B-4533-BF4B-E5CA4EC205FF}" type="pres">
      <dgm:prSet presAssocID="{5181ACDA-C5A6-4043-9F3A-4C4DD10E3CA2}" presName="Accent" presStyleLbl="node1" presStyleIdx="0" presStyleCnt="2"/>
      <dgm:spPr>
        <a:solidFill>
          <a:srgbClr val="FF3399"/>
        </a:solidFill>
      </dgm:spPr>
    </dgm:pt>
    <dgm:pt modelId="{86032CC2-C146-4955-9C83-22D231003EFA}" type="pres">
      <dgm:prSet presAssocID="{5181ACDA-C5A6-4043-9F3A-4C4DD10E3CA2}" presName="ParentBackground2" presStyleCnt="0"/>
      <dgm:spPr/>
    </dgm:pt>
    <dgm:pt modelId="{8A883545-4547-45EB-A458-A76A8B7A3DA6}" type="pres">
      <dgm:prSet presAssocID="{5181ACDA-C5A6-4043-9F3A-4C4DD10E3CA2}" presName="ParentBackground" presStyleLbl="fgAcc1" presStyleIdx="0" presStyleCnt="2"/>
      <dgm:spPr/>
    </dgm:pt>
    <dgm:pt modelId="{2674B88B-62E6-4310-B38C-0C0155D173A0}" type="pres">
      <dgm:prSet presAssocID="{5181ACDA-C5A6-4043-9F3A-4C4DD10E3CA2}" presName="Parent2" presStyleLbl="revTx" presStyleIdx="0" presStyleCnt="0">
        <dgm:presLayoutVars>
          <dgm:chMax val="1"/>
          <dgm:chPref val="1"/>
          <dgm:bulletEnabled val="1"/>
        </dgm:presLayoutVars>
      </dgm:prSet>
      <dgm:spPr/>
    </dgm:pt>
    <dgm:pt modelId="{58D4FACD-5236-444B-B9D7-1B15E5E59DDF}" type="pres">
      <dgm:prSet presAssocID="{85E39D21-D8B0-4889-B66E-A28D519E5D8B}" presName="Accent1" presStyleCnt="0"/>
      <dgm:spPr/>
    </dgm:pt>
    <dgm:pt modelId="{F99F3F37-A366-4B5C-B89C-918C817A21A3}" type="pres">
      <dgm:prSet presAssocID="{85E39D21-D8B0-4889-B66E-A28D519E5D8B}" presName="Accent" presStyleLbl="node1" presStyleIdx="1" presStyleCnt="2"/>
      <dgm:spPr>
        <a:solidFill>
          <a:schemeClr val="accent4"/>
        </a:solidFill>
      </dgm:spPr>
    </dgm:pt>
    <dgm:pt modelId="{75325945-EBEC-4BDD-8B67-449AF25A2010}" type="pres">
      <dgm:prSet presAssocID="{85E39D21-D8B0-4889-B66E-A28D519E5D8B}" presName="ParentBackground1" presStyleCnt="0"/>
      <dgm:spPr/>
    </dgm:pt>
    <dgm:pt modelId="{0569C6FE-8F1E-4367-A247-B7CF937EF5CA}" type="pres">
      <dgm:prSet presAssocID="{85E39D21-D8B0-4889-B66E-A28D519E5D8B}" presName="ParentBackground" presStyleLbl="fgAcc1" presStyleIdx="1" presStyleCnt="2"/>
      <dgm:spPr/>
    </dgm:pt>
    <dgm:pt modelId="{DA3C7755-6881-4BF3-AF8E-7DB037F095A5}" type="pres">
      <dgm:prSet presAssocID="{85E39D21-D8B0-4889-B66E-A28D519E5D8B}" presName="Parent1" presStyleLbl="revTx" presStyleIdx="0" presStyleCnt="0">
        <dgm:presLayoutVars>
          <dgm:chMax val="1"/>
          <dgm:chPref val="1"/>
          <dgm:bulletEnabled val="1"/>
        </dgm:presLayoutVars>
      </dgm:prSet>
      <dgm:spPr/>
    </dgm:pt>
  </dgm:ptLst>
  <dgm:cxnLst>
    <dgm:cxn modelId="{2B300443-9B94-4632-B266-3A637F9055D9}" type="presOf" srcId="{5181ACDA-C5A6-4043-9F3A-4C4DD10E3CA2}" destId="{2674B88B-62E6-4310-B38C-0C0155D173A0}" srcOrd="1" destOrd="0" presId="urn:microsoft.com/office/officeart/2011/layout/CircleProcess"/>
    <dgm:cxn modelId="{67ED4685-8000-499D-B368-22ED6EC6C343}" type="presOf" srcId="{5181ACDA-C5A6-4043-9F3A-4C4DD10E3CA2}" destId="{8A883545-4547-45EB-A458-A76A8B7A3DA6}" srcOrd="0" destOrd="0" presId="urn:microsoft.com/office/officeart/2011/layout/CircleProcess"/>
    <dgm:cxn modelId="{6CA43494-3A81-4E06-BA66-79F43BD78E18}" type="presOf" srcId="{85E39D21-D8B0-4889-B66E-A28D519E5D8B}" destId="{0569C6FE-8F1E-4367-A247-B7CF937EF5CA}" srcOrd="0" destOrd="0" presId="urn:microsoft.com/office/officeart/2011/layout/CircleProcess"/>
    <dgm:cxn modelId="{C04D09A1-29C6-4DD7-B6AA-CEE41497A472}" type="presOf" srcId="{85E39D21-D8B0-4889-B66E-A28D519E5D8B}" destId="{DA3C7755-6881-4BF3-AF8E-7DB037F095A5}" srcOrd="1" destOrd="0" presId="urn:microsoft.com/office/officeart/2011/layout/CircleProcess"/>
    <dgm:cxn modelId="{D35E23AE-162B-4D3A-A596-ED0E91E5BF16}" srcId="{27157CC0-DC7B-4C8A-BE00-052D4BE08D61}" destId="{5181ACDA-C5A6-4043-9F3A-4C4DD10E3CA2}" srcOrd="1" destOrd="0" parTransId="{3CE54374-BE39-4ED1-BD6D-977947713E84}" sibTransId="{A03994E7-8FE3-4721-8AE1-37F8EB8DFB0B}"/>
    <dgm:cxn modelId="{FD036ABF-D9AB-4AE0-99B7-B9FE861584FD}" type="presOf" srcId="{27157CC0-DC7B-4C8A-BE00-052D4BE08D61}" destId="{6513EA6B-045D-4E2E-BCD8-912B84462235}" srcOrd="0" destOrd="0" presId="urn:microsoft.com/office/officeart/2011/layout/CircleProcess"/>
    <dgm:cxn modelId="{67A313F2-9C4D-48AD-BF61-189BF6C524EA}" srcId="{27157CC0-DC7B-4C8A-BE00-052D4BE08D61}" destId="{85E39D21-D8B0-4889-B66E-A28D519E5D8B}" srcOrd="0" destOrd="0" parTransId="{4F8C3C66-E85D-4D46-92A2-0E78EBB52843}" sibTransId="{14E3EE69-CA3B-48F4-ADB5-1241AB363B87}"/>
    <dgm:cxn modelId="{0CC68C4E-C290-401A-9186-EE6AF1316138}" type="presParOf" srcId="{6513EA6B-045D-4E2E-BCD8-912B84462235}" destId="{A33B41CD-EE50-4A2F-BE8B-5687F5F71A25}" srcOrd="0" destOrd="0" presId="urn:microsoft.com/office/officeart/2011/layout/CircleProcess"/>
    <dgm:cxn modelId="{5005BAD7-4B5C-4145-B3E6-BD998B9B9F4C}" type="presParOf" srcId="{A33B41CD-EE50-4A2F-BE8B-5687F5F71A25}" destId="{E848F30D-718B-4533-BF4B-E5CA4EC205FF}" srcOrd="0" destOrd="0" presId="urn:microsoft.com/office/officeart/2011/layout/CircleProcess"/>
    <dgm:cxn modelId="{3598C3F0-4B31-4F73-97FE-93F054502DB3}" type="presParOf" srcId="{6513EA6B-045D-4E2E-BCD8-912B84462235}" destId="{86032CC2-C146-4955-9C83-22D231003EFA}" srcOrd="1" destOrd="0" presId="urn:microsoft.com/office/officeart/2011/layout/CircleProcess"/>
    <dgm:cxn modelId="{A37796C3-C412-415F-9F0F-213F10BB1993}" type="presParOf" srcId="{86032CC2-C146-4955-9C83-22D231003EFA}" destId="{8A883545-4547-45EB-A458-A76A8B7A3DA6}" srcOrd="0" destOrd="0" presId="urn:microsoft.com/office/officeart/2011/layout/CircleProcess"/>
    <dgm:cxn modelId="{B0F6C38D-8F2E-431F-BBDB-A1FE833A8A3B}" type="presParOf" srcId="{6513EA6B-045D-4E2E-BCD8-912B84462235}" destId="{2674B88B-62E6-4310-B38C-0C0155D173A0}" srcOrd="2" destOrd="0" presId="urn:microsoft.com/office/officeart/2011/layout/CircleProcess"/>
    <dgm:cxn modelId="{53E1FB0E-1C4F-4CEC-9D68-4FBDCB67C8E8}" type="presParOf" srcId="{6513EA6B-045D-4E2E-BCD8-912B84462235}" destId="{58D4FACD-5236-444B-B9D7-1B15E5E59DDF}" srcOrd="3" destOrd="0" presId="urn:microsoft.com/office/officeart/2011/layout/CircleProcess"/>
    <dgm:cxn modelId="{565C3DA4-AA01-4CE3-A68F-7F10F9C64C5E}" type="presParOf" srcId="{58D4FACD-5236-444B-B9D7-1B15E5E59DDF}" destId="{F99F3F37-A366-4B5C-B89C-918C817A21A3}" srcOrd="0" destOrd="0" presId="urn:microsoft.com/office/officeart/2011/layout/CircleProcess"/>
    <dgm:cxn modelId="{577C2242-36C0-4E67-9CD4-35856F0FE0CA}" type="presParOf" srcId="{6513EA6B-045D-4E2E-BCD8-912B84462235}" destId="{75325945-EBEC-4BDD-8B67-449AF25A2010}" srcOrd="4" destOrd="0" presId="urn:microsoft.com/office/officeart/2011/layout/CircleProcess"/>
    <dgm:cxn modelId="{A1081A9B-5620-4E6E-95DF-B92D85E88D1B}" type="presParOf" srcId="{75325945-EBEC-4BDD-8B67-449AF25A2010}" destId="{0569C6FE-8F1E-4367-A247-B7CF937EF5CA}" srcOrd="0" destOrd="0" presId="urn:microsoft.com/office/officeart/2011/layout/CircleProcess"/>
    <dgm:cxn modelId="{1D5CC469-CE1D-451F-A515-45D254499FFB}" type="presParOf" srcId="{6513EA6B-045D-4E2E-BCD8-912B84462235}" destId="{DA3C7755-6881-4BF3-AF8E-7DB037F095A5}" srcOrd="5"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359337C-0973-4504-9574-8E37D51D6159}"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GB"/>
        </a:p>
      </dgm:t>
    </dgm:pt>
    <dgm:pt modelId="{52100608-7ED1-4F54-849B-C590730D821D}">
      <dgm:prSet phldrT="[Text]"/>
      <dgm:spPr>
        <a:solidFill>
          <a:schemeClr val="accent6">
            <a:lumMod val="75000"/>
          </a:schemeClr>
        </a:solidFill>
      </dgm:spPr>
      <dgm:t>
        <a:bodyPr/>
        <a:lstStyle/>
        <a:p>
          <a:r>
            <a:rPr lang="en-GB" dirty="0"/>
            <a:t>This was an excellent and informative session with myth busting addressed which was extremely helpful.  I have grappled with this subject for many years and for once I think I understand the basic principles. Thank you so much!</a:t>
          </a:r>
        </a:p>
      </dgm:t>
    </dgm:pt>
    <dgm:pt modelId="{F0BBC128-9615-4510-9CA2-2F08F8179FD5}" type="parTrans" cxnId="{04B86DED-F503-4B40-9826-5283A2917783}">
      <dgm:prSet/>
      <dgm:spPr/>
      <dgm:t>
        <a:bodyPr/>
        <a:lstStyle/>
        <a:p>
          <a:endParaRPr lang="en-GB"/>
        </a:p>
      </dgm:t>
    </dgm:pt>
    <dgm:pt modelId="{3183AD2C-3865-49D4-994D-63039164C0DC}" type="sibTrans" cxnId="{04B86DED-F503-4B40-9826-5283A2917783}">
      <dgm:prSet/>
      <dgm:spPr/>
      <dgm:t>
        <a:bodyPr/>
        <a:lstStyle/>
        <a:p>
          <a:endParaRPr lang="en-GB"/>
        </a:p>
      </dgm:t>
    </dgm:pt>
    <dgm:pt modelId="{A00EF5EA-F166-4D1B-9A28-421BB5023C6B}">
      <dgm:prSet phldrT="[Text]"/>
      <dgm:spPr>
        <a:solidFill>
          <a:srgbClr val="00B050"/>
        </a:solidFill>
      </dgm:spPr>
      <dgm:t>
        <a:bodyPr/>
        <a:lstStyle/>
        <a:p>
          <a:r>
            <a:rPr lang="en-GB" dirty="0"/>
            <a:t>Pensions were  something I didn't have a grip on, and this has massively helped and will be extremely beneficial for forming my long-term plans- Excellent!</a:t>
          </a:r>
        </a:p>
      </dgm:t>
    </dgm:pt>
    <dgm:pt modelId="{A1ACAC42-FEB0-4C1E-956C-F9A0A3FBC551}" type="parTrans" cxnId="{F7C25BE5-340B-4031-98F4-94408CEB3C2C}">
      <dgm:prSet/>
      <dgm:spPr/>
      <dgm:t>
        <a:bodyPr/>
        <a:lstStyle/>
        <a:p>
          <a:endParaRPr lang="en-GB"/>
        </a:p>
      </dgm:t>
    </dgm:pt>
    <dgm:pt modelId="{366DAE01-1108-44E4-84CE-713E73C29031}" type="sibTrans" cxnId="{F7C25BE5-340B-4031-98F4-94408CEB3C2C}">
      <dgm:prSet/>
      <dgm:spPr/>
      <dgm:t>
        <a:bodyPr/>
        <a:lstStyle/>
        <a:p>
          <a:endParaRPr lang="en-GB"/>
        </a:p>
      </dgm:t>
    </dgm:pt>
    <dgm:pt modelId="{BF35C740-75FD-429D-A3DC-F4F055EE816E}">
      <dgm:prSet phldrT="[Text]"/>
      <dgm:spPr>
        <a:solidFill>
          <a:schemeClr val="accent4">
            <a:lumMod val="75000"/>
          </a:schemeClr>
        </a:solidFill>
      </dgm:spPr>
      <dgm:t>
        <a:bodyPr/>
        <a:lstStyle/>
        <a:p>
          <a:r>
            <a:rPr lang="en-GB" dirty="0"/>
            <a:t>Absolutely clearly presented, even though I thought I was clued up! </a:t>
          </a:r>
        </a:p>
      </dgm:t>
    </dgm:pt>
    <dgm:pt modelId="{89640980-BDCE-456E-A953-00F2FBF11497}" type="parTrans" cxnId="{593C748B-D67F-46DB-A4B9-D1260DAB3D1F}">
      <dgm:prSet/>
      <dgm:spPr/>
      <dgm:t>
        <a:bodyPr/>
        <a:lstStyle/>
        <a:p>
          <a:endParaRPr lang="en-GB"/>
        </a:p>
      </dgm:t>
    </dgm:pt>
    <dgm:pt modelId="{39F8539A-CB3D-48DF-8EE0-1445B1A094E2}" type="sibTrans" cxnId="{593C748B-D67F-46DB-A4B9-D1260DAB3D1F}">
      <dgm:prSet/>
      <dgm:spPr/>
      <dgm:t>
        <a:bodyPr/>
        <a:lstStyle/>
        <a:p>
          <a:endParaRPr lang="en-GB"/>
        </a:p>
      </dgm:t>
    </dgm:pt>
    <dgm:pt modelId="{C858099C-BC7A-40F8-B155-D0903566BDE9}">
      <dgm:prSet/>
      <dgm:spPr/>
      <dgm:t>
        <a:bodyPr/>
        <a:lstStyle/>
        <a:p>
          <a:r>
            <a:rPr lang="en-GB" dirty="0"/>
            <a:t>The presenter was great, so knowledgeable. there’s so much I wasn't aware of. thank you, Cabinet Office, for these courses!</a:t>
          </a:r>
        </a:p>
      </dgm:t>
    </dgm:pt>
    <dgm:pt modelId="{D09B7DD8-DA23-46EA-A1FB-D9011C93B6B6}" type="parTrans" cxnId="{D92547CC-3D28-441C-B5B4-87049B2E1DF0}">
      <dgm:prSet/>
      <dgm:spPr/>
      <dgm:t>
        <a:bodyPr/>
        <a:lstStyle/>
        <a:p>
          <a:endParaRPr lang="en-GB"/>
        </a:p>
      </dgm:t>
    </dgm:pt>
    <dgm:pt modelId="{5E865644-A9DE-40B9-9846-B1823B9658EB}" type="sibTrans" cxnId="{D92547CC-3D28-441C-B5B4-87049B2E1DF0}">
      <dgm:prSet/>
      <dgm:spPr/>
      <dgm:t>
        <a:bodyPr/>
        <a:lstStyle/>
        <a:p>
          <a:endParaRPr lang="en-GB"/>
        </a:p>
      </dgm:t>
    </dgm:pt>
    <dgm:pt modelId="{C409F80B-4D86-4597-9050-AF9B9CFA8501}" type="pres">
      <dgm:prSet presAssocID="{E359337C-0973-4504-9574-8E37D51D6159}" presName="Name0" presStyleCnt="0">
        <dgm:presLayoutVars>
          <dgm:chPref val="1"/>
          <dgm:dir/>
          <dgm:animOne val="branch"/>
          <dgm:animLvl val="lvl"/>
          <dgm:resizeHandles/>
        </dgm:presLayoutVars>
      </dgm:prSet>
      <dgm:spPr/>
    </dgm:pt>
    <dgm:pt modelId="{28E7A0BE-48B5-4ED4-A761-0529FDBEB587}" type="pres">
      <dgm:prSet presAssocID="{52100608-7ED1-4F54-849B-C590730D821D}" presName="vertOne" presStyleCnt="0"/>
      <dgm:spPr/>
    </dgm:pt>
    <dgm:pt modelId="{24A3777D-0906-4071-B82A-BFB1ABCD863D}" type="pres">
      <dgm:prSet presAssocID="{52100608-7ED1-4F54-849B-C590730D821D}" presName="txOne" presStyleLbl="node0" presStyleIdx="0" presStyleCnt="1">
        <dgm:presLayoutVars>
          <dgm:chPref val="3"/>
        </dgm:presLayoutVars>
      </dgm:prSet>
      <dgm:spPr/>
    </dgm:pt>
    <dgm:pt modelId="{BE200273-CA52-4283-BC55-C030F1B521BE}" type="pres">
      <dgm:prSet presAssocID="{52100608-7ED1-4F54-849B-C590730D821D}" presName="parTransOne" presStyleCnt="0"/>
      <dgm:spPr/>
    </dgm:pt>
    <dgm:pt modelId="{FE503619-C583-40C8-9371-55F8B54AA808}" type="pres">
      <dgm:prSet presAssocID="{52100608-7ED1-4F54-849B-C590730D821D}" presName="horzOne" presStyleCnt="0"/>
      <dgm:spPr/>
    </dgm:pt>
    <dgm:pt modelId="{4FBE7B89-535F-419E-BD78-170BF2638585}" type="pres">
      <dgm:prSet presAssocID="{A00EF5EA-F166-4D1B-9A28-421BB5023C6B}" presName="vertTwo" presStyleCnt="0"/>
      <dgm:spPr/>
    </dgm:pt>
    <dgm:pt modelId="{C835149B-1CF9-47DB-9401-8285F69AB19D}" type="pres">
      <dgm:prSet presAssocID="{A00EF5EA-F166-4D1B-9A28-421BB5023C6B}" presName="txTwo" presStyleLbl="node2" presStyleIdx="0" presStyleCnt="3">
        <dgm:presLayoutVars>
          <dgm:chPref val="3"/>
        </dgm:presLayoutVars>
      </dgm:prSet>
      <dgm:spPr/>
    </dgm:pt>
    <dgm:pt modelId="{AA963A64-C37A-4D6F-A86F-38A8986FC09C}" type="pres">
      <dgm:prSet presAssocID="{A00EF5EA-F166-4D1B-9A28-421BB5023C6B}" presName="horzTwo" presStyleCnt="0"/>
      <dgm:spPr/>
    </dgm:pt>
    <dgm:pt modelId="{2B0FD783-2880-4E23-AAB6-476942846E78}" type="pres">
      <dgm:prSet presAssocID="{366DAE01-1108-44E4-84CE-713E73C29031}" presName="sibSpaceTwo" presStyleCnt="0"/>
      <dgm:spPr/>
    </dgm:pt>
    <dgm:pt modelId="{9BB280B0-9EA6-4576-9B37-9ECC6654636D}" type="pres">
      <dgm:prSet presAssocID="{BF35C740-75FD-429D-A3DC-F4F055EE816E}" presName="vertTwo" presStyleCnt="0"/>
      <dgm:spPr/>
    </dgm:pt>
    <dgm:pt modelId="{EBC3FEC6-E2BC-4906-9CCD-20156D876E5F}" type="pres">
      <dgm:prSet presAssocID="{BF35C740-75FD-429D-A3DC-F4F055EE816E}" presName="txTwo" presStyleLbl="node2" presStyleIdx="1" presStyleCnt="3">
        <dgm:presLayoutVars>
          <dgm:chPref val="3"/>
        </dgm:presLayoutVars>
      </dgm:prSet>
      <dgm:spPr/>
    </dgm:pt>
    <dgm:pt modelId="{8920F12E-6FB1-41C9-930B-B9BFBC6C31E5}" type="pres">
      <dgm:prSet presAssocID="{BF35C740-75FD-429D-A3DC-F4F055EE816E}" presName="horzTwo" presStyleCnt="0"/>
      <dgm:spPr/>
    </dgm:pt>
    <dgm:pt modelId="{10D94B04-21D7-40EC-8A45-236787B079EB}" type="pres">
      <dgm:prSet presAssocID="{39F8539A-CB3D-48DF-8EE0-1445B1A094E2}" presName="sibSpaceTwo" presStyleCnt="0"/>
      <dgm:spPr/>
    </dgm:pt>
    <dgm:pt modelId="{23C710FC-5B41-4595-8949-2AD7A215F0CE}" type="pres">
      <dgm:prSet presAssocID="{C858099C-BC7A-40F8-B155-D0903566BDE9}" presName="vertTwo" presStyleCnt="0"/>
      <dgm:spPr/>
    </dgm:pt>
    <dgm:pt modelId="{8E1C71BD-F41B-4290-B528-467E8F80F269}" type="pres">
      <dgm:prSet presAssocID="{C858099C-BC7A-40F8-B155-D0903566BDE9}" presName="txTwo" presStyleLbl="node2" presStyleIdx="2" presStyleCnt="3">
        <dgm:presLayoutVars>
          <dgm:chPref val="3"/>
        </dgm:presLayoutVars>
      </dgm:prSet>
      <dgm:spPr/>
    </dgm:pt>
    <dgm:pt modelId="{716C7277-9F4C-4BAE-8A1E-7C841629910B}" type="pres">
      <dgm:prSet presAssocID="{C858099C-BC7A-40F8-B155-D0903566BDE9}" presName="horzTwo" presStyleCnt="0"/>
      <dgm:spPr/>
    </dgm:pt>
  </dgm:ptLst>
  <dgm:cxnLst>
    <dgm:cxn modelId="{44F75440-B2FE-4AEF-B9F0-18700210E06A}" type="presOf" srcId="{C858099C-BC7A-40F8-B155-D0903566BDE9}" destId="{8E1C71BD-F41B-4290-B528-467E8F80F269}" srcOrd="0" destOrd="0" presId="urn:microsoft.com/office/officeart/2005/8/layout/hierarchy4"/>
    <dgm:cxn modelId="{593C748B-D67F-46DB-A4B9-D1260DAB3D1F}" srcId="{52100608-7ED1-4F54-849B-C590730D821D}" destId="{BF35C740-75FD-429D-A3DC-F4F055EE816E}" srcOrd="1" destOrd="0" parTransId="{89640980-BDCE-456E-A953-00F2FBF11497}" sibTransId="{39F8539A-CB3D-48DF-8EE0-1445B1A094E2}"/>
    <dgm:cxn modelId="{069B1B96-B9D8-4662-85F6-2C1350CADCFE}" type="presOf" srcId="{52100608-7ED1-4F54-849B-C590730D821D}" destId="{24A3777D-0906-4071-B82A-BFB1ABCD863D}" srcOrd="0" destOrd="0" presId="urn:microsoft.com/office/officeart/2005/8/layout/hierarchy4"/>
    <dgm:cxn modelId="{D92547CC-3D28-441C-B5B4-87049B2E1DF0}" srcId="{52100608-7ED1-4F54-849B-C590730D821D}" destId="{C858099C-BC7A-40F8-B155-D0903566BDE9}" srcOrd="2" destOrd="0" parTransId="{D09B7DD8-DA23-46EA-A1FB-D9011C93B6B6}" sibTransId="{5E865644-A9DE-40B9-9846-B1823B9658EB}"/>
    <dgm:cxn modelId="{DC8000E2-1B39-4C8D-B2D2-60DD5F8146F4}" type="presOf" srcId="{A00EF5EA-F166-4D1B-9A28-421BB5023C6B}" destId="{C835149B-1CF9-47DB-9401-8285F69AB19D}" srcOrd="0" destOrd="0" presId="urn:microsoft.com/office/officeart/2005/8/layout/hierarchy4"/>
    <dgm:cxn modelId="{126BDAE4-B767-44AB-AAD4-5921B949D44B}" type="presOf" srcId="{E359337C-0973-4504-9574-8E37D51D6159}" destId="{C409F80B-4D86-4597-9050-AF9B9CFA8501}" srcOrd="0" destOrd="0" presId="urn:microsoft.com/office/officeart/2005/8/layout/hierarchy4"/>
    <dgm:cxn modelId="{F7C25BE5-340B-4031-98F4-94408CEB3C2C}" srcId="{52100608-7ED1-4F54-849B-C590730D821D}" destId="{A00EF5EA-F166-4D1B-9A28-421BB5023C6B}" srcOrd="0" destOrd="0" parTransId="{A1ACAC42-FEB0-4C1E-956C-F9A0A3FBC551}" sibTransId="{366DAE01-1108-44E4-84CE-713E73C29031}"/>
    <dgm:cxn modelId="{04B86DED-F503-4B40-9826-5283A2917783}" srcId="{E359337C-0973-4504-9574-8E37D51D6159}" destId="{52100608-7ED1-4F54-849B-C590730D821D}" srcOrd="0" destOrd="0" parTransId="{F0BBC128-9615-4510-9CA2-2F08F8179FD5}" sibTransId="{3183AD2C-3865-49D4-994D-63039164C0DC}"/>
    <dgm:cxn modelId="{18A6A3F0-9A3D-4306-AAEB-51755292C2CA}" type="presOf" srcId="{BF35C740-75FD-429D-A3DC-F4F055EE816E}" destId="{EBC3FEC6-E2BC-4906-9CCD-20156D876E5F}" srcOrd="0" destOrd="0" presId="urn:microsoft.com/office/officeart/2005/8/layout/hierarchy4"/>
    <dgm:cxn modelId="{F40F5245-0B64-47FC-AA24-992FDA150ED2}" type="presParOf" srcId="{C409F80B-4D86-4597-9050-AF9B9CFA8501}" destId="{28E7A0BE-48B5-4ED4-A761-0529FDBEB587}" srcOrd="0" destOrd="0" presId="urn:microsoft.com/office/officeart/2005/8/layout/hierarchy4"/>
    <dgm:cxn modelId="{4BF7EDC2-115C-4A97-8162-2C53E55FDB05}" type="presParOf" srcId="{28E7A0BE-48B5-4ED4-A761-0529FDBEB587}" destId="{24A3777D-0906-4071-B82A-BFB1ABCD863D}" srcOrd="0" destOrd="0" presId="urn:microsoft.com/office/officeart/2005/8/layout/hierarchy4"/>
    <dgm:cxn modelId="{ADF5A5E2-D321-466A-9ACE-D724F1B9A6BB}" type="presParOf" srcId="{28E7A0BE-48B5-4ED4-A761-0529FDBEB587}" destId="{BE200273-CA52-4283-BC55-C030F1B521BE}" srcOrd="1" destOrd="0" presId="urn:microsoft.com/office/officeart/2005/8/layout/hierarchy4"/>
    <dgm:cxn modelId="{75951185-63A8-4B4F-83B2-85906A2AC305}" type="presParOf" srcId="{28E7A0BE-48B5-4ED4-A761-0529FDBEB587}" destId="{FE503619-C583-40C8-9371-55F8B54AA808}" srcOrd="2" destOrd="0" presId="urn:microsoft.com/office/officeart/2005/8/layout/hierarchy4"/>
    <dgm:cxn modelId="{73806E16-2266-46A3-B550-5B9A34FBA4C0}" type="presParOf" srcId="{FE503619-C583-40C8-9371-55F8B54AA808}" destId="{4FBE7B89-535F-419E-BD78-170BF2638585}" srcOrd="0" destOrd="0" presId="urn:microsoft.com/office/officeart/2005/8/layout/hierarchy4"/>
    <dgm:cxn modelId="{B202FD66-A815-4663-968D-035C744C285C}" type="presParOf" srcId="{4FBE7B89-535F-419E-BD78-170BF2638585}" destId="{C835149B-1CF9-47DB-9401-8285F69AB19D}" srcOrd="0" destOrd="0" presId="urn:microsoft.com/office/officeart/2005/8/layout/hierarchy4"/>
    <dgm:cxn modelId="{4800E24F-6C0A-4929-B3B4-58F428AD0227}" type="presParOf" srcId="{4FBE7B89-535F-419E-BD78-170BF2638585}" destId="{AA963A64-C37A-4D6F-A86F-38A8986FC09C}" srcOrd="1" destOrd="0" presId="urn:microsoft.com/office/officeart/2005/8/layout/hierarchy4"/>
    <dgm:cxn modelId="{7897B60C-998B-4CDF-91D0-4F35E87AEE78}" type="presParOf" srcId="{FE503619-C583-40C8-9371-55F8B54AA808}" destId="{2B0FD783-2880-4E23-AAB6-476942846E78}" srcOrd="1" destOrd="0" presId="urn:microsoft.com/office/officeart/2005/8/layout/hierarchy4"/>
    <dgm:cxn modelId="{A8C40F24-A19E-4B04-B4F8-50A8639D122A}" type="presParOf" srcId="{FE503619-C583-40C8-9371-55F8B54AA808}" destId="{9BB280B0-9EA6-4576-9B37-9ECC6654636D}" srcOrd="2" destOrd="0" presId="urn:microsoft.com/office/officeart/2005/8/layout/hierarchy4"/>
    <dgm:cxn modelId="{AEEB8D41-303D-4594-A042-D6609EB2C087}" type="presParOf" srcId="{9BB280B0-9EA6-4576-9B37-9ECC6654636D}" destId="{EBC3FEC6-E2BC-4906-9CCD-20156D876E5F}" srcOrd="0" destOrd="0" presId="urn:microsoft.com/office/officeart/2005/8/layout/hierarchy4"/>
    <dgm:cxn modelId="{8B375FC0-DF5C-4849-8C23-CEEBE1F288C4}" type="presParOf" srcId="{9BB280B0-9EA6-4576-9B37-9ECC6654636D}" destId="{8920F12E-6FB1-41C9-930B-B9BFBC6C31E5}" srcOrd="1" destOrd="0" presId="urn:microsoft.com/office/officeart/2005/8/layout/hierarchy4"/>
    <dgm:cxn modelId="{7682F727-2137-4EAA-8D86-5F3137A725EA}" type="presParOf" srcId="{FE503619-C583-40C8-9371-55F8B54AA808}" destId="{10D94B04-21D7-40EC-8A45-236787B079EB}" srcOrd="3" destOrd="0" presId="urn:microsoft.com/office/officeart/2005/8/layout/hierarchy4"/>
    <dgm:cxn modelId="{8416A59A-B81E-4B91-9AAA-ED38D4A3825D}" type="presParOf" srcId="{FE503619-C583-40C8-9371-55F8B54AA808}" destId="{23C710FC-5B41-4595-8949-2AD7A215F0CE}" srcOrd="4" destOrd="0" presId="urn:microsoft.com/office/officeart/2005/8/layout/hierarchy4"/>
    <dgm:cxn modelId="{05E02FDF-7E67-499B-9F0D-4996FC457836}" type="presParOf" srcId="{23C710FC-5B41-4595-8949-2AD7A215F0CE}" destId="{8E1C71BD-F41B-4290-B528-467E8F80F269}" srcOrd="0" destOrd="0" presId="urn:microsoft.com/office/officeart/2005/8/layout/hierarchy4"/>
    <dgm:cxn modelId="{E4C5A820-D166-4716-997C-26101AE9E757}" type="presParOf" srcId="{23C710FC-5B41-4595-8949-2AD7A215F0CE}" destId="{716C7277-9F4C-4BAE-8A1E-7C841629910B}"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598169-2079-4122-874B-866B23796FCF}"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GB"/>
        </a:p>
      </dgm:t>
    </dgm:pt>
    <dgm:pt modelId="{6026F4BD-8892-490C-A44E-35C95520C150}">
      <dgm:prSet phldrT="[Text]"/>
      <dgm:spPr/>
      <dgm:t>
        <a:bodyPr/>
        <a:lstStyle/>
        <a:p>
          <a:r>
            <a:rPr lang="en-GB"/>
            <a:t>Query RE personal information</a:t>
          </a:r>
        </a:p>
      </dgm:t>
    </dgm:pt>
    <dgm:pt modelId="{244283D0-6A19-4C69-8E5F-04D96EDB8CEE}" type="parTrans" cxnId="{AA3600D2-D733-4577-8CC8-993F3513562A}">
      <dgm:prSet/>
      <dgm:spPr/>
      <dgm:t>
        <a:bodyPr/>
        <a:lstStyle/>
        <a:p>
          <a:endParaRPr lang="en-GB" sz="2800"/>
        </a:p>
      </dgm:t>
    </dgm:pt>
    <dgm:pt modelId="{CFE82DC1-0133-4358-A57C-F51D235E5119}" type="sibTrans" cxnId="{AA3600D2-D733-4577-8CC8-993F3513562A}">
      <dgm:prSet/>
      <dgm:spPr/>
      <dgm:t>
        <a:bodyPr/>
        <a:lstStyle/>
        <a:p>
          <a:endParaRPr lang="en-GB"/>
        </a:p>
      </dgm:t>
    </dgm:pt>
    <dgm:pt modelId="{0DD3A5F3-5C8B-438C-B1D3-1B4E9EC14203}">
      <dgm:prSet phldrT="[Text]"/>
      <dgm:spPr/>
      <dgm:t>
        <a:bodyPr/>
        <a:lstStyle/>
        <a:p>
          <a:r>
            <a:rPr lang="en-GB" dirty="0"/>
            <a:t>This should be updated through the pension portal or employer who will update us via the interface.</a:t>
          </a:r>
        </a:p>
      </dgm:t>
    </dgm:pt>
    <dgm:pt modelId="{F9335425-EC79-4D1D-AD21-8EA8DC4D66E8}" type="parTrans" cxnId="{8E86441B-EBDE-4F44-8398-58F91E69604B}">
      <dgm:prSet/>
      <dgm:spPr/>
      <dgm:t>
        <a:bodyPr/>
        <a:lstStyle/>
        <a:p>
          <a:endParaRPr lang="en-GB" sz="2800"/>
        </a:p>
      </dgm:t>
    </dgm:pt>
    <dgm:pt modelId="{01E99156-7D62-417D-9A0D-6A5B5668BB4F}" type="sibTrans" cxnId="{8E86441B-EBDE-4F44-8398-58F91E69604B}">
      <dgm:prSet/>
      <dgm:spPr/>
      <dgm:t>
        <a:bodyPr/>
        <a:lstStyle/>
        <a:p>
          <a:endParaRPr lang="en-GB"/>
        </a:p>
      </dgm:t>
    </dgm:pt>
    <dgm:pt modelId="{5A61F750-8690-4B65-81BF-06445A8EFE3B}">
      <dgm:prSet phldrT="[Text]"/>
      <dgm:spPr>
        <a:solidFill>
          <a:schemeClr val="accent6">
            <a:lumMod val="75000"/>
          </a:schemeClr>
        </a:solidFill>
      </dgm:spPr>
      <dgm:t>
        <a:bodyPr/>
        <a:lstStyle/>
        <a:p>
          <a:r>
            <a:rPr lang="en-GB" dirty="0"/>
            <a:t>Query RE pensionable information</a:t>
          </a:r>
        </a:p>
      </dgm:t>
    </dgm:pt>
    <dgm:pt modelId="{A499C6F9-BD24-4CE2-A568-F497FD3424AC}" type="parTrans" cxnId="{9CC0FA56-C11E-4B10-9F21-7A5AF25CC3E1}">
      <dgm:prSet/>
      <dgm:spPr/>
      <dgm:t>
        <a:bodyPr/>
        <a:lstStyle/>
        <a:p>
          <a:endParaRPr lang="en-GB" sz="2800"/>
        </a:p>
      </dgm:t>
    </dgm:pt>
    <dgm:pt modelId="{1023CB1C-1428-46C8-90E1-520226B7521B}" type="sibTrans" cxnId="{9CC0FA56-C11E-4B10-9F21-7A5AF25CC3E1}">
      <dgm:prSet/>
      <dgm:spPr/>
      <dgm:t>
        <a:bodyPr/>
        <a:lstStyle/>
        <a:p>
          <a:endParaRPr lang="en-GB"/>
        </a:p>
      </dgm:t>
    </dgm:pt>
    <dgm:pt modelId="{2916F679-1D2E-4697-9F3D-4544BF329807}">
      <dgm:prSet phldrT="[Text]"/>
      <dgm:spPr/>
      <dgm:t>
        <a:bodyPr/>
        <a:lstStyle/>
        <a:p>
          <a:r>
            <a:rPr lang="en-GB" dirty="0"/>
            <a:t>This should be raised through:               </a:t>
          </a:r>
          <a:r>
            <a:rPr lang="en-GB" dirty="0">
              <a:hlinkClick xmlns:r="http://schemas.openxmlformats.org/officeDocument/2006/relationships" r:id="rId1"/>
            </a:rPr>
            <a:t>Contact us - Civil Service Pension Scheme</a:t>
          </a:r>
          <a:endParaRPr lang="en-GB" dirty="0"/>
        </a:p>
      </dgm:t>
    </dgm:pt>
    <dgm:pt modelId="{3C6602F6-BD2D-4E76-AD97-EEA876C3B0F5}" type="parTrans" cxnId="{F31D0361-8FBE-43C6-B869-A209735C13E2}">
      <dgm:prSet/>
      <dgm:spPr/>
      <dgm:t>
        <a:bodyPr/>
        <a:lstStyle/>
        <a:p>
          <a:endParaRPr lang="en-GB" sz="2800"/>
        </a:p>
      </dgm:t>
    </dgm:pt>
    <dgm:pt modelId="{3D5EBBEE-B7C0-4CE4-BFA6-68B71A88F74A}" type="sibTrans" cxnId="{F31D0361-8FBE-43C6-B869-A209735C13E2}">
      <dgm:prSet/>
      <dgm:spPr/>
      <dgm:t>
        <a:bodyPr/>
        <a:lstStyle/>
        <a:p>
          <a:endParaRPr lang="en-GB"/>
        </a:p>
      </dgm:t>
    </dgm:pt>
    <dgm:pt modelId="{22CD33EB-BD8F-479A-844B-FB74ACA3459D}" type="pres">
      <dgm:prSet presAssocID="{B0598169-2079-4122-874B-866B23796FCF}" presName="linear" presStyleCnt="0">
        <dgm:presLayoutVars>
          <dgm:dir/>
          <dgm:animLvl val="lvl"/>
          <dgm:resizeHandles val="exact"/>
        </dgm:presLayoutVars>
      </dgm:prSet>
      <dgm:spPr/>
    </dgm:pt>
    <dgm:pt modelId="{E3EA0A5C-DE1C-4997-A476-38B106E3C460}" type="pres">
      <dgm:prSet presAssocID="{6026F4BD-8892-490C-A44E-35C95520C150}" presName="parentLin" presStyleCnt="0"/>
      <dgm:spPr/>
    </dgm:pt>
    <dgm:pt modelId="{8EFC2305-6CF6-4807-895E-28BB21C3C7FC}" type="pres">
      <dgm:prSet presAssocID="{6026F4BD-8892-490C-A44E-35C95520C150}" presName="parentLeftMargin" presStyleLbl="node1" presStyleIdx="0" presStyleCnt="2"/>
      <dgm:spPr/>
    </dgm:pt>
    <dgm:pt modelId="{0AD41B15-D82B-4131-BA33-95103043A9B7}" type="pres">
      <dgm:prSet presAssocID="{6026F4BD-8892-490C-A44E-35C95520C150}" presName="parentText" presStyleLbl="node1" presStyleIdx="0" presStyleCnt="2">
        <dgm:presLayoutVars>
          <dgm:chMax val="0"/>
          <dgm:bulletEnabled val="1"/>
        </dgm:presLayoutVars>
      </dgm:prSet>
      <dgm:spPr/>
    </dgm:pt>
    <dgm:pt modelId="{4F1DCA79-1186-4717-920A-27DC18F3B0C8}" type="pres">
      <dgm:prSet presAssocID="{6026F4BD-8892-490C-A44E-35C95520C150}" presName="negativeSpace" presStyleCnt="0"/>
      <dgm:spPr/>
    </dgm:pt>
    <dgm:pt modelId="{0144EBCC-5546-4708-B5E3-3B82EB4DB358}" type="pres">
      <dgm:prSet presAssocID="{6026F4BD-8892-490C-A44E-35C95520C150}" presName="childText" presStyleLbl="conFgAcc1" presStyleIdx="0" presStyleCnt="2">
        <dgm:presLayoutVars>
          <dgm:bulletEnabled val="1"/>
        </dgm:presLayoutVars>
      </dgm:prSet>
      <dgm:spPr/>
    </dgm:pt>
    <dgm:pt modelId="{67060A4F-74DA-4E83-A083-016CD83CF34E}" type="pres">
      <dgm:prSet presAssocID="{CFE82DC1-0133-4358-A57C-F51D235E5119}" presName="spaceBetweenRectangles" presStyleCnt="0"/>
      <dgm:spPr/>
    </dgm:pt>
    <dgm:pt modelId="{91CEF547-CE7F-452F-A94A-FF51FB6BF48F}" type="pres">
      <dgm:prSet presAssocID="{5A61F750-8690-4B65-81BF-06445A8EFE3B}" presName="parentLin" presStyleCnt="0"/>
      <dgm:spPr/>
    </dgm:pt>
    <dgm:pt modelId="{7603276C-7A0C-4DFF-836C-F65AC83F6690}" type="pres">
      <dgm:prSet presAssocID="{5A61F750-8690-4B65-81BF-06445A8EFE3B}" presName="parentLeftMargin" presStyleLbl="node1" presStyleIdx="0" presStyleCnt="2"/>
      <dgm:spPr/>
    </dgm:pt>
    <dgm:pt modelId="{BB670772-74AD-41C9-99C1-57D8B852BB47}" type="pres">
      <dgm:prSet presAssocID="{5A61F750-8690-4B65-81BF-06445A8EFE3B}" presName="parentText" presStyleLbl="node1" presStyleIdx="1" presStyleCnt="2">
        <dgm:presLayoutVars>
          <dgm:chMax val="0"/>
          <dgm:bulletEnabled val="1"/>
        </dgm:presLayoutVars>
      </dgm:prSet>
      <dgm:spPr/>
    </dgm:pt>
    <dgm:pt modelId="{98F6CA46-D3EC-4546-8C7B-EBFC4F6DE615}" type="pres">
      <dgm:prSet presAssocID="{5A61F750-8690-4B65-81BF-06445A8EFE3B}" presName="negativeSpace" presStyleCnt="0"/>
      <dgm:spPr/>
    </dgm:pt>
    <dgm:pt modelId="{72CBAF84-926B-40AF-B4A1-FBBEE0964226}" type="pres">
      <dgm:prSet presAssocID="{5A61F750-8690-4B65-81BF-06445A8EFE3B}" presName="childText" presStyleLbl="conFgAcc1" presStyleIdx="1" presStyleCnt="2">
        <dgm:presLayoutVars>
          <dgm:bulletEnabled val="1"/>
        </dgm:presLayoutVars>
      </dgm:prSet>
      <dgm:spPr/>
    </dgm:pt>
  </dgm:ptLst>
  <dgm:cxnLst>
    <dgm:cxn modelId="{EFC7320F-867F-40AC-81C0-2EC3FCEDF490}" type="presOf" srcId="{5A61F750-8690-4B65-81BF-06445A8EFE3B}" destId="{BB670772-74AD-41C9-99C1-57D8B852BB47}" srcOrd="1" destOrd="0" presId="urn:microsoft.com/office/officeart/2005/8/layout/list1"/>
    <dgm:cxn modelId="{29E66419-65FD-46F9-8686-73C5768F0EFD}" type="presOf" srcId="{0DD3A5F3-5C8B-438C-B1D3-1B4E9EC14203}" destId="{0144EBCC-5546-4708-B5E3-3B82EB4DB358}" srcOrd="0" destOrd="0" presId="urn:microsoft.com/office/officeart/2005/8/layout/list1"/>
    <dgm:cxn modelId="{8E86441B-EBDE-4F44-8398-58F91E69604B}" srcId="{6026F4BD-8892-490C-A44E-35C95520C150}" destId="{0DD3A5F3-5C8B-438C-B1D3-1B4E9EC14203}" srcOrd="0" destOrd="0" parTransId="{F9335425-EC79-4D1D-AD21-8EA8DC4D66E8}" sibTransId="{01E99156-7D62-417D-9A0D-6A5B5668BB4F}"/>
    <dgm:cxn modelId="{F31D0361-8FBE-43C6-B869-A209735C13E2}" srcId="{5A61F750-8690-4B65-81BF-06445A8EFE3B}" destId="{2916F679-1D2E-4697-9F3D-4544BF329807}" srcOrd="0" destOrd="0" parTransId="{3C6602F6-BD2D-4E76-AD97-EEA876C3B0F5}" sibTransId="{3D5EBBEE-B7C0-4CE4-BFA6-68B71A88F74A}"/>
    <dgm:cxn modelId="{85AB2161-D53E-4608-A5B3-CE547CBCCF17}" type="presOf" srcId="{6026F4BD-8892-490C-A44E-35C95520C150}" destId="{8EFC2305-6CF6-4807-895E-28BB21C3C7FC}" srcOrd="0" destOrd="0" presId="urn:microsoft.com/office/officeart/2005/8/layout/list1"/>
    <dgm:cxn modelId="{3FC08667-3CF4-4CA2-B2BB-A3B2094C220F}" type="presOf" srcId="{B0598169-2079-4122-874B-866B23796FCF}" destId="{22CD33EB-BD8F-479A-844B-FB74ACA3459D}" srcOrd="0" destOrd="0" presId="urn:microsoft.com/office/officeart/2005/8/layout/list1"/>
    <dgm:cxn modelId="{9CC0FA56-C11E-4B10-9F21-7A5AF25CC3E1}" srcId="{B0598169-2079-4122-874B-866B23796FCF}" destId="{5A61F750-8690-4B65-81BF-06445A8EFE3B}" srcOrd="1" destOrd="0" parTransId="{A499C6F9-BD24-4CE2-A568-F497FD3424AC}" sibTransId="{1023CB1C-1428-46C8-90E1-520226B7521B}"/>
    <dgm:cxn modelId="{6682E8BC-EC46-4488-A8E8-5091B994214A}" type="presOf" srcId="{5A61F750-8690-4B65-81BF-06445A8EFE3B}" destId="{7603276C-7A0C-4DFF-836C-F65AC83F6690}" srcOrd="0" destOrd="0" presId="urn:microsoft.com/office/officeart/2005/8/layout/list1"/>
    <dgm:cxn modelId="{EABCE7BE-88AA-46BB-9498-7AE0E7F22ACD}" type="presOf" srcId="{2916F679-1D2E-4697-9F3D-4544BF329807}" destId="{72CBAF84-926B-40AF-B4A1-FBBEE0964226}" srcOrd="0" destOrd="0" presId="urn:microsoft.com/office/officeart/2005/8/layout/list1"/>
    <dgm:cxn modelId="{62B8C8C0-ED24-4F91-AC90-6D89FA456DA7}" type="presOf" srcId="{6026F4BD-8892-490C-A44E-35C95520C150}" destId="{0AD41B15-D82B-4131-BA33-95103043A9B7}" srcOrd="1" destOrd="0" presId="urn:microsoft.com/office/officeart/2005/8/layout/list1"/>
    <dgm:cxn modelId="{AA3600D2-D733-4577-8CC8-993F3513562A}" srcId="{B0598169-2079-4122-874B-866B23796FCF}" destId="{6026F4BD-8892-490C-A44E-35C95520C150}" srcOrd="0" destOrd="0" parTransId="{244283D0-6A19-4C69-8E5F-04D96EDB8CEE}" sibTransId="{CFE82DC1-0133-4358-A57C-F51D235E5119}"/>
    <dgm:cxn modelId="{07C351EF-5090-4CB9-A627-BBF3D69F2D57}" type="presParOf" srcId="{22CD33EB-BD8F-479A-844B-FB74ACA3459D}" destId="{E3EA0A5C-DE1C-4997-A476-38B106E3C460}" srcOrd="0" destOrd="0" presId="urn:microsoft.com/office/officeart/2005/8/layout/list1"/>
    <dgm:cxn modelId="{BEDCBE0A-11AA-452B-89E2-FC6BEECF65D6}" type="presParOf" srcId="{E3EA0A5C-DE1C-4997-A476-38B106E3C460}" destId="{8EFC2305-6CF6-4807-895E-28BB21C3C7FC}" srcOrd="0" destOrd="0" presId="urn:microsoft.com/office/officeart/2005/8/layout/list1"/>
    <dgm:cxn modelId="{D8A9F8CC-E9E9-4459-AD32-053E592D3391}" type="presParOf" srcId="{E3EA0A5C-DE1C-4997-A476-38B106E3C460}" destId="{0AD41B15-D82B-4131-BA33-95103043A9B7}" srcOrd="1" destOrd="0" presId="urn:microsoft.com/office/officeart/2005/8/layout/list1"/>
    <dgm:cxn modelId="{A0D05DA2-D97A-4590-A99D-5B7B75ACBCBB}" type="presParOf" srcId="{22CD33EB-BD8F-479A-844B-FB74ACA3459D}" destId="{4F1DCA79-1186-4717-920A-27DC18F3B0C8}" srcOrd="1" destOrd="0" presId="urn:microsoft.com/office/officeart/2005/8/layout/list1"/>
    <dgm:cxn modelId="{0927BD17-7F1C-41C6-A2B8-86987F676BD7}" type="presParOf" srcId="{22CD33EB-BD8F-479A-844B-FB74ACA3459D}" destId="{0144EBCC-5546-4708-B5E3-3B82EB4DB358}" srcOrd="2" destOrd="0" presId="urn:microsoft.com/office/officeart/2005/8/layout/list1"/>
    <dgm:cxn modelId="{77BFE333-6BD8-42C4-B14E-976613EDAAAC}" type="presParOf" srcId="{22CD33EB-BD8F-479A-844B-FB74ACA3459D}" destId="{67060A4F-74DA-4E83-A083-016CD83CF34E}" srcOrd="3" destOrd="0" presId="urn:microsoft.com/office/officeart/2005/8/layout/list1"/>
    <dgm:cxn modelId="{A6BF8087-8931-4893-BCCB-0BD0DB0EE941}" type="presParOf" srcId="{22CD33EB-BD8F-479A-844B-FB74ACA3459D}" destId="{91CEF547-CE7F-452F-A94A-FF51FB6BF48F}" srcOrd="4" destOrd="0" presId="urn:microsoft.com/office/officeart/2005/8/layout/list1"/>
    <dgm:cxn modelId="{C38038D9-414A-4E8F-9690-94DB3161FAFA}" type="presParOf" srcId="{91CEF547-CE7F-452F-A94A-FF51FB6BF48F}" destId="{7603276C-7A0C-4DFF-836C-F65AC83F6690}" srcOrd="0" destOrd="0" presId="urn:microsoft.com/office/officeart/2005/8/layout/list1"/>
    <dgm:cxn modelId="{365ECCDF-6EBD-422C-98B9-6F0223A93D2A}" type="presParOf" srcId="{91CEF547-CE7F-452F-A94A-FF51FB6BF48F}" destId="{BB670772-74AD-41C9-99C1-57D8B852BB47}" srcOrd="1" destOrd="0" presId="urn:microsoft.com/office/officeart/2005/8/layout/list1"/>
    <dgm:cxn modelId="{C68CA1CC-9E43-445C-B622-E1FA891CCE5D}" type="presParOf" srcId="{22CD33EB-BD8F-479A-844B-FB74ACA3459D}" destId="{98F6CA46-D3EC-4546-8C7B-EBFC4F6DE615}" srcOrd="5" destOrd="0" presId="urn:microsoft.com/office/officeart/2005/8/layout/list1"/>
    <dgm:cxn modelId="{791C508D-DD16-4A38-A3F8-50239791CD0C}" type="presParOf" srcId="{22CD33EB-BD8F-479A-844B-FB74ACA3459D}" destId="{72CBAF84-926B-40AF-B4A1-FBBEE0964226}"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945A20-BB58-417A-BD6E-AE2A3DB2D0CF}"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GB"/>
        </a:p>
      </dgm:t>
    </dgm:pt>
    <dgm:pt modelId="{E6B7AD05-326A-4A16-8E29-11A4425AF82E}">
      <dgm:prSet phldrT="[Text]"/>
      <dgm:spPr/>
      <dgm:t>
        <a:bodyPr/>
        <a:lstStyle/>
        <a:p>
          <a:r>
            <a:rPr lang="en-GB" dirty="0">
              <a:solidFill>
                <a:schemeClr val="tx1">
                  <a:lumMod val="65000"/>
                  <a:lumOff val="35000"/>
                </a:schemeClr>
              </a:solidFill>
            </a:rPr>
            <a:t> Your regular </a:t>
          </a:r>
        </a:p>
        <a:p>
          <a:r>
            <a:rPr lang="en-GB" dirty="0">
              <a:solidFill>
                <a:schemeClr val="tx1">
                  <a:lumMod val="65000"/>
                  <a:lumOff val="35000"/>
                </a:schemeClr>
              </a:solidFill>
            </a:rPr>
            <a:t>March and April interface</a:t>
          </a:r>
        </a:p>
      </dgm:t>
    </dgm:pt>
    <dgm:pt modelId="{4B8D1028-3865-4866-9139-F0AC3FDF12E3}" type="parTrans" cxnId="{41BFAD43-FABD-496C-9BEA-92FE137B5CD1}">
      <dgm:prSet/>
      <dgm:spPr/>
      <dgm:t>
        <a:bodyPr/>
        <a:lstStyle/>
        <a:p>
          <a:endParaRPr lang="en-GB">
            <a:solidFill>
              <a:schemeClr val="tx1">
                <a:lumMod val="65000"/>
                <a:lumOff val="35000"/>
              </a:schemeClr>
            </a:solidFill>
          </a:endParaRPr>
        </a:p>
      </dgm:t>
    </dgm:pt>
    <dgm:pt modelId="{07A28AED-3DEE-4830-8DFA-19827DBE06BB}" type="sibTrans" cxnId="{41BFAD43-FABD-496C-9BEA-92FE137B5CD1}">
      <dgm:prSet/>
      <dgm:spPr/>
      <dgm:t>
        <a:bodyPr/>
        <a:lstStyle/>
        <a:p>
          <a:endParaRPr lang="en-GB">
            <a:solidFill>
              <a:schemeClr val="tx1">
                <a:lumMod val="65000"/>
                <a:lumOff val="35000"/>
              </a:schemeClr>
            </a:solidFill>
          </a:endParaRPr>
        </a:p>
      </dgm:t>
    </dgm:pt>
    <dgm:pt modelId="{41CC0844-F28A-443F-80F4-2A9EA6C871EC}">
      <dgm:prSet phldrT="[Text]"/>
      <dgm:spPr/>
      <dgm:t>
        <a:bodyPr/>
        <a:lstStyle/>
        <a:p>
          <a:r>
            <a:rPr lang="en-GB" dirty="0">
              <a:solidFill>
                <a:schemeClr val="tx1">
                  <a:lumMod val="65000"/>
                  <a:lumOff val="35000"/>
                </a:schemeClr>
              </a:solidFill>
            </a:rPr>
            <a:t>Confirmation of CARE year end closure</a:t>
          </a:r>
        </a:p>
      </dgm:t>
    </dgm:pt>
    <dgm:pt modelId="{BA3C77A9-CD24-4085-851E-3B4CA5ECB425}" type="parTrans" cxnId="{F7C492DB-CAE9-403A-92CF-4DC7F7E22ED8}">
      <dgm:prSet/>
      <dgm:spPr/>
      <dgm:t>
        <a:bodyPr/>
        <a:lstStyle/>
        <a:p>
          <a:endParaRPr lang="en-GB">
            <a:solidFill>
              <a:schemeClr val="tx1">
                <a:lumMod val="65000"/>
                <a:lumOff val="35000"/>
              </a:schemeClr>
            </a:solidFill>
          </a:endParaRPr>
        </a:p>
      </dgm:t>
    </dgm:pt>
    <dgm:pt modelId="{A80D4F41-15F9-42C5-9822-5AE4B3F16C55}" type="sibTrans" cxnId="{F7C492DB-CAE9-403A-92CF-4DC7F7E22ED8}">
      <dgm:prSet/>
      <dgm:spPr/>
      <dgm:t>
        <a:bodyPr/>
        <a:lstStyle/>
        <a:p>
          <a:endParaRPr lang="en-GB">
            <a:solidFill>
              <a:schemeClr val="tx1">
                <a:lumMod val="65000"/>
                <a:lumOff val="35000"/>
              </a:schemeClr>
            </a:solidFill>
          </a:endParaRPr>
        </a:p>
      </dgm:t>
    </dgm:pt>
    <dgm:pt modelId="{91122493-EFDF-4864-815C-5BB3EEC258E1}">
      <dgm:prSet phldrT="[Text]"/>
      <dgm:spPr/>
      <dgm:t>
        <a:bodyPr/>
        <a:lstStyle/>
        <a:p>
          <a:r>
            <a:rPr lang="en-GB" dirty="0">
              <a:solidFill>
                <a:schemeClr val="tx1">
                  <a:lumMod val="65000"/>
                  <a:lumOff val="35000"/>
                </a:schemeClr>
              </a:solidFill>
            </a:rPr>
            <a:t>Additional five-day PIP (Pension Input Period) information</a:t>
          </a:r>
        </a:p>
      </dgm:t>
    </dgm:pt>
    <dgm:pt modelId="{55FEC806-8492-42A2-82F4-42B9806CCB91}" type="parTrans" cxnId="{F881B431-18F5-497B-9B40-F83D4B896668}">
      <dgm:prSet/>
      <dgm:spPr/>
      <dgm:t>
        <a:bodyPr/>
        <a:lstStyle/>
        <a:p>
          <a:endParaRPr lang="en-GB">
            <a:solidFill>
              <a:schemeClr val="tx1">
                <a:lumMod val="65000"/>
                <a:lumOff val="35000"/>
              </a:schemeClr>
            </a:solidFill>
          </a:endParaRPr>
        </a:p>
      </dgm:t>
    </dgm:pt>
    <dgm:pt modelId="{F49BC2FE-C5B5-4C77-8BE1-060E9E619B50}" type="sibTrans" cxnId="{F881B431-18F5-497B-9B40-F83D4B896668}">
      <dgm:prSet/>
      <dgm:spPr/>
      <dgm:t>
        <a:bodyPr/>
        <a:lstStyle/>
        <a:p>
          <a:endParaRPr lang="en-GB">
            <a:solidFill>
              <a:schemeClr val="tx1">
                <a:lumMod val="65000"/>
                <a:lumOff val="35000"/>
              </a:schemeClr>
            </a:solidFill>
          </a:endParaRPr>
        </a:p>
      </dgm:t>
    </dgm:pt>
    <dgm:pt modelId="{E0FABF4D-8454-418E-BDF9-46544B1136C0}" type="pres">
      <dgm:prSet presAssocID="{23945A20-BB58-417A-BD6E-AE2A3DB2D0CF}" presName="Name0" presStyleCnt="0">
        <dgm:presLayoutVars>
          <dgm:chMax val="7"/>
          <dgm:dir/>
          <dgm:animLvl val="lvl"/>
          <dgm:resizeHandles val="exact"/>
        </dgm:presLayoutVars>
      </dgm:prSet>
      <dgm:spPr/>
    </dgm:pt>
    <dgm:pt modelId="{B7B4B713-0DE6-4C72-9A9E-9CF6480A2B14}" type="pres">
      <dgm:prSet presAssocID="{E6B7AD05-326A-4A16-8E29-11A4425AF82E}" presName="circle1" presStyleLbl="node1" presStyleIdx="0" presStyleCnt="3"/>
      <dgm:spPr/>
    </dgm:pt>
    <dgm:pt modelId="{AB9D3FA8-02CD-426A-9A05-77675CA4542F}" type="pres">
      <dgm:prSet presAssocID="{E6B7AD05-326A-4A16-8E29-11A4425AF82E}" presName="space" presStyleCnt="0"/>
      <dgm:spPr/>
    </dgm:pt>
    <dgm:pt modelId="{9E6C7089-83C3-4DEE-8FB9-9A21723E448D}" type="pres">
      <dgm:prSet presAssocID="{E6B7AD05-326A-4A16-8E29-11A4425AF82E}" presName="rect1" presStyleLbl="alignAcc1" presStyleIdx="0" presStyleCnt="3"/>
      <dgm:spPr/>
    </dgm:pt>
    <dgm:pt modelId="{C44C7B25-CC12-498A-A5B2-8722E3728CB7}" type="pres">
      <dgm:prSet presAssocID="{41CC0844-F28A-443F-80F4-2A9EA6C871EC}" presName="vertSpace2" presStyleLbl="node1" presStyleIdx="0" presStyleCnt="3"/>
      <dgm:spPr/>
    </dgm:pt>
    <dgm:pt modelId="{5896545C-6518-4775-B47F-326CDA324241}" type="pres">
      <dgm:prSet presAssocID="{41CC0844-F28A-443F-80F4-2A9EA6C871EC}" presName="circle2" presStyleLbl="node1" presStyleIdx="1" presStyleCnt="3"/>
      <dgm:spPr>
        <a:solidFill>
          <a:srgbClr val="FF5050"/>
        </a:solidFill>
      </dgm:spPr>
    </dgm:pt>
    <dgm:pt modelId="{46F4C5CB-4B36-4CA4-8ACA-651D72F1C263}" type="pres">
      <dgm:prSet presAssocID="{41CC0844-F28A-443F-80F4-2A9EA6C871EC}" presName="rect2" presStyleLbl="alignAcc1" presStyleIdx="1" presStyleCnt="3"/>
      <dgm:spPr/>
    </dgm:pt>
    <dgm:pt modelId="{984F6688-4048-4965-ADF2-0E47E7F47B8B}" type="pres">
      <dgm:prSet presAssocID="{91122493-EFDF-4864-815C-5BB3EEC258E1}" presName="vertSpace3" presStyleLbl="node1" presStyleIdx="1" presStyleCnt="3"/>
      <dgm:spPr/>
    </dgm:pt>
    <dgm:pt modelId="{D4913513-7A32-4D83-BFF2-1D1DC7074050}" type="pres">
      <dgm:prSet presAssocID="{91122493-EFDF-4864-815C-5BB3EEC258E1}" presName="circle3" presStyleLbl="node1" presStyleIdx="2" presStyleCnt="3"/>
      <dgm:spPr>
        <a:solidFill>
          <a:schemeClr val="accent6"/>
        </a:solidFill>
      </dgm:spPr>
    </dgm:pt>
    <dgm:pt modelId="{81D299BE-B0BA-4E2F-88E5-FF6CF4864890}" type="pres">
      <dgm:prSet presAssocID="{91122493-EFDF-4864-815C-5BB3EEC258E1}" presName="rect3" presStyleLbl="alignAcc1" presStyleIdx="2" presStyleCnt="3"/>
      <dgm:spPr/>
    </dgm:pt>
    <dgm:pt modelId="{DF34CFA8-AB4B-4A13-B380-C3A27B4948DF}" type="pres">
      <dgm:prSet presAssocID="{E6B7AD05-326A-4A16-8E29-11A4425AF82E}" presName="rect1ParTxNoCh" presStyleLbl="alignAcc1" presStyleIdx="2" presStyleCnt="3">
        <dgm:presLayoutVars>
          <dgm:chMax val="1"/>
          <dgm:bulletEnabled val="1"/>
        </dgm:presLayoutVars>
      </dgm:prSet>
      <dgm:spPr/>
    </dgm:pt>
    <dgm:pt modelId="{A2E19E2E-1365-4F0A-BB00-0B49EF31B816}" type="pres">
      <dgm:prSet presAssocID="{41CC0844-F28A-443F-80F4-2A9EA6C871EC}" presName="rect2ParTxNoCh" presStyleLbl="alignAcc1" presStyleIdx="2" presStyleCnt="3">
        <dgm:presLayoutVars>
          <dgm:chMax val="1"/>
          <dgm:bulletEnabled val="1"/>
        </dgm:presLayoutVars>
      </dgm:prSet>
      <dgm:spPr/>
    </dgm:pt>
    <dgm:pt modelId="{D4690C81-6B5C-482A-90A4-C24A021DB476}" type="pres">
      <dgm:prSet presAssocID="{91122493-EFDF-4864-815C-5BB3EEC258E1}" presName="rect3ParTxNoCh" presStyleLbl="alignAcc1" presStyleIdx="2" presStyleCnt="3">
        <dgm:presLayoutVars>
          <dgm:chMax val="1"/>
          <dgm:bulletEnabled val="1"/>
        </dgm:presLayoutVars>
      </dgm:prSet>
      <dgm:spPr/>
    </dgm:pt>
  </dgm:ptLst>
  <dgm:cxnLst>
    <dgm:cxn modelId="{64296711-B545-428A-AE29-8BE629CF39DF}" type="presOf" srcId="{41CC0844-F28A-443F-80F4-2A9EA6C871EC}" destId="{A2E19E2E-1365-4F0A-BB00-0B49EF31B816}" srcOrd="1" destOrd="0" presId="urn:microsoft.com/office/officeart/2005/8/layout/target3"/>
    <dgm:cxn modelId="{F881B431-18F5-497B-9B40-F83D4B896668}" srcId="{23945A20-BB58-417A-BD6E-AE2A3DB2D0CF}" destId="{91122493-EFDF-4864-815C-5BB3EEC258E1}" srcOrd="2" destOrd="0" parTransId="{55FEC806-8492-42A2-82F4-42B9806CCB91}" sibTransId="{F49BC2FE-C5B5-4C77-8BE1-060E9E619B50}"/>
    <dgm:cxn modelId="{41BFAD43-FABD-496C-9BEA-92FE137B5CD1}" srcId="{23945A20-BB58-417A-BD6E-AE2A3DB2D0CF}" destId="{E6B7AD05-326A-4A16-8E29-11A4425AF82E}" srcOrd="0" destOrd="0" parTransId="{4B8D1028-3865-4866-9139-F0AC3FDF12E3}" sibTransId="{07A28AED-3DEE-4830-8DFA-19827DBE06BB}"/>
    <dgm:cxn modelId="{F8AE0D57-7C89-4B12-A9D8-A5C1C88BADAF}" type="presOf" srcId="{E6B7AD05-326A-4A16-8E29-11A4425AF82E}" destId="{DF34CFA8-AB4B-4A13-B380-C3A27B4948DF}" srcOrd="1" destOrd="0" presId="urn:microsoft.com/office/officeart/2005/8/layout/target3"/>
    <dgm:cxn modelId="{638FBE8A-51C6-4DE9-9436-ACA563915384}" type="presOf" srcId="{E6B7AD05-326A-4A16-8E29-11A4425AF82E}" destId="{9E6C7089-83C3-4DEE-8FB9-9A21723E448D}" srcOrd="0" destOrd="0" presId="urn:microsoft.com/office/officeart/2005/8/layout/target3"/>
    <dgm:cxn modelId="{32CFCD8F-0312-4668-B22E-03CFACB26178}" type="presOf" srcId="{23945A20-BB58-417A-BD6E-AE2A3DB2D0CF}" destId="{E0FABF4D-8454-418E-BDF9-46544B1136C0}" srcOrd="0" destOrd="0" presId="urn:microsoft.com/office/officeart/2005/8/layout/target3"/>
    <dgm:cxn modelId="{DC570197-8095-4FBE-9711-2E0781AB49A2}" type="presOf" srcId="{91122493-EFDF-4864-815C-5BB3EEC258E1}" destId="{D4690C81-6B5C-482A-90A4-C24A021DB476}" srcOrd="1" destOrd="0" presId="urn:microsoft.com/office/officeart/2005/8/layout/target3"/>
    <dgm:cxn modelId="{48D28DA5-8BFD-4DA0-872A-591E02A33D64}" type="presOf" srcId="{91122493-EFDF-4864-815C-5BB3EEC258E1}" destId="{81D299BE-B0BA-4E2F-88E5-FF6CF4864890}" srcOrd="0" destOrd="0" presId="urn:microsoft.com/office/officeart/2005/8/layout/target3"/>
    <dgm:cxn modelId="{F7C492DB-CAE9-403A-92CF-4DC7F7E22ED8}" srcId="{23945A20-BB58-417A-BD6E-AE2A3DB2D0CF}" destId="{41CC0844-F28A-443F-80F4-2A9EA6C871EC}" srcOrd="1" destOrd="0" parTransId="{BA3C77A9-CD24-4085-851E-3B4CA5ECB425}" sibTransId="{A80D4F41-15F9-42C5-9822-5AE4B3F16C55}"/>
    <dgm:cxn modelId="{EDC3FDFE-6A11-484F-BFFA-367C34E0E43D}" type="presOf" srcId="{41CC0844-F28A-443F-80F4-2A9EA6C871EC}" destId="{46F4C5CB-4B36-4CA4-8ACA-651D72F1C263}" srcOrd="0" destOrd="0" presId="urn:microsoft.com/office/officeart/2005/8/layout/target3"/>
    <dgm:cxn modelId="{AD37225E-CD55-414A-8A0B-4DDE284DABCB}" type="presParOf" srcId="{E0FABF4D-8454-418E-BDF9-46544B1136C0}" destId="{B7B4B713-0DE6-4C72-9A9E-9CF6480A2B14}" srcOrd="0" destOrd="0" presId="urn:microsoft.com/office/officeart/2005/8/layout/target3"/>
    <dgm:cxn modelId="{EC930A46-5992-4C98-9283-4F029AB70364}" type="presParOf" srcId="{E0FABF4D-8454-418E-BDF9-46544B1136C0}" destId="{AB9D3FA8-02CD-426A-9A05-77675CA4542F}" srcOrd="1" destOrd="0" presId="urn:microsoft.com/office/officeart/2005/8/layout/target3"/>
    <dgm:cxn modelId="{E8138B4B-1905-4FF4-9F54-CCA1CDB3A737}" type="presParOf" srcId="{E0FABF4D-8454-418E-BDF9-46544B1136C0}" destId="{9E6C7089-83C3-4DEE-8FB9-9A21723E448D}" srcOrd="2" destOrd="0" presId="urn:microsoft.com/office/officeart/2005/8/layout/target3"/>
    <dgm:cxn modelId="{772C5F82-BD1A-4647-B0BD-8A3046B5C64D}" type="presParOf" srcId="{E0FABF4D-8454-418E-BDF9-46544B1136C0}" destId="{C44C7B25-CC12-498A-A5B2-8722E3728CB7}" srcOrd="3" destOrd="0" presId="urn:microsoft.com/office/officeart/2005/8/layout/target3"/>
    <dgm:cxn modelId="{5A06FEEF-CB4E-4E8E-B869-C44C25ED0770}" type="presParOf" srcId="{E0FABF4D-8454-418E-BDF9-46544B1136C0}" destId="{5896545C-6518-4775-B47F-326CDA324241}" srcOrd="4" destOrd="0" presId="urn:microsoft.com/office/officeart/2005/8/layout/target3"/>
    <dgm:cxn modelId="{2724D1EE-4158-4464-AECB-79C9D2A15BD3}" type="presParOf" srcId="{E0FABF4D-8454-418E-BDF9-46544B1136C0}" destId="{46F4C5CB-4B36-4CA4-8ACA-651D72F1C263}" srcOrd="5" destOrd="0" presId="urn:microsoft.com/office/officeart/2005/8/layout/target3"/>
    <dgm:cxn modelId="{404EC521-7651-4A0B-9C7B-A17A550DB1D6}" type="presParOf" srcId="{E0FABF4D-8454-418E-BDF9-46544B1136C0}" destId="{984F6688-4048-4965-ADF2-0E47E7F47B8B}" srcOrd="6" destOrd="0" presId="urn:microsoft.com/office/officeart/2005/8/layout/target3"/>
    <dgm:cxn modelId="{C40F771E-18A6-4685-B49D-D314A9132A7B}" type="presParOf" srcId="{E0FABF4D-8454-418E-BDF9-46544B1136C0}" destId="{D4913513-7A32-4D83-BFF2-1D1DC7074050}" srcOrd="7" destOrd="0" presId="urn:microsoft.com/office/officeart/2005/8/layout/target3"/>
    <dgm:cxn modelId="{318C0E7F-7CE9-48AA-BA38-759B478971E4}" type="presParOf" srcId="{E0FABF4D-8454-418E-BDF9-46544B1136C0}" destId="{81D299BE-B0BA-4E2F-88E5-FF6CF4864890}" srcOrd="8" destOrd="0" presId="urn:microsoft.com/office/officeart/2005/8/layout/target3"/>
    <dgm:cxn modelId="{44842F3A-63E0-48AB-9828-64D7F8800BFD}" type="presParOf" srcId="{E0FABF4D-8454-418E-BDF9-46544B1136C0}" destId="{DF34CFA8-AB4B-4A13-B380-C3A27B4948DF}" srcOrd="9" destOrd="0" presId="urn:microsoft.com/office/officeart/2005/8/layout/target3"/>
    <dgm:cxn modelId="{076C6F80-B3A8-43EF-874D-E7BDD556515D}" type="presParOf" srcId="{E0FABF4D-8454-418E-BDF9-46544B1136C0}" destId="{A2E19E2E-1365-4F0A-BB00-0B49EF31B816}" srcOrd="10" destOrd="0" presId="urn:microsoft.com/office/officeart/2005/8/layout/target3"/>
    <dgm:cxn modelId="{14338E9E-CB41-4E8A-BBC8-DC74AE48B962}" type="presParOf" srcId="{E0FABF4D-8454-418E-BDF9-46544B1136C0}" destId="{D4690C81-6B5C-482A-90A4-C24A021DB476}" srcOrd="11"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F8F9E5-7480-4D01-A57F-E86D3BE61CC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BFC992AC-8CC7-45B3-BC14-E5C77920BF37}">
      <dgm:prSet phldrT="[Text]" custT="1"/>
      <dgm:spPr>
        <a:solidFill>
          <a:schemeClr val="accent4"/>
        </a:solidFill>
      </dgm:spPr>
      <dgm:t>
        <a:bodyPr/>
        <a:lstStyle/>
        <a:p>
          <a:r>
            <a:rPr lang="en-GB" sz="2400" dirty="0"/>
            <a:t>By October 2024 they will receive recalculated PSS for the remedy period </a:t>
          </a:r>
        </a:p>
      </dgm:t>
    </dgm:pt>
    <dgm:pt modelId="{080866C2-3B13-4871-9F4A-3D8C910FEFAF}" type="parTrans" cxnId="{DD08E163-4444-457B-A801-E8EF2A024B19}">
      <dgm:prSet/>
      <dgm:spPr/>
      <dgm:t>
        <a:bodyPr/>
        <a:lstStyle/>
        <a:p>
          <a:endParaRPr lang="en-GB"/>
        </a:p>
      </dgm:t>
    </dgm:pt>
    <dgm:pt modelId="{2A1584C7-61B3-4E92-9DEC-DEC4CF666BDB}" type="sibTrans" cxnId="{DD08E163-4444-457B-A801-E8EF2A024B19}">
      <dgm:prSet/>
      <dgm:spPr/>
      <dgm:t>
        <a:bodyPr/>
        <a:lstStyle/>
        <a:p>
          <a:endParaRPr lang="en-GB"/>
        </a:p>
      </dgm:t>
    </dgm:pt>
    <dgm:pt modelId="{EC760677-FEF1-4309-86DB-4C68BA31A758}">
      <dgm:prSet phldrT="[Text]" custT="1"/>
      <dgm:spPr/>
      <dgm:t>
        <a:bodyPr/>
        <a:lstStyle/>
        <a:p>
          <a:r>
            <a:rPr lang="en-GB" sz="2800" dirty="0"/>
            <a:t>HMRC have granted an extension for these members to meet any potential tax charge</a:t>
          </a:r>
        </a:p>
      </dgm:t>
    </dgm:pt>
    <dgm:pt modelId="{32E12882-C1DC-42F2-BCF4-CAF2773B9718}" type="parTrans" cxnId="{7FC7C218-3BE7-4CEF-B531-F0EFC6B67293}">
      <dgm:prSet/>
      <dgm:spPr/>
      <dgm:t>
        <a:bodyPr/>
        <a:lstStyle/>
        <a:p>
          <a:endParaRPr lang="en-GB"/>
        </a:p>
      </dgm:t>
    </dgm:pt>
    <dgm:pt modelId="{C6B318A8-CE15-4DFE-A88F-09F61D85816E}" type="sibTrans" cxnId="{7FC7C218-3BE7-4CEF-B531-F0EFC6B67293}">
      <dgm:prSet/>
      <dgm:spPr/>
      <dgm:t>
        <a:bodyPr/>
        <a:lstStyle/>
        <a:p>
          <a:endParaRPr lang="en-GB"/>
        </a:p>
      </dgm:t>
    </dgm:pt>
    <dgm:pt modelId="{4627DB4B-0EF1-4DB9-B3E6-CBA30CC11674}" type="pres">
      <dgm:prSet presAssocID="{5DF8F9E5-7480-4D01-A57F-E86D3BE61CC4}" presName="linearFlow" presStyleCnt="0">
        <dgm:presLayoutVars>
          <dgm:dir/>
          <dgm:resizeHandles val="exact"/>
        </dgm:presLayoutVars>
      </dgm:prSet>
      <dgm:spPr/>
    </dgm:pt>
    <dgm:pt modelId="{2277481B-2100-4AED-998D-D25D1826D513}" type="pres">
      <dgm:prSet presAssocID="{BFC992AC-8CC7-45B3-BC14-E5C77920BF37}" presName="composite" presStyleCnt="0"/>
      <dgm:spPr/>
    </dgm:pt>
    <dgm:pt modelId="{2FACDA37-437E-4CC6-A5F2-9907F6140769}" type="pres">
      <dgm:prSet presAssocID="{BFC992AC-8CC7-45B3-BC14-E5C77920BF37}" presName="imgShp" presStyleLbl="fgImgPlace1" presStyleIdx="0" presStyleCnt="2" custLinFactNeighborX="-27314" custLinFactNeighborY="-316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solidFill>
            <a:schemeClr val="accent3">
              <a:lumMod val="50000"/>
            </a:schemeClr>
          </a:solidFill>
        </a:ln>
      </dgm:spPr>
      <dgm:extLst>
        <a:ext uri="{E40237B7-FDA0-4F09-8148-C483321AD2D9}">
          <dgm14:cNvPr xmlns:dgm14="http://schemas.microsoft.com/office/drawing/2010/diagram" id="0" name="" descr="Document"/>
        </a:ext>
      </dgm:extLst>
    </dgm:pt>
    <dgm:pt modelId="{D44B8DA8-0A62-4CD6-A731-BB7EC0222D9F}" type="pres">
      <dgm:prSet presAssocID="{BFC992AC-8CC7-45B3-BC14-E5C77920BF37}" presName="txShp" presStyleLbl="node1" presStyleIdx="0" presStyleCnt="2">
        <dgm:presLayoutVars>
          <dgm:bulletEnabled val="1"/>
        </dgm:presLayoutVars>
      </dgm:prSet>
      <dgm:spPr/>
    </dgm:pt>
    <dgm:pt modelId="{DD93EF37-D00B-46B9-869D-3845677FF11F}" type="pres">
      <dgm:prSet presAssocID="{2A1584C7-61B3-4E92-9DEC-DEC4CF666BDB}" presName="spacing" presStyleCnt="0"/>
      <dgm:spPr/>
    </dgm:pt>
    <dgm:pt modelId="{87D589D3-675D-4D0B-8864-8DEBA4A052AE}" type="pres">
      <dgm:prSet presAssocID="{EC760677-FEF1-4309-86DB-4C68BA31A758}" presName="composite" presStyleCnt="0"/>
      <dgm:spPr/>
    </dgm:pt>
    <dgm:pt modelId="{169E4FF6-7B88-4CFC-87B3-CCA9FD9D46CD}" type="pres">
      <dgm:prSet presAssocID="{EC760677-FEF1-4309-86DB-4C68BA31A758}" presName="imgShp" presStyleLbl="fgImgPlace1" presStyleIdx="1" presStyleCnt="2" custLinFactNeighborX="-27314" custLinFactNeighborY="-2101"/>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solidFill>
            <a:srgbClr val="002060"/>
          </a:solidFill>
        </a:ln>
      </dgm:spPr>
      <dgm:extLst>
        <a:ext uri="{E40237B7-FDA0-4F09-8148-C483321AD2D9}">
          <dgm14:cNvPr xmlns:dgm14="http://schemas.microsoft.com/office/drawing/2010/diagram" id="0" name="" descr="Bank"/>
        </a:ext>
      </dgm:extLst>
    </dgm:pt>
    <dgm:pt modelId="{1812F1AA-A3A7-499E-9E4F-C8962C1D700F}" type="pres">
      <dgm:prSet presAssocID="{EC760677-FEF1-4309-86DB-4C68BA31A758}" presName="txShp" presStyleLbl="node1" presStyleIdx="1" presStyleCnt="2" custLinFactNeighborX="1150" custLinFactNeighborY="48">
        <dgm:presLayoutVars>
          <dgm:bulletEnabled val="1"/>
        </dgm:presLayoutVars>
      </dgm:prSet>
      <dgm:spPr/>
    </dgm:pt>
  </dgm:ptLst>
  <dgm:cxnLst>
    <dgm:cxn modelId="{7FC7C218-3BE7-4CEF-B531-F0EFC6B67293}" srcId="{5DF8F9E5-7480-4D01-A57F-E86D3BE61CC4}" destId="{EC760677-FEF1-4309-86DB-4C68BA31A758}" srcOrd="1" destOrd="0" parTransId="{32E12882-C1DC-42F2-BCF4-CAF2773B9718}" sibTransId="{C6B318A8-CE15-4DFE-A88F-09F61D85816E}"/>
    <dgm:cxn modelId="{D0F62633-699A-437C-A84C-0B5AD3A88E60}" type="presOf" srcId="{EC760677-FEF1-4309-86DB-4C68BA31A758}" destId="{1812F1AA-A3A7-499E-9E4F-C8962C1D700F}" srcOrd="0" destOrd="0" presId="urn:microsoft.com/office/officeart/2005/8/layout/vList3"/>
    <dgm:cxn modelId="{DD08E163-4444-457B-A801-E8EF2A024B19}" srcId="{5DF8F9E5-7480-4D01-A57F-E86D3BE61CC4}" destId="{BFC992AC-8CC7-45B3-BC14-E5C77920BF37}" srcOrd="0" destOrd="0" parTransId="{080866C2-3B13-4871-9F4A-3D8C910FEFAF}" sibTransId="{2A1584C7-61B3-4E92-9DEC-DEC4CF666BDB}"/>
    <dgm:cxn modelId="{5AE778AE-3A0B-478C-B5D0-968646259BB4}" type="presOf" srcId="{5DF8F9E5-7480-4D01-A57F-E86D3BE61CC4}" destId="{4627DB4B-0EF1-4DB9-B3E6-CBA30CC11674}" srcOrd="0" destOrd="0" presId="urn:microsoft.com/office/officeart/2005/8/layout/vList3"/>
    <dgm:cxn modelId="{D99F5FC7-36FC-4500-A3CD-D29BAACA9604}" type="presOf" srcId="{BFC992AC-8CC7-45B3-BC14-E5C77920BF37}" destId="{D44B8DA8-0A62-4CD6-A731-BB7EC0222D9F}" srcOrd="0" destOrd="0" presId="urn:microsoft.com/office/officeart/2005/8/layout/vList3"/>
    <dgm:cxn modelId="{6085F80E-AB01-4C01-A8A7-C725E2C0E06E}" type="presParOf" srcId="{4627DB4B-0EF1-4DB9-B3E6-CBA30CC11674}" destId="{2277481B-2100-4AED-998D-D25D1826D513}" srcOrd="0" destOrd="0" presId="urn:microsoft.com/office/officeart/2005/8/layout/vList3"/>
    <dgm:cxn modelId="{D8D0392A-EB9C-4436-AB59-7197C2B8E08C}" type="presParOf" srcId="{2277481B-2100-4AED-998D-D25D1826D513}" destId="{2FACDA37-437E-4CC6-A5F2-9907F6140769}" srcOrd="0" destOrd="0" presId="urn:microsoft.com/office/officeart/2005/8/layout/vList3"/>
    <dgm:cxn modelId="{D0E1D0E5-6B9F-4333-AD35-80ED6768472E}" type="presParOf" srcId="{2277481B-2100-4AED-998D-D25D1826D513}" destId="{D44B8DA8-0A62-4CD6-A731-BB7EC0222D9F}" srcOrd="1" destOrd="0" presId="urn:microsoft.com/office/officeart/2005/8/layout/vList3"/>
    <dgm:cxn modelId="{ED068F51-A4A7-415E-9952-C9E50523A13E}" type="presParOf" srcId="{4627DB4B-0EF1-4DB9-B3E6-CBA30CC11674}" destId="{DD93EF37-D00B-46B9-869D-3845677FF11F}" srcOrd="1" destOrd="0" presId="urn:microsoft.com/office/officeart/2005/8/layout/vList3"/>
    <dgm:cxn modelId="{98C8000E-97B4-49D1-A473-2F159B97B57B}" type="presParOf" srcId="{4627DB4B-0EF1-4DB9-B3E6-CBA30CC11674}" destId="{87D589D3-675D-4D0B-8864-8DEBA4A052AE}" srcOrd="2" destOrd="0" presId="urn:microsoft.com/office/officeart/2005/8/layout/vList3"/>
    <dgm:cxn modelId="{9CDC3CA0-005B-47E6-899A-1F2B5C092789}" type="presParOf" srcId="{87D589D3-675D-4D0B-8864-8DEBA4A052AE}" destId="{169E4FF6-7B88-4CFC-87B3-CCA9FD9D46CD}" srcOrd="0" destOrd="0" presId="urn:microsoft.com/office/officeart/2005/8/layout/vList3"/>
    <dgm:cxn modelId="{5165EB94-C384-40D8-BE85-7B5A12DF84DF}" type="presParOf" srcId="{87D589D3-675D-4D0B-8864-8DEBA4A052AE}" destId="{1812F1AA-A3A7-499E-9E4F-C8962C1D700F}"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92BAB1-8EDA-4381-83C8-4AE020462C2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8FA628B-7FD2-40C7-B009-E924B159761C}">
      <dgm:prSet/>
      <dgm:spPr/>
      <dgm:t>
        <a:bodyPr/>
        <a:lstStyle/>
        <a:p>
          <a:pPr>
            <a:lnSpc>
              <a:spcPct val="100000"/>
            </a:lnSpc>
          </a:pPr>
          <a:r>
            <a:rPr lang="en-GB" dirty="0"/>
            <a:t>Products to support members affected by remedy and tax include:</a:t>
          </a:r>
          <a:endParaRPr lang="en-US" dirty="0"/>
        </a:p>
      </dgm:t>
    </dgm:pt>
    <dgm:pt modelId="{D8CDB66D-40BA-46CA-8F82-10AEC3429728}" type="parTrans" cxnId="{024054A2-15CB-4576-8A6A-682849470A97}">
      <dgm:prSet/>
      <dgm:spPr/>
      <dgm:t>
        <a:bodyPr/>
        <a:lstStyle/>
        <a:p>
          <a:endParaRPr lang="en-US"/>
        </a:p>
      </dgm:t>
    </dgm:pt>
    <dgm:pt modelId="{3FA2E9BD-9EC4-4040-82A7-28C03CCB0D80}" type="sibTrans" cxnId="{024054A2-15CB-4576-8A6A-682849470A97}">
      <dgm:prSet/>
      <dgm:spPr/>
      <dgm:t>
        <a:bodyPr/>
        <a:lstStyle/>
        <a:p>
          <a:endParaRPr lang="en-US"/>
        </a:p>
      </dgm:t>
    </dgm:pt>
    <dgm:pt modelId="{F8EC29F2-C369-49EF-A706-34099C206B5C}">
      <dgm:prSet/>
      <dgm:spPr/>
      <dgm:t>
        <a:bodyPr/>
        <a:lstStyle/>
        <a:p>
          <a:pPr>
            <a:lnSpc>
              <a:spcPct val="100000"/>
            </a:lnSpc>
          </a:pPr>
          <a:r>
            <a:rPr lang="en-GB"/>
            <a:t>Enhancements to the scheme website</a:t>
          </a:r>
          <a:endParaRPr lang="en-US"/>
        </a:p>
      </dgm:t>
    </dgm:pt>
    <dgm:pt modelId="{38158482-C714-47B5-A63D-85817F450EEC}" type="parTrans" cxnId="{9FC873CF-B649-4B30-A6CF-82046D1FB4F3}">
      <dgm:prSet/>
      <dgm:spPr/>
      <dgm:t>
        <a:bodyPr/>
        <a:lstStyle/>
        <a:p>
          <a:endParaRPr lang="en-US"/>
        </a:p>
      </dgm:t>
    </dgm:pt>
    <dgm:pt modelId="{7B49F971-4BCE-49D8-A50E-0368C7F98285}" type="sibTrans" cxnId="{9FC873CF-B649-4B30-A6CF-82046D1FB4F3}">
      <dgm:prSet/>
      <dgm:spPr/>
      <dgm:t>
        <a:bodyPr/>
        <a:lstStyle/>
        <a:p>
          <a:endParaRPr lang="en-US"/>
        </a:p>
      </dgm:t>
    </dgm:pt>
    <dgm:pt modelId="{20541EB6-9C27-4FCE-9563-F8002536B103}">
      <dgm:prSet/>
      <dgm:spPr/>
      <dgm:t>
        <a:bodyPr/>
        <a:lstStyle/>
        <a:p>
          <a:pPr>
            <a:lnSpc>
              <a:spcPct val="100000"/>
            </a:lnSpc>
          </a:pPr>
          <a:r>
            <a:rPr lang="en-GB" dirty="0"/>
            <a:t>Enhancements to the Am I Affected? tool</a:t>
          </a:r>
          <a:endParaRPr lang="en-US" dirty="0"/>
        </a:p>
      </dgm:t>
    </dgm:pt>
    <dgm:pt modelId="{9BE2AE5F-1DC3-4874-A541-512455854CE1}" type="parTrans" cxnId="{F59B54C2-E1AF-4D0A-A324-0696D0C42B5C}">
      <dgm:prSet/>
      <dgm:spPr/>
      <dgm:t>
        <a:bodyPr/>
        <a:lstStyle/>
        <a:p>
          <a:endParaRPr lang="en-US"/>
        </a:p>
      </dgm:t>
    </dgm:pt>
    <dgm:pt modelId="{DC90B815-C60D-4B67-B68F-F09C9266EEC0}" type="sibTrans" cxnId="{F59B54C2-E1AF-4D0A-A324-0696D0C42B5C}">
      <dgm:prSet/>
      <dgm:spPr/>
      <dgm:t>
        <a:bodyPr/>
        <a:lstStyle/>
        <a:p>
          <a:endParaRPr lang="en-US"/>
        </a:p>
      </dgm:t>
    </dgm:pt>
    <dgm:pt modelId="{DC9ACA3A-6B72-4751-9EE4-E9D09BDF3145}">
      <dgm:prSet/>
      <dgm:spPr/>
      <dgm:t>
        <a:bodyPr/>
        <a:lstStyle/>
        <a:p>
          <a:pPr>
            <a:lnSpc>
              <a:spcPct val="100000"/>
            </a:lnSpc>
          </a:pPr>
          <a:r>
            <a:rPr lang="en-GB"/>
            <a:t>New videos explaining the Remedy Pension Savings Statement</a:t>
          </a:r>
          <a:endParaRPr lang="en-US"/>
        </a:p>
      </dgm:t>
    </dgm:pt>
    <dgm:pt modelId="{73A5C7B0-F49C-4D00-A032-D0BC3EBB7761}" type="parTrans" cxnId="{686412F7-9784-4C68-A6E7-07F8AAC50AC0}">
      <dgm:prSet/>
      <dgm:spPr/>
      <dgm:t>
        <a:bodyPr/>
        <a:lstStyle/>
        <a:p>
          <a:endParaRPr lang="en-US"/>
        </a:p>
      </dgm:t>
    </dgm:pt>
    <dgm:pt modelId="{F57456C8-CF11-45F8-9E95-8134BB7A7703}" type="sibTrans" cxnId="{686412F7-9784-4C68-A6E7-07F8AAC50AC0}">
      <dgm:prSet/>
      <dgm:spPr/>
      <dgm:t>
        <a:bodyPr/>
        <a:lstStyle/>
        <a:p>
          <a:endParaRPr lang="en-US"/>
        </a:p>
      </dgm:t>
    </dgm:pt>
    <dgm:pt modelId="{E133F54F-D46F-4F13-AC7D-ADE5F8DC1EFC}">
      <dgm:prSet/>
      <dgm:spPr/>
      <dgm:t>
        <a:bodyPr/>
        <a:lstStyle/>
        <a:p>
          <a:pPr>
            <a:lnSpc>
              <a:spcPct val="100000"/>
            </a:lnSpc>
          </a:pPr>
          <a:r>
            <a:rPr lang="en-GB" dirty="0"/>
            <a:t>Guidance on using the new HMRC tax tool created for remedy affected members</a:t>
          </a:r>
          <a:endParaRPr lang="en-US" dirty="0"/>
        </a:p>
      </dgm:t>
    </dgm:pt>
    <dgm:pt modelId="{AE1A5B80-1416-4CF8-B7F1-1F1E6A28FDF3}" type="parTrans" cxnId="{0FD98E71-2062-4A9E-B1C2-720F6AA7AF60}">
      <dgm:prSet/>
      <dgm:spPr/>
      <dgm:t>
        <a:bodyPr/>
        <a:lstStyle/>
        <a:p>
          <a:endParaRPr lang="en-US"/>
        </a:p>
      </dgm:t>
    </dgm:pt>
    <dgm:pt modelId="{5E330CA1-D125-446E-8953-4E9B3A46AA25}" type="sibTrans" cxnId="{0FD98E71-2062-4A9E-B1C2-720F6AA7AF60}">
      <dgm:prSet/>
      <dgm:spPr/>
      <dgm:t>
        <a:bodyPr/>
        <a:lstStyle/>
        <a:p>
          <a:endParaRPr lang="en-US"/>
        </a:p>
      </dgm:t>
    </dgm:pt>
    <dgm:pt modelId="{BA68874D-B58D-461C-BD36-A0CA8926BA4E}" type="pres">
      <dgm:prSet presAssocID="{8F92BAB1-8EDA-4381-83C8-4AE020462C20}" presName="root" presStyleCnt="0">
        <dgm:presLayoutVars>
          <dgm:dir/>
          <dgm:resizeHandles val="exact"/>
        </dgm:presLayoutVars>
      </dgm:prSet>
      <dgm:spPr/>
    </dgm:pt>
    <dgm:pt modelId="{D40A3535-DCB2-42C9-97BA-16CC0E4EFBF5}" type="pres">
      <dgm:prSet presAssocID="{38FA628B-7FD2-40C7-B009-E924B159761C}" presName="compNode" presStyleCnt="0"/>
      <dgm:spPr/>
    </dgm:pt>
    <dgm:pt modelId="{0C54BA89-8B8B-4FDC-82A7-409DA55DED44}" type="pres">
      <dgm:prSet presAssocID="{38FA628B-7FD2-40C7-B009-E924B159761C}" presName="bgRect" presStyleLbl="bgShp" presStyleIdx="0" presStyleCnt="5"/>
      <dgm:spPr>
        <a:solidFill>
          <a:schemeClr val="accent6">
            <a:lumMod val="60000"/>
            <a:lumOff val="40000"/>
          </a:schemeClr>
        </a:solidFill>
      </dgm:spPr>
    </dgm:pt>
    <dgm:pt modelId="{BC490250-FFB7-40FF-8323-1E7C500D0599}" type="pres">
      <dgm:prSet presAssocID="{38FA628B-7FD2-40C7-B009-E924B159761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C50904E0-0B71-45A8-819D-761C49BCCAD6}" type="pres">
      <dgm:prSet presAssocID="{38FA628B-7FD2-40C7-B009-E924B159761C}" presName="spaceRect" presStyleCnt="0"/>
      <dgm:spPr/>
    </dgm:pt>
    <dgm:pt modelId="{262453D1-2FB1-470D-9731-BD2489B6CEE1}" type="pres">
      <dgm:prSet presAssocID="{38FA628B-7FD2-40C7-B009-E924B159761C}" presName="parTx" presStyleLbl="revTx" presStyleIdx="0" presStyleCnt="5">
        <dgm:presLayoutVars>
          <dgm:chMax val="0"/>
          <dgm:chPref val="0"/>
        </dgm:presLayoutVars>
      </dgm:prSet>
      <dgm:spPr/>
    </dgm:pt>
    <dgm:pt modelId="{242D73FF-B83B-411E-AAA1-F4420639AF86}" type="pres">
      <dgm:prSet presAssocID="{3FA2E9BD-9EC4-4040-82A7-28C03CCB0D80}" presName="sibTrans" presStyleCnt="0"/>
      <dgm:spPr/>
    </dgm:pt>
    <dgm:pt modelId="{C2FDA6B6-8576-48CD-A317-65A8DA946F48}" type="pres">
      <dgm:prSet presAssocID="{F8EC29F2-C369-49EF-A706-34099C206B5C}" presName="compNode" presStyleCnt="0"/>
      <dgm:spPr/>
    </dgm:pt>
    <dgm:pt modelId="{64292746-23D2-4C54-9F7A-504CAD9FA12F}" type="pres">
      <dgm:prSet presAssocID="{F8EC29F2-C369-49EF-A706-34099C206B5C}" presName="bgRect" presStyleLbl="bgShp" presStyleIdx="1" presStyleCnt="5"/>
      <dgm:spPr>
        <a:solidFill>
          <a:schemeClr val="accent2">
            <a:lumMod val="40000"/>
            <a:lumOff val="60000"/>
          </a:schemeClr>
        </a:solidFill>
      </dgm:spPr>
    </dgm:pt>
    <dgm:pt modelId="{EF53D855-F15D-4B08-9914-E8F437AD79ED}" type="pres">
      <dgm:prSet presAssocID="{F8EC29F2-C369-49EF-A706-34099C206B5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itor"/>
        </a:ext>
      </dgm:extLst>
    </dgm:pt>
    <dgm:pt modelId="{A1C02539-421A-4187-9573-8852087F6799}" type="pres">
      <dgm:prSet presAssocID="{F8EC29F2-C369-49EF-A706-34099C206B5C}" presName="spaceRect" presStyleCnt="0"/>
      <dgm:spPr/>
    </dgm:pt>
    <dgm:pt modelId="{B5D3ED7E-57A2-4595-AB70-66D329284502}" type="pres">
      <dgm:prSet presAssocID="{F8EC29F2-C369-49EF-A706-34099C206B5C}" presName="parTx" presStyleLbl="revTx" presStyleIdx="1" presStyleCnt="5">
        <dgm:presLayoutVars>
          <dgm:chMax val="0"/>
          <dgm:chPref val="0"/>
        </dgm:presLayoutVars>
      </dgm:prSet>
      <dgm:spPr/>
    </dgm:pt>
    <dgm:pt modelId="{B98D10D4-F237-43C3-B35B-1E0CC3A71BDE}" type="pres">
      <dgm:prSet presAssocID="{7B49F971-4BCE-49D8-A50E-0368C7F98285}" presName="sibTrans" presStyleCnt="0"/>
      <dgm:spPr/>
    </dgm:pt>
    <dgm:pt modelId="{AF78D597-32FA-490B-81AB-57058B791FC3}" type="pres">
      <dgm:prSet presAssocID="{20541EB6-9C27-4FCE-9563-F8002536B103}" presName="compNode" presStyleCnt="0"/>
      <dgm:spPr/>
    </dgm:pt>
    <dgm:pt modelId="{8896211B-4A6D-4251-89B7-729E6C42FF73}" type="pres">
      <dgm:prSet presAssocID="{20541EB6-9C27-4FCE-9563-F8002536B103}" presName="bgRect" presStyleLbl="bgShp" presStyleIdx="2" presStyleCnt="5"/>
      <dgm:spPr>
        <a:solidFill>
          <a:schemeClr val="accent3">
            <a:lumMod val="60000"/>
            <a:lumOff val="40000"/>
          </a:schemeClr>
        </a:solidFill>
      </dgm:spPr>
    </dgm:pt>
    <dgm:pt modelId="{4131719D-1FE6-40F7-82ED-C09CD54E628E}" type="pres">
      <dgm:prSet presAssocID="{20541EB6-9C27-4FCE-9563-F8002536B10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rewdriver"/>
        </a:ext>
      </dgm:extLst>
    </dgm:pt>
    <dgm:pt modelId="{0E3BD6B2-F6D5-4278-B1F4-517A85C17784}" type="pres">
      <dgm:prSet presAssocID="{20541EB6-9C27-4FCE-9563-F8002536B103}" presName="spaceRect" presStyleCnt="0"/>
      <dgm:spPr/>
    </dgm:pt>
    <dgm:pt modelId="{ACE6E0AF-C534-4497-99C0-6FFC73357580}" type="pres">
      <dgm:prSet presAssocID="{20541EB6-9C27-4FCE-9563-F8002536B103}" presName="parTx" presStyleLbl="revTx" presStyleIdx="2" presStyleCnt="5">
        <dgm:presLayoutVars>
          <dgm:chMax val="0"/>
          <dgm:chPref val="0"/>
        </dgm:presLayoutVars>
      </dgm:prSet>
      <dgm:spPr/>
    </dgm:pt>
    <dgm:pt modelId="{0A0C991E-1CEE-4D5E-9189-4826E5F3DBA9}" type="pres">
      <dgm:prSet presAssocID="{DC90B815-C60D-4B67-B68F-F09C9266EEC0}" presName="sibTrans" presStyleCnt="0"/>
      <dgm:spPr/>
    </dgm:pt>
    <dgm:pt modelId="{593B548E-8C01-4ACA-BBCC-B7637D667749}" type="pres">
      <dgm:prSet presAssocID="{DC9ACA3A-6B72-4751-9EE4-E9D09BDF3145}" presName="compNode" presStyleCnt="0"/>
      <dgm:spPr/>
    </dgm:pt>
    <dgm:pt modelId="{3FFBABB1-2D63-4624-9F24-02A056D55780}" type="pres">
      <dgm:prSet presAssocID="{DC9ACA3A-6B72-4751-9EE4-E9D09BDF3145}" presName="bgRect" presStyleLbl="bgShp" presStyleIdx="3" presStyleCnt="5"/>
      <dgm:spPr>
        <a:solidFill>
          <a:schemeClr val="accent4">
            <a:lumMod val="60000"/>
            <a:lumOff val="40000"/>
          </a:schemeClr>
        </a:solidFill>
      </dgm:spPr>
    </dgm:pt>
    <dgm:pt modelId="{478E95E7-8FC1-4150-BCB0-52850DEE7273}" type="pres">
      <dgm:prSet presAssocID="{DC9ACA3A-6B72-4751-9EE4-E9D09BDF314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lay"/>
        </a:ext>
      </dgm:extLst>
    </dgm:pt>
    <dgm:pt modelId="{48CF830D-8C72-4713-9711-CD9A3C71BD8F}" type="pres">
      <dgm:prSet presAssocID="{DC9ACA3A-6B72-4751-9EE4-E9D09BDF3145}" presName="spaceRect" presStyleCnt="0"/>
      <dgm:spPr/>
    </dgm:pt>
    <dgm:pt modelId="{4E8DB0F8-44F6-4021-9B18-79EACDB90BCC}" type="pres">
      <dgm:prSet presAssocID="{DC9ACA3A-6B72-4751-9EE4-E9D09BDF3145}" presName="parTx" presStyleLbl="revTx" presStyleIdx="3" presStyleCnt="5">
        <dgm:presLayoutVars>
          <dgm:chMax val="0"/>
          <dgm:chPref val="0"/>
        </dgm:presLayoutVars>
      </dgm:prSet>
      <dgm:spPr/>
    </dgm:pt>
    <dgm:pt modelId="{C12460EB-6FFC-470A-A148-FC1E64A7E626}" type="pres">
      <dgm:prSet presAssocID="{F57456C8-CF11-45F8-9E95-8134BB7A7703}" presName="sibTrans" presStyleCnt="0"/>
      <dgm:spPr/>
    </dgm:pt>
    <dgm:pt modelId="{AB2084EB-F364-437C-8D4F-11EBEA91D682}" type="pres">
      <dgm:prSet presAssocID="{E133F54F-D46F-4F13-AC7D-ADE5F8DC1EFC}" presName="compNode" presStyleCnt="0"/>
      <dgm:spPr/>
    </dgm:pt>
    <dgm:pt modelId="{5E3C9517-237B-4F7B-9601-50F29A3C881C}" type="pres">
      <dgm:prSet presAssocID="{E133F54F-D46F-4F13-AC7D-ADE5F8DC1EFC}" presName="bgRect" presStyleLbl="bgShp" presStyleIdx="4" presStyleCnt="5"/>
      <dgm:spPr/>
    </dgm:pt>
    <dgm:pt modelId="{19247E21-C1EA-46D4-A391-9F6C4C9DF6E1}" type="pres">
      <dgm:prSet presAssocID="{E133F54F-D46F-4F13-AC7D-ADE5F8DC1EF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mark"/>
        </a:ext>
      </dgm:extLst>
    </dgm:pt>
    <dgm:pt modelId="{96CA1B1F-D4F0-4B37-BAEF-094C0A43D63D}" type="pres">
      <dgm:prSet presAssocID="{E133F54F-D46F-4F13-AC7D-ADE5F8DC1EFC}" presName="spaceRect" presStyleCnt="0"/>
      <dgm:spPr/>
    </dgm:pt>
    <dgm:pt modelId="{C0AB093B-EC76-4390-8990-973AFB5F1FEE}" type="pres">
      <dgm:prSet presAssocID="{E133F54F-D46F-4F13-AC7D-ADE5F8DC1EFC}" presName="parTx" presStyleLbl="revTx" presStyleIdx="4" presStyleCnt="5">
        <dgm:presLayoutVars>
          <dgm:chMax val="0"/>
          <dgm:chPref val="0"/>
        </dgm:presLayoutVars>
      </dgm:prSet>
      <dgm:spPr/>
    </dgm:pt>
  </dgm:ptLst>
  <dgm:cxnLst>
    <dgm:cxn modelId="{1C5A280F-8DA0-45D5-AEC8-3B642F62167E}" type="presOf" srcId="{F8EC29F2-C369-49EF-A706-34099C206B5C}" destId="{B5D3ED7E-57A2-4595-AB70-66D329284502}" srcOrd="0" destOrd="0" presId="urn:microsoft.com/office/officeart/2018/2/layout/IconVerticalSolidList"/>
    <dgm:cxn modelId="{388AA12C-F236-4D49-BF94-F72E26B5E71B}" type="presOf" srcId="{38FA628B-7FD2-40C7-B009-E924B159761C}" destId="{262453D1-2FB1-470D-9731-BD2489B6CEE1}" srcOrd="0" destOrd="0" presId="urn:microsoft.com/office/officeart/2018/2/layout/IconVerticalSolidList"/>
    <dgm:cxn modelId="{48C2D432-A8B3-4C5B-B07E-B69E3B4586B2}" type="presOf" srcId="{DC9ACA3A-6B72-4751-9EE4-E9D09BDF3145}" destId="{4E8DB0F8-44F6-4021-9B18-79EACDB90BCC}" srcOrd="0" destOrd="0" presId="urn:microsoft.com/office/officeart/2018/2/layout/IconVerticalSolidList"/>
    <dgm:cxn modelId="{89FBE43A-0DA4-448F-BC9A-E587C7453618}" type="presOf" srcId="{20541EB6-9C27-4FCE-9563-F8002536B103}" destId="{ACE6E0AF-C534-4497-99C0-6FFC73357580}" srcOrd="0" destOrd="0" presId="urn:microsoft.com/office/officeart/2018/2/layout/IconVerticalSolidList"/>
    <dgm:cxn modelId="{0FD98E71-2062-4A9E-B1C2-720F6AA7AF60}" srcId="{8F92BAB1-8EDA-4381-83C8-4AE020462C20}" destId="{E133F54F-D46F-4F13-AC7D-ADE5F8DC1EFC}" srcOrd="4" destOrd="0" parTransId="{AE1A5B80-1416-4CF8-B7F1-1F1E6A28FDF3}" sibTransId="{5E330CA1-D125-446E-8953-4E9B3A46AA25}"/>
    <dgm:cxn modelId="{024054A2-15CB-4576-8A6A-682849470A97}" srcId="{8F92BAB1-8EDA-4381-83C8-4AE020462C20}" destId="{38FA628B-7FD2-40C7-B009-E924B159761C}" srcOrd="0" destOrd="0" parTransId="{D8CDB66D-40BA-46CA-8F82-10AEC3429728}" sibTransId="{3FA2E9BD-9EC4-4040-82A7-28C03CCB0D80}"/>
    <dgm:cxn modelId="{F59B54C2-E1AF-4D0A-A324-0696D0C42B5C}" srcId="{8F92BAB1-8EDA-4381-83C8-4AE020462C20}" destId="{20541EB6-9C27-4FCE-9563-F8002536B103}" srcOrd="2" destOrd="0" parTransId="{9BE2AE5F-1DC3-4874-A541-512455854CE1}" sibTransId="{DC90B815-C60D-4B67-B68F-F09C9266EEC0}"/>
    <dgm:cxn modelId="{9FC873CF-B649-4B30-A6CF-82046D1FB4F3}" srcId="{8F92BAB1-8EDA-4381-83C8-4AE020462C20}" destId="{F8EC29F2-C369-49EF-A706-34099C206B5C}" srcOrd="1" destOrd="0" parTransId="{38158482-C714-47B5-A63D-85817F450EEC}" sibTransId="{7B49F971-4BCE-49D8-A50E-0368C7F98285}"/>
    <dgm:cxn modelId="{D5BE77D9-45B3-4071-A3C3-D9829C95544D}" type="presOf" srcId="{8F92BAB1-8EDA-4381-83C8-4AE020462C20}" destId="{BA68874D-B58D-461C-BD36-A0CA8926BA4E}" srcOrd="0" destOrd="0" presId="urn:microsoft.com/office/officeart/2018/2/layout/IconVerticalSolidList"/>
    <dgm:cxn modelId="{ECA008E8-6E58-4EF7-9321-64C554C292FF}" type="presOf" srcId="{E133F54F-D46F-4F13-AC7D-ADE5F8DC1EFC}" destId="{C0AB093B-EC76-4390-8990-973AFB5F1FEE}" srcOrd="0" destOrd="0" presId="urn:microsoft.com/office/officeart/2018/2/layout/IconVerticalSolidList"/>
    <dgm:cxn modelId="{686412F7-9784-4C68-A6E7-07F8AAC50AC0}" srcId="{8F92BAB1-8EDA-4381-83C8-4AE020462C20}" destId="{DC9ACA3A-6B72-4751-9EE4-E9D09BDF3145}" srcOrd="3" destOrd="0" parTransId="{73A5C7B0-F49C-4D00-A032-D0BC3EBB7761}" sibTransId="{F57456C8-CF11-45F8-9E95-8134BB7A7703}"/>
    <dgm:cxn modelId="{F0F8AE37-F3A0-44F9-8526-2615FCA24A3D}" type="presParOf" srcId="{BA68874D-B58D-461C-BD36-A0CA8926BA4E}" destId="{D40A3535-DCB2-42C9-97BA-16CC0E4EFBF5}" srcOrd="0" destOrd="0" presId="urn:microsoft.com/office/officeart/2018/2/layout/IconVerticalSolidList"/>
    <dgm:cxn modelId="{216642F4-6883-4875-BFF4-849B28026EDF}" type="presParOf" srcId="{D40A3535-DCB2-42C9-97BA-16CC0E4EFBF5}" destId="{0C54BA89-8B8B-4FDC-82A7-409DA55DED44}" srcOrd="0" destOrd="0" presId="urn:microsoft.com/office/officeart/2018/2/layout/IconVerticalSolidList"/>
    <dgm:cxn modelId="{CDB88B96-507F-4835-B886-09FC44D374FB}" type="presParOf" srcId="{D40A3535-DCB2-42C9-97BA-16CC0E4EFBF5}" destId="{BC490250-FFB7-40FF-8323-1E7C500D0599}" srcOrd="1" destOrd="0" presId="urn:microsoft.com/office/officeart/2018/2/layout/IconVerticalSolidList"/>
    <dgm:cxn modelId="{4ADF1D9B-EA19-4194-9281-C5206058A95B}" type="presParOf" srcId="{D40A3535-DCB2-42C9-97BA-16CC0E4EFBF5}" destId="{C50904E0-0B71-45A8-819D-761C49BCCAD6}" srcOrd="2" destOrd="0" presId="urn:microsoft.com/office/officeart/2018/2/layout/IconVerticalSolidList"/>
    <dgm:cxn modelId="{C25A943A-1304-44F6-95B2-B4F34A9FC2DD}" type="presParOf" srcId="{D40A3535-DCB2-42C9-97BA-16CC0E4EFBF5}" destId="{262453D1-2FB1-470D-9731-BD2489B6CEE1}" srcOrd="3" destOrd="0" presId="urn:microsoft.com/office/officeart/2018/2/layout/IconVerticalSolidList"/>
    <dgm:cxn modelId="{21F57384-192E-4932-819E-BE6A4927A169}" type="presParOf" srcId="{BA68874D-B58D-461C-BD36-A0CA8926BA4E}" destId="{242D73FF-B83B-411E-AAA1-F4420639AF86}" srcOrd="1" destOrd="0" presId="urn:microsoft.com/office/officeart/2018/2/layout/IconVerticalSolidList"/>
    <dgm:cxn modelId="{D9113AC7-C42B-4C1B-8D94-8DA62201FCDD}" type="presParOf" srcId="{BA68874D-B58D-461C-BD36-A0CA8926BA4E}" destId="{C2FDA6B6-8576-48CD-A317-65A8DA946F48}" srcOrd="2" destOrd="0" presId="urn:microsoft.com/office/officeart/2018/2/layout/IconVerticalSolidList"/>
    <dgm:cxn modelId="{EA90A522-D657-481E-A049-8E006693F7F1}" type="presParOf" srcId="{C2FDA6B6-8576-48CD-A317-65A8DA946F48}" destId="{64292746-23D2-4C54-9F7A-504CAD9FA12F}" srcOrd="0" destOrd="0" presId="urn:microsoft.com/office/officeart/2018/2/layout/IconVerticalSolidList"/>
    <dgm:cxn modelId="{E80AF124-710B-4619-8F6F-714501B86AC1}" type="presParOf" srcId="{C2FDA6B6-8576-48CD-A317-65A8DA946F48}" destId="{EF53D855-F15D-4B08-9914-E8F437AD79ED}" srcOrd="1" destOrd="0" presId="urn:microsoft.com/office/officeart/2018/2/layout/IconVerticalSolidList"/>
    <dgm:cxn modelId="{E5E45BDE-B73F-4070-984B-DBCDEAD662D6}" type="presParOf" srcId="{C2FDA6B6-8576-48CD-A317-65A8DA946F48}" destId="{A1C02539-421A-4187-9573-8852087F6799}" srcOrd="2" destOrd="0" presId="urn:microsoft.com/office/officeart/2018/2/layout/IconVerticalSolidList"/>
    <dgm:cxn modelId="{BB729645-115F-46CB-98F3-D158E1024170}" type="presParOf" srcId="{C2FDA6B6-8576-48CD-A317-65A8DA946F48}" destId="{B5D3ED7E-57A2-4595-AB70-66D329284502}" srcOrd="3" destOrd="0" presId="urn:microsoft.com/office/officeart/2018/2/layout/IconVerticalSolidList"/>
    <dgm:cxn modelId="{17168DF2-7AA0-48D5-8A53-F9170A3E4BF8}" type="presParOf" srcId="{BA68874D-B58D-461C-BD36-A0CA8926BA4E}" destId="{B98D10D4-F237-43C3-B35B-1E0CC3A71BDE}" srcOrd="3" destOrd="0" presId="urn:microsoft.com/office/officeart/2018/2/layout/IconVerticalSolidList"/>
    <dgm:cxn modelId="{022802B3-DD94-4AE9-8D84-E72E5E9BF189}" type="presParOf" srcId="{BA68874D-B58D-461C-BD36-A0CA8926BA4E}" destId="{AF78D597-32FA-490B-81AB-57058B791FC3}" srcOrd="4" destOrd="0" presId="urn:microsoft.com/office/officeart/2018/2/layout/IconVerticalSolidList"/>
    <dgm:cxn modelId="{433EA80E-DE35-42AA-B515-564F717FDB28}" type="presParOf" srcId="{AF78D597-32FA-490B-81AB-57058B791FC3}" destId="{8896211B-4A6D-4251-89B7-729E6C42FF73}" srcOrd="0" destOrd="0" presId="urn:microsoft.com/office/officeart/2018/2/layout/IconVerticalSolidList"/>
    <dgm:cxn modelId="{F73F56F1-653E-4136-A620-549DA09BEE6C}" type="presParOf" srcId="{AF78D597-32FA-490B-81AB-57058B791FC3}" destId="{4131719D-1FE6-40F7-82ED-C09CD54E628E}" srcOrd="1" destOrd="0" presId="urn:microsoft.com/office/officeart/2018/2/layout/IconVerticalSolidList"/>
    <dgm:cxn modelId="{42089B3D-FD98-42C6-B3EB-FD0C89922997}" type="presParOf" srcId="{AF78D597-32FA-490B-81AB-57058B791FC3}" destId="{0E3BD6B2-F6D5-4278-B1F4-517A85C17784}" srcOrd="2" destOrd="0" presId="urn:microsoft.com/office/officeart/2018/2/layout/IconVerticalSolidList"/>
    <dgm:cxn modelId="{81D143D5-4102-418D-87C3-955AE1C957BD}" type="presParOf" srcId="{AF78D597-32FA-490B-81AB-57058B791FC3}" destId="{ACE6E0AF-C534-4497-99C0-6FFC73357580}" srcOrd="3" destOrd="0" presId="urn:microsoft.com/office/officeart/2018/2/layout/IconVerticalSolidList"/>
    <dgm:cxn modelId="{E12238AF-FC15-42F9-9E23-E1171149373E}" type="presParOf" srcId="{BA68874D-B58D-461C-BD36-A0CA8926BA4E}" destId="{0A0C991E-1CEE-4D5E-9189-4826E5F3DBA9}" srcOrd="5" destOrd="0" presId="urn:microsoft.com/office/officeart/2018/2/layout/IconVerticalSolidList"/>
    <dgm:cxn modelId="{0CE9340C-D643-4FAF-A203-3911F0D2C9D2}" type="presParOf" srcId="{BA68874D-B58D-461C-BD36-A0CA8926BA4E}" destId="{593B548E-8C01-4ACA-BBCC-B7637D667749}" srcOrd="6" destOrd="0" presId="urn:microsoft.com/office/officeart/2018/2/layout/IconVerticalSolidList"/>
    <dgm:cxn modelId="{68A5FABF-496C-4161-96D7-0E9B01EC8B14}" type="presParOf" srcId="{593B548E-8C01-4ACA-BBCC-B7637D667749}" destId="{3FFBABB1-2D63-4624-9F24-02A056D55780}" srcOrd="0" destOrd="0" presId="urn:microsoft.com/office/officeart/2018/2/layout/IconVerticalSolidList"/>
    <dgm:cxn modelId="{DA04A856-DED2-4B33-94AD-BA41B28CE7F5}" type="presParOf" srcId="{593B548E-8C01-4ACA-BBCC-B7637D667749}" destId="{478E95E7-8FC1-4150-BCB0-52850DEE7273}" srcOrd="1" destOrd="0" presId="urn:microsoft.com/office/officeart/2018/2/layout/IconVerticalSolidList"/>
    <dgm:cxn modelId="{4A26E6EA-4DEC-4348-8065-7BB6D6839F94}" type="presParOf" srcId="{593B548E-8C01-4ACA-BBCC-B7637D667749}" destId="{48CF830D-8C72-4713-9711-CD9A3C71BD8F}" srcOrd="2" destOrd="0" presId="urn:microsoft.com/office/officeart/2018/2/layout/IconVerticalSolidList"/>
    <dgm:cxn modelId="{6AE6727E-8317-48FD-9521-CF87567589A5}" type="presParOf" srcId="{593B548E-8C01-4ACA-BBCC-B7637D667749}" destId="{4E8DB0F8-44F6-4021-9B18-79EACDB90BCC}" srcOrd="3" destOrd="0" presId="urn:microsoft.com/office/officeart/2018/2/layout/IconVerticalSolidList"/>
    <dgm:cxn modelId="{E6948374-EF66-4E0B-82D5-052076732404}" type="presParOf" srcId="{BA68874D-B58D-461C-BD36-A0CA8926BA4E}" destId="{C12460EB-6FFC-470A-A148-FC1E64A7E626}" srcOrd="7" destOrd="0" presId="urn:microsoft.com/office/officeart/2018/2/layout/IconVerticalSolidList"/>
    <dgm:cxn modelId="{65B068AE-39B7-4E04-952E-7337539102D3}" type="presParOf" srcId="{BA68874D-B58D-461C-BD36-A0CA8926BA4E}" destId="{AB2084EB-F364-437C-8D4F-11EBEA91D682}" srcOrd="8" destOrd="0" presId="urn:microsoft.com/office/officeart/2018/2/layout/IconVerticalSolidList"/>
    <dgm:cxn modelId="{1AB6AD6E-5725-4F52-8592-A0A4F583C7C6}" type="presParOf" srcId="{AB2084EB-F364-437C-8D4F-11EBEA91D682}" destId="{5E3C9517-237B-4F7B-9601-50F29A3C881C}" srcOrd="0" destOrd="0" presId="urn:microsoft.com/office/officeart/2018/2/layout/IconVerticalSolidList"/>
    <dgm:cxn modelId="{A54134F6-9571-4C34-8912-80B2CE12F4D8}" type="presParOf" srcId="{AB2084EB-F364-437C-8D4F-11EBEA91D682}" destId="{19247E21-C1EA-46D4-A391-9F6C4C9DF6E1}" srcOrd="1" destOrd="0" presId="urn:microsoft.com/office/officeart/2018/2/layout/IconVerticalSolidList"/>
    <dgm:cxn modelId="{DEB1D136-626F-4659-9CF5-30133D95D3FE}" type="presParOf" srcId="{AB2084EB-F364-437C-8D4F-11EBEA91D682}" destId="{96CA1B1F-D4F0-4B37-BAEF-094C0A43D63D}" srcOrd="2" destOrd="0" presId="urn:microsoft.com/office/officeart/2018/2/layout/IconVerticalSolidList"/>
    <dgm:cxn modelId="{B4969121-4FEA-4DD3-9686-64A9DD39CFE9}" type="presParOf" srcId="{AB2084EB-F364-437C-8D4F-11EBEA91D682}" destId="{C0AB093B-EC76-4390-8990-973AFB5F1FE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C24443-5C6E-45C5-A996-43199EB7162E}" type="doc">
      <dgm:prSet loTypeId="urn:microsoft.com/office/officeart/2005/8/layout/default" loCatId="list" qsTypeId="urn:microsoft.com/office/officeart/2005/8/quickstyle/simple1" qsCatId="simple" csTypeId="urn:microsoft.com/office/officeart/2005/8/colors/accent1_2" csCatId="accent1" phldr="1"/>
      <dgm:spPr>
        <a:scene3d>
          <a:camera prst="orthographicFront">
            <a:rot lat="0" lon="0" rev="0"/>
          </a:camera>
          <a:lightRig rig="glow" dir="t">
            <a:rot lat="0" lon="0" rev="14100000"/>
          </a:lightRig>
        </a:scene3d>
      </dgm:spPr>
      <dgm:t>
        <a:bodyPr/>
        <a:lstStyle/>
        <a:p>
          <a:endParaRPr lang="en-GB"/>
        </a:p>
      </dgm:t>
    </dgm:pt>
    <dgm:pt modelId="{D75BA69E-DDC8-47AA-AF19-494932170465}">
      <dgm:prSet phldrT="[Text]" custT="1"/>
      <dgm:spPr>
        <a:solidFill>
          <a:schemeClr val="accent3"/>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GB" sz="3600" b="0" dirty="0">
              <a:effectLst>
                <a:outerShdw blurRad="38100" dist="38100" dir="2700000" algn="tl">
                  <a:srgbClr val="000000">
                    <a:alpha val="43137"/>
                  </a:srgbClr>
                </a:outerShdw>
              </a:effectLst>
            </a:rPr>
            <a:t>90 minutes - £1,950 + VAT for up to 25 delegates</a:t>
          </a:r>
        </a:p>
      </dgm:t>
    </dgm:pt>
    <dgm:pt modelId="{C657B221-9A90-4EDF-AC2A-8F0A4660BAA5}" type="parTrans" cxnId="{00001AC8-8489-4DA0-BD5F-05B95971F417}">
      <dgm:prSet/>
      <dgm:spPr/>
      <dgm:t>
        <a:bodyPr/>
        <a:lstStyle/>
        <a:p>
          <a:endParaRPr lang="en-GB" b="0">
            <a:effectLst>
              <a:outerShdw blurRad="38100" dist="38100" dir="2700000" algn="tl">
                <a:srgbClr val="000000">
                  <a:alpha val="43137"/>
                </a:srgbClr>
              </a:outerShdw>
            </a:effectLst>
          </a:endParaRPr>
        </a:p>
      </dgm:t>
    </dgm:pt>
    <dgm:pt modelId="{CDC7DC8A-DDC6-46E0-8C6D-FB04AF741D11}" type="sibTrans" cxnId="{00001AC8-8489-4DA0-BD5F-05B95971F417}">
      <dgm:prSet/>
      <dgm:spPr/>
      <dgm:t>
        <a:bodyPr/>
        <a:lstStyle/>
        <a:p>
          <a:endParaRPr lang="en-GB" b="0">
            <a:effectLst>
              <a:outerShdw blurRad="38100" dist="38100" dir="2700000" algn="tl">
                <a:srgbClr val="000000">
                  <a:alpha val="43137"/>
                </a:srgbClr>
              </a:outerShdw>
            </a:effectLst>
          </a:endParaRPr>
        </a:p>
      </dgm:t>
    </dgm:pt>
    <dgm:pt modelId="{7E5BF709-A1C3-4056-B65E-C0FC06882545}">
      <dgm:prSet phldrT="[Text]" custT="1"/>
      <dgm:spPr>
        <a:solidFill>
          <a:srgbClr val="FF6699"/>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GB" sz="3200" b="0" dirty="0">
              <a:effectLst>
                <a:outerShdw blurRad="38100" dist="38100" dir="2700000" algn="tl">
                  <a:srgbClr val="000000">
                    <a:alpha val="43137"/>
                  </a:srgbClr>
                </a:outerShdw>
              </a:effectLst>
            </a:rPr>
            <a:t>In house/Open</a:t>
          </a:r>
        </a:p>
      </dgm:t>
    </dgm:pt>
    <dgm:pt modelId="{5E47754C-4670-45C2-810D-E2D218797839}" type="parTrans" cxnId="{CBACC6BF-E150-4040-A03E-98F300A6ECE6}">
      <dgm:prSet/>
      <dgm:spPr/>
      <dgm:t>
        <a:bodyPr/>
        <a:lstStyle/>
        <a:p>
          <a:endParaRPr lang="en-GB" b="0">
            <a:effectLst>
              <a:outerShdw blurRad="38100" dist="38100" dir="2700000" algn="tl">
                <a:srgbClr val="000000">
                  <a:alpha val="43137"/>
                </a:srgbClr>
              </a:outerShdw>
            </a:effectLst>
          </a:endParaRPr>
        </a:p>
      </dgm:t>
    </dgm:pt>
    <dgm:pt modelId="{DDEEBF5E-CB21-46AE-AC99-99281D5ABA68}" type="sibTrans" cxnId="{CBACC6BF-E150-4040-A03E-98F300A6ECE6}">
      <dgm:prSet/>
      <dgm:spPr/>
      <dgm:t>
        <a:bodyPr/>
        <a:lstStyle/>
        <a:p>
          <a:endParaRPr lang="en-GB" b="0">
            <a:effectLst>
              <a:outerShdw blurRad="38100" dist="38100" dir="2700000" algn="tl">
                <a:srgbClr val="000000">
                  <a:alpha val="43137"/>
                </a:srgbClr>
              </a:outerShdw>
            </a:effectLst>
          </a:endParaRPr>
        </a:p>
      </dgm:t>
    </dgm:pt>
    <dgm:pt modelId="{528EEB9C-9302-4397-9079-0A80541DADE0}">
      <dgm:prSet phldrT="[Text]" custT="1"/>
      <dgm:spPr>
        <a:ln>
          <a:noFill/>
        </a:ln>
        <a:effectLst/>
        <a:scene3d>
          <a:camera prst="orthographicFront">
            <a:rot lat="0" lon="0" rev="0"/>
          </a:camera>
          <a:lightRig rig="glow" dir="t">
            <a:rot lat="0" lon="0" rev="14100000"/>
          </a:lightRig>
        </a:scene3d>
        <a:sp3d prstMaterial="softEdge">
          <a:bevelT w="127000" prst="artDeco"/>
        </a:sp3d>
      </dgm:spPr>
      <dgm:t>
        <a:bodyPr/>
        <a:lstStyle/>
        <a:p>
          <a:r>
            <a:rPr lang="en-GB" sz="3200" b="0" dirty="0">
              <a:effectLst>
                <a:outerShdw blurRad="38100" dist="38100" dir="2700000" algn="tl">
                  <a:srgbClr val="000000">
                    <a:alpha val="43137"/>
                  </a:srgbClr>
                </a:outerShdw>
              </a:effectLst>
            </a:rPr>
            <a:t>Documentation required</a:t>
          </a:r>
        </a:p>
      </dgm:t>
    </dgm:pt>
    <dgm:pt modelId="{D4CE2133-06BA-4677-A8D7-13CB4855F41C}" type="parTrans" cxnId="{85E6BDAD-C7C5-4FD7-B9B6-FD40B3AF3F84}">
      <dgm:prSet/>
      <dgm:spPr/>
      <dgm:t>
        <a:bodyPr/>
        <a:lstStyle/>
        <a:p>
          <a:endParaRPr lang="en-GB" b="0">
            <a:effectLst>
              <a:outerShdw blurRad="38100" dist="38100" dir="2700000" algn="tl">
                <a:srgbClr val="000000">
                  <a:alpha val="43137"/>
                </a:srgbClr>
              </a:outerShdw>
            </a:effectLst>
          </a:endParaRPr>
        </a:p>
      </dgm:t>
    </dgm:pt>
    <dgm:pt modelId="{80C5FD21-A29C-4730-83A7-633DEE587C39}" type="sibTrans" cxnId="{85E6BDAD-C7C5-4FD7-B9B6-FD40B3AF3F84}">
      <dgm:prSet/>
      <dgm:spPr/>
      <dgm:t>
        <a:bodyPr/>
        <a:lstStyle/>
        <a:p>
          <a:endParaRPr lang="en-GB" b="0">
            <a:effectLst>
              <a:outerShdw blurRad="38100" dist="38100" dir="2700000" algn="tl">
                <a:srgbClr val="000000">
                  <a:alpha val="43137"/>
                </a:srgbClr>
              </a:outerShdw>
            </a:effectLst>
          </a:endParaRPr>
        </a:p>
      </dgm:t>
    </dgm:pt>
    <dgm:pt modelId="{924BE0EA-3740-4D70-A7EB-DD76189FB2D0}">
      <dgm:prSet phldrT="[Text]"/>
      <dgm:spPr>
        <a:solidFill>
          <a:schemeClr val="accent6"/>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GB" b="0" dirty="0">
              <a:solidFill>
                <a:schemeClr val="bg1"/>
              </a:solidFill>
              <a:effectLst/>
              <a:hlinkClick xmlns:r="http://schemas.openxmlformats.org/officeDocument/2006/relationships" r:id="rId1">
                <a:extLst>
                  <a:ext uri="{A12FA001-AC4F-418D-AE19-62706E023703}">
                    <ahyp:hlinkClr xmlns:ahyp="http://schemas.microsoft.com/office/drawing/2018/hyperlinkcolor" val="tx"/>
                  </a:ext>
                </a:extLst>
              </a:hlinkClick>
            </a:rPr>
            <a:t>https://mycsp.co.uk/pension-learning/member-learning/group-pension-tax-awareness/</a:t>
          </a:r>
          <a:r>
            <a:rPr lang="en-GB" b="0" dirty="0">
              <a:solidFill>
                <a:schemeClr val="bg1"/>
              </a:solidFill>
              <a:effectLst/>
            </a:rPr>
            <a:t> </a:t>
          </a:r>
        </a:p>
      </dgm:t>
    </dgm:pt>
    <dgm:pt modelId="{161B285D-E449-486D-9B09-D1AC1B618141}" type="parTrans" cxnId="{A854B7AF-CF60-41A5-9665-653FE935EAB8}">
      <dgm:prSet/>
      <dgm:spPr/>
      <dgm:t>
        <a:bodyPr/>
        <a:lstStyle/>
        <a:p>
          <a:endParaRPr lang="en-GB" b="0">
            <a:effectLst>
              <a:outerShdw blurRad="38100" dist="38100" dir="2700000" algn="tl">
                <a:srgbClr val="000000">
                  <a:alpha val="43137"/>
                </a:srgbClr>
              </a:outerShdw>
            </a:effectLst>
          </a:endParaRPr>
        </a:p>
      </dgm:t>
    </dgm:pt>
    <dgm:pt modelId="{056D3F2C-03D1-470E-B9B4-55381DB7A150}" type="sibTrans" cxnId="{A854B7AF-CF60-41A5-9665-653FE935EAB8}">
      <dgm:prSet/>
      <dgm:spPr/>
      <dgm:t>
        <a:bodyPr/>
        <a:lstStyle/>
        <a:p>
          <a:endParaRPr lang="en-GB" b="0">
            <a:effectLst>
              <a:outerShdw blurRad="38100" dist="38100" dir="2700000" algn="tl">
                <a:srgbClr val="000000">
                  <a:alpha val="43137"/>
                </a:srgbClr>
              </a:outerShdw>
            </a:effectLst>
          </a:endParaRPr>
        </a:p>
      </dgm:t>
    </dgm:pt>
    <dgm:pt modelId="{ACBAEB8D-6B6C-4329-AFEB-3A8D77D41CF6}" type="pres">
      <dgm:prSet presAssocID="{12C24443-5C6E-45C5-A996-43199EB7162E}" presName="diagram" presStyleCnt="0">
        <dgm:presLayoutVars>
          <dgm:dir/>
          <dgm:resizeHandles val="exact"/>
        </dgm:presLayoutVars>
      </dgm:prSet>
      <dgm:spPr/>
    </dgm:pt>
    <dgm:pt modelId="{CB1DFB2E-093F-4490-8E2F-A62C6DEA27C7}" type="pres">
      <dgm:prSet presAssocID="{D75BA69E-DDC8-47AA-AF19-494932170465}" presName="node" presStyleLbl="node1" presStyleIdx="0" presStyleCnt="4">
        <dgm:presLayoutVars>
          <dgm:bulletEnabled val="1"/>
        </dgm:presLayoutVars>
      </dgm:prSet>
      <dgm:spPr/>
    </dgm:pt>
    <dgm:pt modelId="{D0DB894D-0D23-4B78-AF8A-C62144535CF8}" type="pres">
      <dgm:prSet presAssocID="{CDC7DC8A-DDC6-46E0-8C6D-FB04AF741D11}" presName="sibTrans" presStyleCnt="0"/>
      <dgm:spPr>
        <a:ln>
          <a:noFill/>
        </a:ln>
        <a:effectLst/>
        <a:scene3d>
          <a:camera prst="orthographicFront">
            <a:rot lat="0" lon="0" rev="0"/>
          </a:camera>
          <a:lightRig rig="glow" dir="t">
            <a:rot lat="0" lon="0" rev="14100000"/>
          </a:lightRig>
        </a:scene3d>
        <a:sp3d prstMaterial="softEdge">
          <a:bevelT w="127000" prst="artDeco"/>
        </a:sp3d>
      </dgm:spPr>
    </dgm:pt>
    <dgm:pt modelId="{B56EC7A1-9705-4795-9479-C610D3DE0D4D}" type="pres">
      <dgm:prSet presAssocID="{7E5BF709-A1C3-4056-B65E-C0FC06882545}" presName="node" presStyleLbl="node1" presStyleIdx="1" presStyleCnt="4">
        <dgm:presLayoutVars>
          <dgm:bulletEnabled val="1"/>
        </dgm:presLayoutVars>
      </dgm:prSet>
      <dgm:spPr/>
    </dgm:pt>
    <dgm:pt modelId="{62F143D2-245B-444D-ABCC-47F8FCD5A94E}" type="pres">
      <dgm:prSet presAssocID="{DDEEBF5E-CB21-46AE-AC99-99281D5ABA68}" presName="sibTrans" presStyleCnt="0"/>
      <dgm:spPr>
        <a:ln>
          <a:noFill/>
        </a:ln>
        <a:effectLst/>
        <a:scene3d>
          <a:camera prst="orthographicFront">
            <a:rot lat="0" lon="0" rev="0"/>
          </a:camera>
          <a:lightRig rig="glow" dir="t">
            <a:rot lat="0" lon="0" rev="14100000"/>
          </a:lightRig>
        </a:scene3d>
        <a:sp3d prstMaterial="softEdge">
          <a:bevelT w="127000" prst="artDeco"/>
        </a:sp3d>
      </dgm:spPr>
    </dgm:pt>
    <dgm:pt modelId="{5CFF0898-3136-4F30-906D-3C6D8D05837A}" type="pres">
      <dgm:prSet presAssocID="{528EEB9C-9302-4397-9079-0A80541DADE0}" presName="node" presStyleLbl="node1" presStyleIdx="2" presStyleCnt="4">
        <dgm:presLayoutVars>
          <dgm:bulletEnabled val="1"/>
        </dgm:presLayoutVars>
      </dgm:prSet>
      <dgm:spPr/>
    </dgm:pt>
    <dgm:pt modelId="{67287DD3-4B63-4274-8AAE-CFB4FA9B1D91}" type="pres">
      <dgm:prSet presAssocID="{80C5FD21-A29C-4730-83A7-633DEE587C39}" presName="sibTrans" presStyleCnt="0"/>
      <dgm:spPr>
        <a:ln>
          <a:noFill/>
        </a:ln>
        <a:effectLst/>
        <a:scene3d>
          <a:camera prst="orthographicFront">
            <a:rot lat="0" lon="0" rev="0"/>
          </a:camera>
          <a:lightRig rig="glow" dir="t">
            <a:rot lat="0" lon="0" rev="14100000"/>
          </a:lightRig>
        </a:scene3d>
        <a:sp3d prstMaterial="softEdge">
          <a:bevelT w="127000" prst="artDeco"/>
        </a:sp3d>
      </dgm:spPr>
    </dgm:pt>
    <dgm:pt modelId="{12126910-4D61-489F-8B3B-CFE51356C6B5}" type="pres">
      <dgm:prSet presAssocID="{924BE0EA-3740-4D70-A7EB-DD76189FB2D0}" presName="node" presStyleLbl="node1" presStyleIdx="3" presStyleCnt="4">
        <dgm:presLayoutVars>
          <dgm:bulletEnabled val="1"/>
        </dgm:presLayoutVars>
      </dgm:prSet>
      <dgm:spPr/>
    </dgm:pt>
  </dgm:ptLst>
  <dgm:cxnLst>
    <dgm:cxn modelId="{31BEFD10-574C-4EE8-8ADD-6F9E710191B8}" type="presOf" srcId="{7E5BF709-A1C3-4056-B65E-C0FC06882545}" destId="{B56EC7A1-9705-4795-9479-C610D3DE0D4D}" srcOrd="0" destOrd="0" presId="urn:microsoft.com/office/officeart/2005/8/layout/default"/>
    <dgm:cxn modelId="{973ABD14-DF57-4112-83D5-6495B446A43A}" type="presOf" srcId="{D75BA69E-DDC8-47AA-AF19-494932170465}" destId="{CB1DFB2E-093F-4490-8E2F-A62C6DEA27C7}" srcOrd="0" destOrd="0" presId="urn:microsoft.com/office/officeart/2005/8/layout/default"/>
    <dgm:cxn modelId="{16C0C847-AD41-4EB5-9F5F-698DE324DF3F}" type="presOf" srcId="{924BE0EA-3740-4D70-A7EB-DD76189FB2D0}" destId="{12126910-4D61-489F-8B3B-CFE51356C6B5}" srcOrd="0" destOrd="0" presId="urn:microsoft.com/office/officeart/2005/8/layout/default"/>
    <dgm:cxn modelId="{85E6BDAD-C7C5-4FD7-B9B6-FD40B3AF3F84}" srcId="{12C24443-5C6E-45C5-A996-43199EB7162E}" destId="{528EEB9C-9302-4397-9079-0A80541DADE0}" srcOrd="2" destOrd="0" parTransId="{D4CE2133-06BA-4677-A8D7-13CB4855F41C}" sibTransId="{80C5FD21-A29C-4730-83A7-633DEE587C39}"/>
    <dgm:cxn modelId="{A854B7AF-CF60-41A5-9665-653FE935EAB8}" srcId="{12C24443-5C6E-45C5-A996-43199EB7162E}" destId="{924BE0EA-3740-4D70-A7EB-DD76189FB2D0}" srcOrd="3" destOrd="0" parTransId="{161B285D-E449-486D-9B09-D1AC1B618141}" sibTransId="{056D3F2C-03D1-470E-B9B4-55381DB7A150}"/>
    <dgm:cxn modelId="{20782FB9-FDBD-44D0-96BE-947D44907896}" type="presOf" srcId="{528EEB9C-9302-4397-9079-0A80541DADE0}" destId="{5CFF0898-3136-4F30-906D-3C6D8D05837A}" srcOrd="0" destOrd="0" presId="urn:microsoft.com/office/officeart/2005/8/layout/default"/>
    <dgm:cxn modelId="{CBACC6BF-E150-4040-A03E-98F300A6ECE6}" srcId="{12C24443-5C6E-45C5-A996-43199EB7162E}" destId="{7E5BF709-A1C3-4056-B65E-C0FC06882545}" srcOrd="1" destOrd="0" parTransId="{5E47754C-4670-45C2-810D-E2D218797839}" sibTransId="{DDEEBF5E-CB21-46AE-AC99-99281D5ABA68}"/>
    <dgm:cxn modelId="{00001AC8-8489-4DA0-BD5F-05B95971F417}" srcId="{12C24443-5C6E-45C5-A996-43199EB7162E}" destId="{D75BA69E-DDC8-47AA-AF19-494932170465}" srcOrd="0" destOrd="0" parTransId="{C657B221-9A90-4EDF-AC2A-8F0A4660BAA5}" sibTransId="{CDC7DC8A-DDC6-46E0-8C6D-FB04AF741D11}"/>
    <dgm:cxn modelId="{96C2FDD9-DE4B-470F-9C82-87E67DFE4EB0}" type="presOf" srcId="{12C24443-5C6E-45C5-A996-43199EB7162E}" destId="{ACBAEB8D-6B6C-4329-AFEB-3A8D77D41CF6}" srcOrd="0" destOrd="0" presId="urn:microsoft.com/office/officeart/2005/8/layout/default"/>
    <dgm:cxn modelId="{A5C2115D-21FA-4BD3-AE88-5442B8B5DA66}" type="presParOf" srcId="{ACBAEB8D-6B6C-4329-AFEB-3A8D77D41CF6}" destId="{CB1DFB2E-093F-4490-8E2F-A62C6DEA27C7}" srcOrd="0" destOrd="0" presId="urn:microsoft.com/office/officeart/2005/8/layout/default"/>
    <dgm:cxn modelId="{73307573-F9DD-471D-A3D2-053B59AAAC88}" type="presParOf" srcId="{ACBAEB8D-6B6C-4329-AFEB-3A8D77D41CF6}" destId="{D0DB894D-0D23-4B78-AF8A-C62144535CF8}" srcOrd="1" destOrd="0" presId="urn:microsoft.com/office/officeart/2005/8/layout/default"/>
    <dgm:cxn modelId="{E0B1587F-DC6E-4D8A-9EA3-489B24070343}" type="presParOf" srcId="{ACBAEB8D-6B6C-4329-AFEB-3A8D77D41CF6}" destId="{B56EC7A1-9705-4795-9479-C610D3DE0D4D}" srcOrd="2" destOrd="0" presId="urn:microsoft.com/office/officeart/2005/8/layout/default"/>
    <dgm:cxn modelId="{17B14391-F781-4229-8684-D7A12E831B84}" type="presParOf" srcId="{ACBAEB8D-6B6C-4329-AFEB-3A8D77D41CF6}" destId="{62F143D2-245B-444D-ABCC-47F8FCD5A94E}" srcOrd="3" destOrd="0" presId="urn:microsoft.com/office/officeart/2005/8/layout/default"/>
    <dgm:cxn modelId="{131A6899-7A2E-4046-ADC3-DB9B92AF3FCA}" type="presParOf" srcId="{ACBAEB8D-6B6C-4329-AFEB-3A8D77D41CF6}" destId="{5CFF0898-3136-4F30-906D-3C6D8D05837A}" srcOrd="4" destOrd="0" presId="urn:microsoft.com/office/officeart/2005/8/layout/default"/>
    <dgm:cxn modelId="{D96F54B2-2FF8-48A9-83B7-2E2524472792}" type="presParOf" srcId="{ACBAEB8D-6B6C-4329-AFEB-3A8D77D41CF6}" destId="{67287DD3-4B63-4274-8AAE-CFB4FA9B1D91}" srcOrd="5" destOrd="0" presId="urn:microsoft.com/office/officeart/2005/8/layout/default"/>
    <dgm:cxn modelId="{FDEA3366-23BB-4576-B983-32CAFC524E10}" type="presParOf" srcId="{ACBAEB8D-6B6C-4329-AFEB-3A8D77D41CF6}" destId="{12126910-4D61-489F-8B3B-CFE51356C6B5}"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AED4B1-0E02-4EF1-8BEB-9600AD0BEB24}" type="doc">
      <dgm:prSet loTypeId="urn:microsoft.com/office/officeart/2005/8/layout/default" loCatId="list" qsTypeId="urn:microsoft.com/office/officeart/2005/8/quickstyle/simple1" qsCatId="simple" csTypeId="urn:microsoft.com/office/officeart/2005/8/colors/accent1_2" csCatId="accent1" phldr="1"/>
      <dgm:spPr>
        <a:scene3d>
          <a:camera prst="orthographicFront">
            <a:rot lat="0" lon="0" rev="0"/>
          </a:camera>
          <a:lightRig rig="glow" dir="t">
            <a:rot lat="0" lon="0" rev="14100000"/>
          </a:lightRig>
        </a:scene3d>
      </dgm:spPr>
      <dgm:t>
        <a:bodyPr/>
        <a:lstStyle/>
        <a:p>
          <a:endParaRPr lang="en-GB"/>
        </a:p>
      </dgm:t>
    </dgm:pt>
    <dgm:pt modelId="{14FD094A-348E-48AB-86A5-F7DC746E04E6}">
      <dgm:prSet phldrT="[Text]"/>
      <dgm:spPr>
        <a:solidFill>
          <a:schemeClr val="accent3"/>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GB" dirty="0">
              <a:effectLst>
                <a:outerShdw blurRad="38100" dist="38100" dir="2700000" algn="tl">
                  <a:srgbClr val="000000">
                    <a:alpha val="43137"/>
                  </a:srgbClr>
                </a:outerShdw>
              </a:effectLst>
            </a:rPr>
            <a:t>If applicable, tax charge is identified</a:t>
          </a:r>
        </a:p>
      </dgm:t>
    </dgm:pt>
    <dgm:pt modelId="{B84D270A-6B79-4FE5-9A07-FF911236A6C0}" type="parTrans" cxnId="{D6C309D1-E298-4726-8B90-A7CAD7F68ECC}">
      <dgm:prSet/>
      <dgm:spPr/>
      <dgm:t>
        <a:bodyPr/>
        <a:lstStyle/>
        <a:p>
          <a:endParaRPr lang="en-GB"/>
        </a:p>
      </dgm:t>
    </dgm:pt>
    <dgm:pt modelId="{0936DA54-4C21-4324-A449-0305168D239F}" type="sibTrans" cxnId="{D6C309D1-E298-4726-8B90-A7CAD7F68ECC}">
      <dgm:prSet/>
      <dgm:spPr/>
      <dgm:t>
        <a:bodyPr/>
        <a:lstStyle/>
        <a:p>
          <a:endParaRPr lang="en-GB"/>
        </a:p>
      </dgm:t>
    </dgm:pt>
    <dgm:pt modelId="{E44A94B0-9C1A-4527-B83F-B13642E08726}">
      <dgm:prSet phldrT="[Text]"/>
      <dgm:spPr>
        <a:solidFill>
          <a:srgbClr val="FF6699"/>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GB" dirty="0">
              <a:effectLst>
                <a:outerShdw blurRad="38100" dist="38100" dir="2700000" algn="tl">
                  <a:srgbClr val="000000">
                    <a:alpha val="43137"/>
                  </a:srgbClr>
                </a:outerShdw>
              </a:effectLst>
            </a:rPr>
            <a:t>Tax specialist</a:t>
          </a:r>
        </a:p>
      </dgm:t>
    </dgm:pt>
    <dgm:pt modelId="{44122B2B-E8B7-44E9-B798-892C5C3D329E}" type="parTrans" cxnId="{1D5431B4-2284-4AE7-9DF7-E6F07C17EB13}">
      <dgm:prSet/>
      <dgm:spPr/>
      <dgm:t>
        <a:bodyPr/>
        <a:lstStyle/>
        <a:p>
          <a:endParaRPr lang="en-GB"/>
        </a:p>
      </dgm:t>
    </dgm:pt>
    <dgm:pt modelId="{F2350995-254C-45AE-944E-B672E0C6E08A}" type="sibTrans" cxnId="{1D5431B4-2284-4AE7-9DF7-E6F07C17EB13}">
      <dgm:prSet/>
      <dgm:spPr/>
      <dgm:t>
        <a:bodyPr/>
        <a:lstStyle/>
        <a:p>
          <a:endParaRPr lang="en-GB"/>
        </a:p>
      </dgm:t>
    </dgm:pt>
    <dgm:pt modelId="{C2DF7EAA-D003-4C46-9892-8C22DC430FBA}">
      <dgm:prSet phldrT="[Text]"/>
      <dgm:spPr>
        <a:ln>
          <a:noFill/>
        </a:ln>
        <a:effectLst/>
        <a:scene3d>
          <a:camera prst="orthographicFront">
            <a:rot lat="0" lon="0" rev="0"/>
          </a:camera>
          <a:lightRig rig="glow" dir="t">
            <a:rot lat="0" lon="0" rev="14100000"/>
          </a:lightRig>
        </a:scene3d>
        <a:sp3d prstMaterial="softEdge">
          <a:bevelT w="127000" prst="artDeco"/>
        </a:sp3d>
      </dgm:spPr>
      <dgm:t>
        <a:bodyPr/>
        <a:lstStyle/>
        <a:p>
          <a:r>
            <a:rPr lang="en-GB" dirty="0">
              <a:effectLst>
                <a:outerShdw blurRad="38100" dist="38100" dir="2700000" algn="tl">
                  <a:srgbClr val="000000">
                    <a:alpha val="43137"/>
                  </a:srgbClr>
                </a:outerShdw>
              </a:effectLst>
            </a:rPr>
            <a:t>45 minutes </a:t>
          </a:r>
        </a:p>
        <a:p>
          <a:r>
            <a:rPr lang="en-GB" dirty="0">
              <a:effectLst>
                <a:outerShdw blurRad="38100" dist="38100" dir="2700000" algn="tl">
                  <a:srgbClr val="000000">
                    <a:alpha val="43137"/>
                  </a:srgbClr>
                </a:outerShdw>
              </a:effectLst>
            </a:rPr>
            <a:t>£975+ VAT  </a:t>
          </a:r>
        </a:p>
        <a:p>
          <a:r>
            <a:rPr lang="en-GB" dirty="0">
              <a:effectLst>
                <a:outerShdw blurRad="38100" dist="38100" dir="2700000" algn="tl">
                  <a:srgbClr val="000000">
                    <a:alpha val="43137"/>
                  </a:srgbClr>
                </a:outerShdw>
              </a:effectLst>
            </a:rPr>
            <a:t>£525 + VAT for a follow-up*</a:t>
          </a:r>
        </a:p>
      </dgm:t>
    </dgm:pt>
    <dgm:pt modelId="{D5B6692C-3D65-4B41-A53E-25D4994FE390}" type="parTrans" cxnId="{A9CC7C2D-361B-4FD7-B128-02EE1A077D72}">
      <dgm:prSet/>
      <dgm:spPr/>
      <dgm:t>
        <a:bodyPr/>
        <a:lstStyle/>
        <a:p>
          <a:endParaRPr lang="en-GB"/>
        </a:p>
      </dgm:t>
    </dgm:pt>
    <dgm:pt modelId="{9FE943F7-EEB8-4625-97A4-7C92079348A4}" type="sibTrans" cxnId="{A9CC7C2D-361B-4FD7-B128-02EE1A077D72}">
      <dgm:prSet/>
      <dgm:spPr/>
      <dgm:t>
        <a:bodyPr/>
        <a:lstStyle/>
        <a:p>
          <a:endParaRPr lang="en-GB"/>
        </a:p>
      </dgm:t>
    </dgm:pt>
    <dgm:pt modelId="{FAB549E7-3D17-4E70-B5A3-9462D0BFEACE}">
      <dgm:prSet phldrT="[Text]"/>
      <dgm:spPr>
        <a:solidFill>
          <a:schemeClr val="accent6"/>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GB" dirty="0">
              <a:effectLst>
                <a:outerShdw blurRad="38100" dist="38100" dir="2700000" algn="tl">
                  <a:srgbClr val="000000">
                    <a:alpha val="43137"/>
                  </a:srgbClr>
                </a:outerShdw>
              </a:effectLst>
            </a:rPr>
            <a:t>Phone call/ Webinar/ face to face</a:t>
          </a:r>
        </a:p>
      </dgm:t>
    </dgm:pt>
    <dgm:pt modelId="{9C0FF6DE-5BCC-45B6-9CE8-B9DC1D8DB4DC}" type="parTrans" cxnId="{01D3F150-CB7F-47D3-A2A9-6F81B1E10BB6}">
      <dgm:prSet/>
      <dgm:spPr/>
      <dgm:t>
        <a:bodyPr/>
        <a:lstStyle/>
        <a:p>
          <a:endParaRPr lang="en-GB"/>
        </a:p>
      </dgm:t>
    </dgm:pt>
    <dgm:pt modelId="{F6995606-1F07-49EF-B488-D3D3F066DBCC}" type="sibTrans" cxnId="{01D3F150-CB7F-47D3-A2A9-6F81B1E10BB6}">
      <dgm:prSet/>
      <dgm:spPr/>
      <dgm:t>
        <a:bodyPr/>
        <a:lstStyle/>
        <a:p>
          <a:endParaRPr lang="en-GB"/>
        </a:p>
      </dgm:t>
    </dgm:pt>
    <dgm:pt modelId="{9AFC9919-DEE2-43B0-BC4D-2445DD166DA2}" type="pres">
      <dgm:prSet presAssocID="{FCAED4B1-0E02-4EF1-8BEB-9600AD0BEB24}" presName="diagram" presStyleCnt="0">
        <dgm:presLayoutVars>
          <dgm:dir/>
          <dgm:resizeHandles val="exact"/>
        </dgm:presLayoutVars>
      </dgm:prSet>
      <dgm:spPr/>
    </dgm:pt>
    <dgm:pt modelId="{5E131763-3C34-474B-BBC1-BF39AB6E2CA8}" type="pres">
      <dgm:prSet presAssocID="{14FD094A-348E-48AB-86A5-F7DC746E04E6}" presName="node" presStyleLbl="node1" presStyleIdx="0" presStyleCnt="4">
        <dgm:presLayoutVars>
          <dgm:bulletEnabled val="1"/>
        </dgm:presLayoutVars>
      </dgm:prSet>
      <dgm:spPr/>
    </dgm:pt>
    <dgm:pt modelId="{99B77868-0834-4656-86CF-23602D06E48F}" type="pres">
      <dgm:prSet presAssocID="{0936DA54-4C21-4324-A449-0305168D239F}" presName="sibTrans" presStyleCnt="0"/>
      <dgm:spPr>
        <a:ln>
          <a:noFill/>
        </a:ln>
        <a:effectLst/>
        <a:scene3d>
          <a:camera prst="orthographicFront">
            <a:rot lat="0" lon="0" rev="0"/>
          </a:camera>
          <a:lightRig rig="glow" dir="t">
            <a:rot lat="0" lon="0" rev="14100000"/>
          </a:lightRig>
        </a:scene3d>
        <a:sp3d prstMaterial="softEdge">
          <a:bevelT w="127000" prst="artDeco"/>
        </a:sp3d>
      </dgm:spPr>
    </dgm:pt>
    <dgm:pt modelId="{CEB3E2C0-44EB-41B8-B0D3-5D65DEBC2362}" type="pres">
      <dgm:prSet presAssocID="{E44A94B0-9C1A-4527-B83F-B13642E08726}" presName="node" presStyleLbl="node1" presStyleIdx="1" presStyleCnt="4">
        <dgm:presLayoutVars>
          <dgm:bulletEnabled val="1"/>
        </dgm:presLayoutVars>
      </dgm:prSet>
      <dgm:spPr/>
    </dgm:pt>
    <dgm:pt modelId="{FCDEAF5A-C03D-4E48-8516-36E18EACE6CB}" type="pres">
      <dgm:prSet presAssocID="{F2350995-254C-45AE-944E-B672E0C6E08A}" presName="sibTrans" presStyleCnt="0"/>
      <dgm:spPr>
        <a:ln>
          <a:noFill/>
        </a:ln>
        <a:effectLst/>
        <a:scene3d>
          <a:camera prst="orthographicFront">
            <a:rot lat="0" lon="0" rev="0"/>
          </a:camera>
          <a:lightRig rig="glow" dir="t">
            <a:rot lat="0" lon="0" rev="14100000"/>
          </a:lightRig>
        </a:scene3d>
        <a:sp3d prstMaterial="softEdge">
          <a:bevelT w="127000" prst="artDeco"/>
        </a:sp3d>
      </dgm:spPr>
    </dgm:pt>
    <dgm:pt modelId="{950B6FB7-1221-4377-AA00-E460B478A7EA}" type="pres">
      <dgm:prSet presAssocID="{C2DF7EAA-D003-4C46-9892-8C22DC430FBA}" presName="node" presStyleLbl="node1" presStyleIdx="2" presStyleCnt="4">
        <dgm:presLayoutVars>
          <dgm:bulletEnabled val="1"/>
        </dgm:presLayoutVars>
      </dgm:prSet>
      <dgm:spPr/>
    </dgm:pt>
    <dgm:pt modelId="{0C49FF6A-DC3D-4E36-A806-A760B9504EB9}" type="pres">
      <dgm:prSet presAssocID="{9FE943F7-EEB8-4625-97A4-7C92079348A4}" presName="sibTrans" presStyleCnt="0"/>
      <dgm:spPr>
        <a:ln>
          <a:noFill/>
        </a:ln>
        <a:effectLst/>
        <a:scene3d>
          <a:camera prst="orthographicFront">
            <a:rot lat="0" lon="0" rev="0"/>
          </a:camera>
          <a:lightRig rig="glow" dir="t">
            <a:rot lat="0" lon="0" rev="14100000"/>
          </a:lightRig>
        </a:scene3d>
        <a:sp3d prstMaterial="softEdge">
          <a:bevelT w="127000" prst="artDeco"/>
        </a:sp3d>
      </dgm:spPr>
    </dgm:pt>
    <dgm:pt modelId="{051EE506-F496-4EE9-AF39-C6A7BDCC1CD4}" type="pres">
      <dgm:prSet presAssocID="{FAB549E7-3D17-4E70-B5A3-9462D0BFEACE}" presName="node" presStyleLbl="node1" presStyleIdx="3" presStyleCnt="4">
        <dgm:presLayoutVars>
          <dgm:bulletEnabled val="1"/>
        </dgm:presLayoutVars>
      </dgm:prSet>
      <dgm:spPr/>
    </dgm:pt>
  </dgm:ptLst>
  <dgm:cxnLst>
    <dgm:cxn modelId="{FFB1C302-71AE-4F5E-966B-878EF83423CB}" type="presOf" srcId="{FAB549E7-3D17-4E70-B5A3-9462D0BFEACE}" destId="{051EE506-F496-4EE9-AF39-C6A7BDCC1CD4}" srcOrd="0" destOrd="0" presId="urn:microsoft.com/office/officeart/2005/8/layout/default"/>
    <dgm:cxn modelId="{A9CC7C2D-361B-4FD7-B128-02EE1A077D72}" srcId="{FCAED4B1-0E02-4EF1-8BEB-9600AD0BEB24}" destId="{C2DF7EAA-D003-4C46-9892-8C22DC430FBA}" srcOrd="2" destOrd="0" parTransId="{D5B6692C-3D65-4B41-A53E-25D4994FE390}" sibTransId="{9FE943F7-EEB8-4625-97A4-7C92079348A4}"/>
    <dgm:cxn modelId="{621F7442-EB51-4F2E-8B72-123F9CD54287}" type="presOf" srcId="{C2DF7EAA-D003-4C46-9892-8C22DC430FBA}" destId="{950B6FB7-1221-4377-AA00-E460B478A7EA}" srcOrd="0" destOrd="0" presId="urn:microsoft.com/office/officeart/2005/8/layout/default"/>
    <dgm:cxn modelId="{01D3F150-CB7F-47D3-A2A9-6F81B1E10BB6}" srcId="{FCAED4B1-0E02-4EF1-8BEB-9600AD0BEB24}" destId="{FAB549E7-3D17-4E70-B5A3-9462D0BFEACE}" srcOrd="3" destOrd="0" parTransId="{9C0FF6DE-5BCC-45B6-9CE8-B9DC1D8DB4DC}" sibTransId="{F6995606-1F07-49EF-B488-D3D3F066DBCC}"/>
    <dgm:cxn modelId="{1D5431B4-2284-4AE7-9DF7-E6F07C17EB13}" srcId="{FCAED4B1-0E02-4EF1-8BEB-9600AD0BEB24}" destId="{E44A94B0-9C1A-4527-B83F-B13642E08726}" srcOrd="1" destOrd="0" parTransId="{44122B2B-E8B7-44E9-B798-892C5C3D329E}" sibTransId="{F2350995-254C-45AE-944E-B672E0C6E08A}"/>
    <dgm:cxn modelId="{FD0246B5-6D31-44BB-8102-C7F3804631F4}" type="presOf" srcId="{E44A94B0-9C1A-4527-B83F-B13642E08726}" destId="{CEB3E2C0-44EB-41B8-B0D3-5D65DEBC2362}" srcOrd="0" destOrd="0" presId="urn:microsoft.com/office/officeart/2005/8/layout/default"/>
    <dgm:cxn modelId="{D6C309D1-E298-4726-8B90-A7CAD7F68ECC}" srcId="{FCAED4B1-0E02-4EF1-8BEB-9600AD0BEB24}" destId="{14FD094A-348E-48AB-86A5-F7DC746E04E6}" srcOrd="0" destOrd="0" parTransId="{B84D270A-6B79-4FE5-9A07-FF911236A6C0}" sibTransId="{0936DA54-4C21-4324-A449-0305168D239F}"/>
    <dgm:cxn modelId="{781EB1F0-D6F7-4751-AC5B-E8CBEF0C00B0}" type="presOf" srcId="{14FD094A-348E-48AB-86A5-F7DC746E04E6}" destId="{5E131763-3C34-474B-BBC1-BF39AB6E2CA8}" srcOrd="0" destOrd="0" presId="urn:microsoft.com/office/officeart/2005/8/layout/default"/>
    <dgm:cxn modelId="{9DF3FBFF-F33D-480F-A3C6-531501356362}" type="presOf" srcId="{FCAED4B1-0E02-4EF1-8BEB-9600AD0BEB24}" destId="{9AFC9919-DEE2-43B0-BC4D-2445DD166DA2}" srcOrd="0" destOrd="0" presId="urn:microsoft.com/office/officeart/2005/8/layout/default"/>
    <dgm:cxn modelId="{EF0BD14F-0C32-41DD-8ACE-E2F4EB07A26A}" type="presParOf" srcId="{9AFC9919-DEE2-43B0-BC4D-2445DD166DA2}" destId="{5E131763-3C34-474B-BBC1-BF39AB6E2CA8}" srcOrd="0" destOrd="0" presId="urn:microsoft.com/office/officeart/2005/8/layout/default"/>
    <dgm:cxn modelId="{CE3826BE-6FAC-4AE4-9E70-07203FDF5B88}" type="presParOf" srcId="{9AFC9919-DEE2-43B0-BC4D-2445DD166DA2}" destId="{99B77868-0834-4656-86CF-23602D06E48F}" srcOrd="1" destOrd="0" presId="urn:microsoft.com/office/officeart/2005/8/layout/default"/>
    <dgm:cxn modelId="{081624F4-D6CD-4A31-8103-EF500F0584B4}" type="presParOf" srcId="{9AFC9919-DEE2-43B0-BC4D-2445DD166DA2}" destId="{CEB3E2C0-44EB-41B8-B0D3-5D65DEBC2362}" srcOrd="2" destOrd="0" presId="urn:microsoft.com/office/officeart/2005/8/layout/default"/>
    <dgm:cxn modelId="{86709706-1368-45AF-91D3-DE3D64C2D0AA}" type="presParOf" srcId="{9AFC9919-DEE2-43B0-BC4D-2445DD166DA2}" destId="{FCDEAF5A-C03D-4E48-8516-36E18EACE6CB}" srcOrd="3" destOrd="0" presId="urn:microsoft.com/office/officeart/2005/8/layout/default"/>
    <dgm:cxn modelId="{185633E2-A7C1-4E1D-A714-C512918046F8}" type="presParOf" srcId="{9AFC9919-DEE2-43B0-BC4D-2445DD166DA2}" destId="{950B6FB7-1221-4377-AA00-E460B478A7EA}" srcOrd="4" destOrd="0" presId="urn:microsoft.com/office/officeart/2005/8/layout/default"/>
    <dgm:cxn modelId="{5A64873A-E5E7-404B-9877-9C541E2CB615}" type="presParOf" srcId="{9AFC9919-DEE2-43B0-BC4D-2445DD166DA2}" destId="{0C49FF6A-DC3D-4E36-A806-A760B9504EB9}" srcOrd="5" destOrd="0" presId="urn:microsoft.com/office/officeart/2005/8/layout/default"/>
    <dgm:cxn modelId="{4B10DC25-DB48-4653-B2E8-A1F5E82BC178}" type="presParOf" srcId="{9AFC9919-DEE2-43B0-BC4D-2445DD166DA2}" destId="{051EE506-F496-4EE9-AF39-C6A7BDCC1CD4}"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C32B5F-ECB8-4874-96B1-255B7CB5173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pt>
    <dgm:pt modelId="{AF409F1D-CA28-40E7-B58C-B9F6F43B4F13}">
      <dgm:prSet phldrT="[Text]"/>
      <dgm:spPr/>
      <dgm:t>
        <a:bodyPr/>
        <a:lstStyle/>
        <a:p>
          <a:pPr>
            <a:lnSpc>
              <a:spcPct val="100000"/>
            </a:lnSpc>
          </a:pPr>
          <a:r>
            <a:rPr lang="en-GB"/>
            <a:t>Member receives PSS/RPSS</a:t>
          </a:r>
          <a:endParaRPr lang="en-GB" dirty="0"/>
        </a:p>
      </dgm:t>
    </dgm:pt>
    <dgm:pt modelId="{2B145703-B182-4A19-A3DC-07E794A74AF0}" type="parTrans" cxnId="{51DF0189-DD23-46E4-8D51-0A38CC302324}">
      <dgm:prSet/>
      <dgm:spPr/>
      <dgm:t>
        <a:bodyPr/>
        <a:lstStyle/>
        <a:p>
          <a:endParaRPr lang="en-GB"/>
        </a:p>
      </dgm:t>
    </dgm:pt>
    <dgm:pt modelId="{84EE1DD7-5A39-4A66-9345-3D7114C33D0A}" type="sibTrans" cxnId="{51DF0189-DD23-46E4-8D51-0A38CC302324}">
      <dgm:prSet/>
      <dgm:spPr/>
      <dgm:t>
        <a:bodyPr/>
        <a:lstStyle/>
        <a:p>
          <a:endParaRPr lang="en-GB"/>
        </a:p>
      </dgm:t>
    </dgm:pt>
    <dgm:pt modelId="{5D7DAC3B-CC5F-4F70-8292-48BD049DA9F9}">
      <dgm:prSet phldrT="[Text]"/>
      <dgm:spPr/>
      <dgm:t>
        <a:bodyPr/>
        <a:lstStyle/>
        <a:p>
          <a:pPr>
            <a:lnSpc>
              <a:spcPct val="100000"/>
            </a:lnSpc>
          </a:pPr>
          <a:r>
            <a:rPr lang="en-GB" dirty="0"/>
            <a:t>Visit scheme website. Use resources to help understand what action is required</a:t>
          </a:r>
        </a:p>
      </dgm:t>
    </dgm:pt>
    <dgm:pt modelId="{80F43F62-08FE-4414-8DA4-ABA4C0457F0C}" type="parTrans" cxnId="{C3654D4E-8BF8-4397-8605-725389CCFBB0}">
      <dgm:prSet/>
      <dgm:spPr/>
      <dgm:t>
        <a:bodyPr/>
        <a:lstStyle/>
        <a:p>
          <a:endParaRPr lang="en-GB"/>
        </a:p>
      </dgm:t>
    </dgm:pt>
    <dgm:pt modelId="{0185BB61-1749-4E8F-8349-01C774AC7884}" type="sibTrans" cxnId="{C3654D4E-8BF8-4397-8605-725389CCFBB0}">
      <dgm:prSet/>
      <dgm:spPr/>
      <dgm:t>
        <a:bodyPr/>
        <a:lstStyle/>
        <a:p>
          <a:endParaRPr lang="en-GB"/>
        </a:p>
      </dgm:t>
    </dgm:pt>
    <dgm:pt modelId="{0F437107-87EC-4094-9079-28DB72661C1B}">
      <dgm:prSet phldrT="[Text]"/>
      <dgm:spPr/>
      <dgm:t>
        <a:bodyPr/>
        <a:lstStyle/>
        <a:p>
          <a:pPr>
            <a:lnSpc>
              <a:spcPct val="100000"/>
            </a:lnSpc>
          </a:pPr>
          <a:r>
            <a:rPr lang="en-GB" dirty="0"/>
            <a:t>If member needs further support a group tax session should provide the answers they need. First time recipients may benefit from a one to one instead.</a:t>
          </a:r>
        </a:p>
      </dgm:t>
    </dgm:pt>
    <dgm:pt modelId="{289833B3-98AD-495E-AACB-17E09CAD47BC}" type="parTrans" cxnId="{B4E997E0-282B-43AB-A4BF-9ADA4B35C676}">
      <dgm:prSet/>
      <dgm:spPr/>
      <dgm:t>
        <a:bodyPr/>
        <a:lstStyle/>
        <a:p>
          <a:endParaRPr lang="en-GB"/>
        </a:p>
      </dgm:t>
    </dgm:pt>
    <dgm:pt modelId="{D2BB785B-AE89-4AF9-8302-D5A03F91F5D4}" type="sibTrans" cxnId="{B4E997E0-282B-43AB-A4BF-9ADA4B35C676}">
      <dgm:prSet/>
      <dgm:spPr/>
      <dgm:t>
        <a:bodyPr/>
        <a:lstStyle/>
        <a:p>
          <a:endParaRPr lang="en-GB"/>
        </a:p>
      </dgm:t>
    </dgm:pt>
    <dgm:pt modelId="{ECE4A52F-2183-4893-9822-81CCB07350B5}">
      <dgm:prSet phldrT="[Text]"/>
      <dgm:spPr/>
      <dgm:t>
        <a:bodyPr/>
        <a:lstStyle/>
        <a:p>
          <a:pPr>
            <a:lnSpc>
              <a:spcPct val="100000"/>
            </a:lnSpc>
          </a:pPr>
          <a:r>
            <a:rPr lang="en-GB" dirty="0"/>
            <a:t>If they have a change in their tax position (under or overpayment) they may require one to one support</a:t>
          </a:r>
        </a:p>
      </dgm:t>
    </dgm:pt>
    <dgm:pt modelId="{147175B1-C84A-4FF3-9C53-A0FDAB5EBCAF}" type="parTrans" cxnId="{9889F3AC-6BAD-4F2D-A41D-15AAD98AABE9}">
      <dgm:prSet/>
      <dgm:spPr/>
      <dgm:t>
        <a:bodyPr/>
        <a:lstStyle/>
        <a:p>
          <a:endParaRPr lang="en-GB"/>
        </a:p>
      </dgm:t>
    </dgm:pt>
    <dgm:pt modelId="{A681661F-BEFC-4FD4-ACA7-15268AAF2C4B}" type="sibTrans" cxnId="{9889F3AC-6BAD-4F2D-A41D-15AAD98AABE9}">
      <dgm:prSet/>
      <dgm:spPr/>
      <dgm:t>
        <a:bodyPr/>
        <a:lstStyle/>
        <a:p>
          <a:endParaRPr lang="en-GB"/>
        </a:p>
      </dgm:t>
    </dgm:pt>
    <dgm:pt modelId="{746A6A0A-6BA3-4C1C-BAAE-15F951F3CA1E}">
      <dgm:prSet phldrT="[Text]"/>
      <dgm:spPr/>
      <dgm:t>
        <a:bodyPr/>
        <a:lstStyle/>
        <a:p>
          <a:pPr>
            <a:lnSpc>
              <a:spcPct val="100000"/>
            </a:lnSpc>
          </a:pPr>
          <a:r>
            <a:rPr lang="en-GB" dirty="0"/>
            <a:t>A follow up one to one is also available if they need further guidance</a:t>
          </a:r>
        </a:p>
      </dgm:t>
    </dgm:pt>
    <dgm:pt modelId="{DC0B42C8-66B1-4D25-BDFF-4C61873FEF86}" type="parTrans" cxnId="{3633A4AF-2561-431F-B268-E7FEF7D434AB}">
      <dgm:prSet/>
      <dgm:spPr/>
      <dgm:t>
        <a:bodyPr/>
        <a:lstStyle/>
        <a:p>
          <a:endParaRPr lang="en-GB"/>
        </a:p>
      </dgm:t>
    </dgm:pt>
    <dgm:pt modelId="{74DE5E23-ADF4-48C1-A87A-36750DA7CBB8}" type="sibTrans" cxnId="{3633A4AF-2561-431F-B268-E7FEF7D434AB}">
      <dgm:prSet/>
      <dgm:spPr/>
      <dgm:t>
        <a:bodyPr/>
        <a:lstStyle/>
        <a:p>
          <a:endParaRPr lang="en-GB"/>
        </a:p>
      </dgm:t>
    </dgm:pt>
    <dgm:pt modelId="{CF909FAC-81CB-49AF-9E58-C19C2A1C6798}" type="pres">
      <dgm:prSet presAssocID="{2EC32B5F-ECB8-4874-96B1-255B7CB51733}" presName="root" presStyleCnt="0">
        <dgm:presLayoutVars>
          <dgm:dir/>
          <dgm:resizeHandles val="exact"/>
        </dgm:presLayoutVars>
      </dgm:prSet>
      <dgm:spPr/>
    </dgm:pt>
    <dgm:pt modelId="{7BA8BEC5-2029-4140-9B2F-DA99A8C249D9}" type="pres">
      <dgm:prSet presAssocID="{AF409F1D-CA28-40E7-B58C-B9F6F43B4F13}" presName="compNode" presStyleCnt="0"/>
      <dgm:spPr/>
    </dgm:pt>
    <dgm:pt modelId="{53E5079C-550A-4157-A815-4B2A9B89DBCE}" type="pres">
      <dgm:prSet presAssocID="{AF409F1D-CA28-40E7-B58C-B9F6F43B4F13}" presName="bgRect" presStyleLbl="bgShp" presStyleIdx="0" presStyleCnt="5" custLinFactNeighborX="-139" custLinFactNeighborY="-453"/>
      <dgm:spPr>
        <a:solidFill>
          <a:schemeClr val="accent4">
            <a:lumMod val="40000"/>
            <a:lumOff val="60000"/>
          </a:schemeClr>
        </a:solidFill>
      </dgm:spPr>
    </dgm:pt>
    <dgm:pt modelId="{BE16E2B4-E4D5-4BFC-9B1D-C1D6F5B0170A}" type="pres">
      <dgm:prSet presAssocID="{AF409F1D-CA28-40E7-B58C-B9F6F43B4F13}"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Open envelope with solid fill"/>
        </a:ext>
      </dgm:extLst>
    </dgm:pt>
    <dgm:pt modelId="{7434C4A6-BB97-4F8C-A3D7-A19F64D3846B}" type="pres">
      <dgm:prSet presAssocID="{AF409F1D-CA28-40E7-B58C-B9F6F43B4F13}" presName="spaceRect" presStyleCnt="0"/>
      <dgm:spPr/>
    </dgm:pt>
    <dgm:pt modelId="{57B0F9C4-D197-4932-ADBD-E188B23E7D45}" type="pres">
      <dgm:prSet presAssocID="{AF409F1D-CA28-40E7-B58C-B9F6F43B4F13}" presName="parTx" presStyleLbl="revTx" presStyleIdx="0" presStyleCnt="5">
        <dgm:presLayoutVars>
          <dgm:chMax val="0"/>
          <dgm:chPref val="0"/>
        </dgm:presLayoutVars>
      </dgm:prSet>
      <dgm:spPr/>
    </dgm:pt>
    <dgm:pt modelId="{A031B3FE-3F67-4471-9672-5AE3313F9049}" type="pres">
      <dgm:prSet presAssocID="{84EE1DD7-5A39-4A66-9345-3D7114C33D0A}" presName="sibTrans" presStyleCnt="0"/>
      <dgm:spPr/>
    </dgm:pt>
    <dgm:pt modelId="{9E876049-658F-4789-B33C-BF4A3389F106}" type="pres">
      <dgm:prSet presAssocID="{5D7DAC3B-CC5F-4F70-8292-48BD049DA9F9}" presName="compNode" presStyleCnt="0"/>
      <dgm:spPr/>
    </dgm:pt>
    <dgm:pt modelId="{67561C4C-88C6-47C6-8493-2384D4DD1891}" type="pres">
      <dgm:prSet presAssocID="{5D7DAC3B-CC5F-4F70-8292-48BD049DA9F9}" presName="bgRect" presStyleLbl="bgShp" presStyleIdx="1" presStyleCnt="5"/>
      <dgm:spPr>
        <a:solidFill>
          <a:schemeClr val="accent6">
            <a:lumMod val="20000"/>
            <a:lumOff val="80000"/>
          </a:schemeClr>
        </a:solidFill>
      </dgm:spPr>
    </dgm:pt>
    <dgm:pt modelId="{A576F8A6-E29F-4E0E-A913-1D7F6314D648}" type="pres">
      <dgm:prSet presAssocID="{5D7DAC3B-CC5F-4F70-8292-48BD049DA9F9}"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Internet with solid fill"/>
        </a:ext>
      </dgm:extLst>
    </dgm:pt>
    <dgm:pt modelId="{42879B4E-F8BA-44E3-AA5D-6049EAA7F382}" type="pres">
      <dgm:prSet presAssocID="{5D7DAC3B-CC5F-4F70-8292-48BD049DA9F9}" presName="spaceRect" presStyleCnt="0"/>
      <dgm:spPr/>
    </dgm:pt>
    <dgm:pt modelId="{586521F6-3E03-4F96-9546-FEFF55F560ED}" type="pres">
      <dgm:prSet presAssocID="{5D7DAC3B-CC5F-4F70-8292-48BD049DA9F9}" presName="parTx" presStyleLbl="revTx" presStyleIdx="1" presStyleCnt="5">
        <dgm:presLayoutVars>
          <dgm:chMax val="0"/>
          <dgm:chPref val="0"/>
        </dgm:presLayoutVars>
      </dgm:prSet>
      <dgm:spPr/>
    </dgm:pt>
    <dgm:pt modelId="{B91A5546-500D-4609-9C1A-648777E26355}" type="pres">
      <dgm:prSet presAssocID="{0185BB61-1749-4E8F-8349-01C774AC7884}" presName="sibTrans" presStyleCnt="0"/>
      <dgm:spPr/>
    </dgm:pt>
    <dgm:pt modelId="{97DC0962-FB4B-4225-AEF1-F1D6E9BBFDC0}" type="pres">
      <dgm:prSet presAssocID="{0F437107-87EC-4094-9079-28DB72661C1B}" presName="compNode" presStyleCnt="0"/>
      <dgm:spPr/>
    </dgm:pt>
    <dgm:pt modelId="{FFA59AC7-3BD1-4126-8935-7A2CE2A27F6A}" type="pres">
      <dgm:prSet presAssocID="{0F437107-87EC-4094-9079-28DB72661C1B}" presName="bgRect" presStyleLbl="bgShp" presStyleIdx="2" presStyleCnt="5"/>
      <dgm:spPr>
        <a:solidFill>
          <a:schemeClr val="accent1">
            <a:lumMod val="20000"/>
            <a:lumOff val="80000"/>
          </a:schemeClr>
        </a:solidFill>
      </dgm:spPr>
    </dgm:pt>
    <dgm:pt modelId="{68D38544-3942-49C6-BF5A-5B5D9B73AC21}" type="pres">
      <dgm:prSet presAssocID="{0F437107-87EC-4094-9079-28DB72661C1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CA408305-3568-4212-9FEB-47B1B9067341}" type="pres">
      <dgm:prSet presAssocID="{0F437107-87EC-4094-9079-28DB72661C1B}" presName="spaceRect" presStyleCnt="0"/>
      <dgm:spPr/>
    </dgm:pt>
    <dgm:pt modelId="{3167A068-3C60-45F9-AA43-C72D61DA47B7}" type="pres">
      <dgm:prSet presAssocID="{0F437107-87EC-4094-9079-28DB72661C1B}" presName="parTx" presStyleLbl="revTx" presStyleIdx="2" presStyleCnt="5">
        <dgm:presLayoutVars>
          <dgm:chMax val="0"/>
          <dgm:chPref val="0"/>
        </dgm:presLayoutVars>
      </dgm:prSet>
      <dgm:spPr/>
    </dgm:pt>
    <dgm:pt modelId="{4B5D84F4-DE09-4FC9-AC65-654B3C4A8D13}" type="pres">
      <dgm:prSet presAssocID="{D2BB785B-AE89-4AF9-8302-D5A03F91F5D4}" presName="sibTrans" presStyleCnt="0"/>
      <dgm:spPr/>
    </dgm:pt>
    <dgm:pt modelId="{8C8EB991-9431-42A6-ADA3-7660B97D1F37}" type="pres">
      <dgm:prSet presAssocID="{ECE4A52F-2183-4893-9822-81CCB07350B5}" presName="compNode" presStyleCnt="0"/>
      <dgm:spPr/>
    </dgm:pt>
    <dgm:pt modelId="{3DCF65CD-A447-4828-903C-EA5D57B7E56C}" type="pres">
      <dgm:prSet presAssocID="{ECE4A52F-2183-4893-9822-81CCB07350B5}" presName="bgRect" presStyleLbl="bgShp" presStyleIdx="3" presStyleCnt="5"/>
      <dgm:spPr>
        <a:solidFill>
          <a:srgbClr val="EED4F8"/>
        </a:solidFill>
      </dgm:spPr>
    </dgm:pt>
    <dgm:pt modelId="{C83FE7FE-4FCB-4F30-8425-CEA74066C96C}" type="pres">
      <dgm:prSet presAssocID="{ECE4A52F-2183-4893-9822-81CCB07350B5}"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Questions with solid fill"/>
        </a:ext>
      </dgm:extLst>
    </dgm:pt>
    <dgm:pt modelId="{76EEB546-2497-45AB-8564-2A0BEA551D21}" type="pres">
      <dgm:prSet presAssocID="{ECE4A52F-2183-4893-9822-81CCB07350B5}" presName="spaceRect" presStyleCnt="0"/>
      <dgm:spPr/>
    </dgm:pt>
    <dgm:pt modelId="{C5B2F845-2374-42B9-A6C1-F43163DD3CCF}" type="pres">
      <dgm:prSet presAssocID="{ECE4A52F-2183-4893-9822-81CCB07350B5}" presName="parTx" presStyleLbl="revTx" presStyleIdx="3" presStyleCnt="5">
        <dgm:presLayoutVars>
          <dgm:chMax val="0"/>
          <dgm:chPref val="0"/>
        </dgm:presLayoutVars>
      </dgm:prSet>
      <dgm:spPr/>
    </dgm:pt>
    <dgm:pt modelId="{17E0E1CE-5B55-4B50-A8F7-B43F7729448D}" type="pres">
      <dgm:prSet presAssocID="{A681661F-BEFC-4FD4-ACA7-15268AAF2C4B}" presName="sibTrans" presStyleCnt="0"/>
      <dgm:spPr/>
    </dgm:pt>
    <dgm:pt modelId="{346569AE-CDB6-4644-A776-AE19194A74BA}" type="pres">
      <dgm:prSet presAssocID="{746A6A0A-6BA3-4C1C-BAAE-15F951F3CA1E}" presName="compNode" presStyleCnt="0"/>
      <dgm:spPr/>
    </dgm:pt>
    <dgm:pt modelId="{D5146CF2-F508-4767-A8B0-1A9E12ADCD3C}" type="pres">
      <dgm:prSet presAssocID="{746A6A0A-6BA3-4C1C-BAAE-15F951F3CA1E}" presName="bgRect" presStyleLbl="bgShp" presStyleIdx="4" presStyleCnt="5"/>
      <dgm:spPr>
        <a:solidFill>
          <a:srgbClr val="FEE0D6"/>
        </a:solidFill>
      </dgm:spPr>
    </dgm:pt>
    <dgm:pt modelId="{8AC4FE72-A79D-416B-8113-DA6470CB9B80}" type="pres">
      <dgm:prSet presAssocID="{746A6A0A-6BA3-4C1C-BAAE-15F951F3CA1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Open hand with solid fill"/>
        </a:ext>
      </dgm:extLst>
    </dgm:pt>
    <dgm:pt modelId="{B2DBEEEF-5DAF-45DB-BBEB-4BF37ACCEF36}" type="pres">
      <dgm:prSet presAssocID="{746A6A0A-6BA3-4C1C-BAAE-15F951F3CA1E}" presName="spaceRect" presStyleCnt="0"/>
      <dgm:spPr/>
    </dgm:pt>
    <dgm:pt modelId="{413E80B0-03E1-4602-AF79-EBE15825F6C2}" type="pres">
      <dgm:prSet presAssocID="{746A6A0A-6BA3-4C1C-BAAE-15F951F3CA1E}" presName="parTx" presStyleLbl="revTx" presStyleIdx="4" presStyleCnt="5">
        <dgm:presLayoutVars>
          <dgm:chMax val="0"/>
          <dgm:chPref val="0"/>
        </dgm:presLayoutVars>
      </dgm:prSet>
      <dgm:spPr/>
    </dgm:pt>
  </dgm:ptLst>
  <dgm:cxnLst>
    <dgm:cxn modelId="{6BB70718-90C6-447C-A430-52A197627008}" type="presOf" srcId="{AF409F1D-CA28-40E7-B58C-B9F6F43B4F13}" destId="{57B0F9C4-D197-4932-ADBD-E188B23E7D45}" srcOrd="0" destOrd="0" presId="urn:microsoft.com/office/officeart/2018/2/layout/IconVerticalSolidList"/>
    <dgm:cxn modelId="{398D1C32-EA7D-4CA0-8898-41E9328044B3}" type="presOf" srcId="{746A6A0A-6BA3-4C1C-BAAE-15F951F3CA1E}" destId="{413E80B0-03E1-4602-AF79-EBE15825F6C2}" srcOrd="0" destOrd="0" presId="urn:microsoft.com/office/officeart/2018/2/layout/IconVerticalSolidList"/>
    <dgm:cxn modelId="{C3654D4E-8BF8-4397-8605-725389CCFBB0}" srcId="{2EC32B5F-ECB8-4874-96B1-255B7CB51733}" destId="{5D7DAC3B-CC5F-4F70-8292-48BD049DA9F9}" srcOrd="1" destOrd="0" parTransId="{80F43F62-08FE-4414-8DA4-ABA4C0457F0C}" sibTransId="{0185BB61-1749-4E8F-8349-01C774AC7884}"/>
    <dgm:cxn modelId="{EB1F6555-AC37-444A-A954-8655857DEB5A}" type="presOf" srcId="{0F437107-87EC-4094-9079-28DB72661C1B}" destId="{3167A068-3C60-45F9-AA43-C72D61DA47B7}" srcOrd="0" destOrd="0" presId="urn:microsoft.com/office/officeart/2018/2/layout/IconVerticalSolidList"/>
    <dgm:cxn modelId="{F7F01656-CB34-48A4-A449-801DA9403D4E}" type="presOf" srcId="{5D7DAC3B-CC5F-4F70-8292-48BD049DA9F9}" destId="{586521F6-3E03-4F96-9546-FEFF55F560ED}" srcOrd="0" destOrd="0" presId="urn:microsoft.com/office/officeart/2018/2/layout/IconVerticalSolidList"/>
    <dgm:cxn modelId="{51DF0189-DD23-46E4-8D51-0A38CC302324}" srcId="{2EC32B5F-ECB8-4874-96B1-255B7CB51733}" destId="{AF409F1D-CA28-40E7-B58C-B9F6F43B4F13}" srcOrd="0" destOrd="0" parTransId="{2B145703-B182-4A19-A3DC-07E794A74AF0}" sibTransId="{84EE1DD7-5A39-4A66-9345-3D7114C33D0A}"/>
    <dgm:cxn modelId="{85A1BC99-FFAF-4DE3-BB04-462280EB90FC}" type="presOf" srcId="{2EC32B5F-ECB8-4874-96B1-255B7CB51733}" destId="{CF909FAC-81CB-49AF-9E58-C19C2A1C6798}" srcOrd="0" destOrd="0" presId="urn:microsoft.com/office/officeart/2018/2/layout/IconVerticalSolidList"/>
    <dgm:cxn modelId="{9889F3AC-6BAD-4F2D-A41D-15AAD98AABE9}" srcId="{2EC32B5F-ECB8-4874-96B1-255B7CB51733}" destId="{ECE4A52F-2183-4893-9822-81CCB07350B5}" srcOrd="3" destOrd="0" parTransId="{147175B1-C84A-4FF3-9C53-A0FDAB5EBCAF}" sibTransId="{A681661F-BEFC-4FD4-ACA7-15268AAF2C4B}"/>
    <dgm:cxn modelId="{3633A4AF-2561-431F-B268-E7FEF7D434AB}" srcId="{2EC32B5F-ECB8-4874-96B1-255B7CB51733}" destId="{746A6A0A-6BA3-4C1C-BAAE-15F951F3CA1E}" srcOrd="4" destOrd="0" parTransId="{DC0B42C8-66B1-4D25-BDFF-4C61873FEF86}" sibTransId="{74DE5E23-ADF4-48C1-A87A-36750DA7CBB8}"/>
    <dgm:cxn modelId="{969D0AB7-09D5-4F4F-91E7-CE7D68C7C85A}" type="presOf" srcId="{ECE4A52F-2183-4893-9822-81CCB07350B5}" destId="{C5B2F845-2374-42B9-A6C1-F43163DD3CCF}" srcOrd="0" destOrd="0" presId="urn:microsoft.com/office/officeart/2018/2/layout/IconVerticalSolidList"/>
    <dgm:cxn modelId="{B4E997E0-282B-43AB-A4BF-9ADA4B35C676}" srcId="{2EC32B5F-ECB8-4874-96B1-255B7CB51733}" destId="{0F437107-87EC-4094-9079-28DB72661C1B}" srcOrd="2" destOrd="0" parTransId="{289833B3-98AD-495E-AACB-17E09CAD47BC}" sibTransId="{D2BB785B-AE89-4AF9-8302-D5A03F91F5D4}"/>
    <dgm:cxn modelId="{9008BF67-9979-47A5-B546-AB6A4F55EF5F}" type="presParOf" srcId="{CF909FAC-81CB-49AF-9E58-C19C2A1C6798}" destId="{7BA8BEC5-2029-4140-9B2F-DA99A8C249D9}" srcOrd="0" destOrd="0" presId="urn:microsoft.com/office/officeart/2018/2/layout/IconVerticalSolidList"/>
    <dgm:cxn modelId="{809701E2-6631-4CC0-9EDE-7DBEF797CD45}" type="presParOf" srcId="{7BA8BEC5-2029-4140-9B2F-DA99A8C249D9}" destId="{53E5079C-550A-4157-A815-4B2A9B89DBCE}" srcOrd="0" destOrd="0" presId="urn:microsoft.com/office/officeart/2018/2/layout/IconVerticalSolidList"/>
    <dgm:cxn modelId="{C7C252AD-785A-46AC-A6DD-C2F0C77DD544}" type="presParOf" srcId="{7BA8BEC5-2029-4140-9B2F-DA99A8C249D9}" destId="{BE16E2B4-E4D5-4BFC-9B1D-C1D6F5B0170A}" srcOrd="1" destOrd="0" presId="urn:microsoft.com/office/officeart/2018/2/layout/IconVerticalSolidList"/>
    <dgm:cxn modelId="{B0927129-3D6D-4520-8806-B0A26337403D}" type="presParOf" srcId="{7BA8BEC5-2029-4140-9B2F-DA99A8C249D9}" destId="{7434C4A6-BB97-4F8C-A3D7-A19F64D3846B}" srcOrd="2" destOrd="0" presId="urn:microsoft.com/office/officeart/2018/2/layout/IconVerticalSolidList"/>
    <dgm:cxn modelId="{22806854-DF23-479C-8519-6F8BDC0AB67E}" type="presParOf" srcId="{7BA8BEC5-2029-4140-9B2F-DA99A8C249D9}" destId="{57B0F9C4-D197-4932-ADBD-E188B23E7D45}" srcOrd="3" destOrd="0" presId="urn:microsoft.com/office/officeart/2018/2/layout/IconVerticalSolidList"/>
    <dgm:cxn modelId="{0E5005DD-6DB5-47B9-93F5-17C18F2EE3E9}" type="presParOf" srcId="{CF909FAC-81CB-49AF-9E58-C19C2A1C6798}" destId="{A031B3FE-3F67-4471-9672-5AE3313F9049}" srcOrd="1" destOrd="0" presId="urn:microsoft.com/office/officeart/2018/2/layout/IconVerticalSolidList"/>
    <dgm:cxn modelId="{2EAA562B-51CA-4A06-9580-7D69AC8322EF}" type="presParOf" srcId="{CF909FAC-81CB-49AF-9E58-C19C2A1C6798}" destId="{9E876049-658F-4789-B33C-BF4A3389F106}" srcOrd="2" destOrd="0" presId="urn:microsoft.com/office/officeart/2018/2/layout/IconVerticalSolidList"/>
    <dgm:cxn modelId="{4F8ED9DD-CA74-4F88-82B3-E9B072BFA4D0}" type="presParOf" srcId="{9E876049-658F-4789-B33C-BF4A3389F106}" destId="{67561C4C-88C6-47C6-8493-2384D4DD1891}" srcOrd="0" destOrd="0" presId="urn:microsoft.com/office/officeart/2018/2/layout/IconVerticalSolidList"/>
    <dgm:cxn modelId="{27F56D8C-8332-45D7-BC38-547CC9309196}" type="presParOf" srcId="{9E876049-658F-4789-B33C-BF4A3389F106}" destId="{A576F8A6-E29F-4E0E-A913-1D7F6314D648}" srcOrd="1" destOrd="0" presId="urn:microsoft.com/office/officeart/2018/2/layout/IconVerticalSolidList"/>
    <dgm:cxn modelId="{361BE3FB-8AB9-487D-A500-A5E99782C5CE}" type="presParOf" srcId="{9E876049-658F-4789-B33C-BF4A3389F106}" destId="{42879B4E-F8BA-44E3-AA5D-6049EAA7F382}" srcOrd="2" destOrd="0" presId="urn:microsoft.com/office/officeart/2018/2/layout/IconVerticalSolidList"/>
    <dgm:cxn modelId="{A9888C99-F15E-4769-9A51-4F23C011C36A}" type="presParOf" srcId="{9E876049-658F-4789-B33C-BF4A3389F106}" destId="{586521F6-3E03-4F96-9546-FEFF55F560ED}" srcOrd="3" destOrd="0" presId="urn:microsoft.com/office/officeart/2018/2/layout/IconVerticalSolidList"/>
    <dgm:cxn modelId="{EF4E798F-894B-4D67-9179-26C3877515E9}" type="presParOf" srcId="{CF909FAC-81CB-49AF-9E58-C19C2A1C6798}" destId="{B91A5546-500D-4609-9C1A-648777E26355}" srcOrd="3" destOrd="0" presId="urn:microsoft.com/office/officeart/2018/2/layout/IconVerticalSolidList"/>
    <dgm:cxn modelId="{35D5E10E-8F04-46B6-852F-5AB3C04671B3}" type="presParOf" srcId="{CF909FAC-81CB-49AF-9E58-C19C2A1C6798}" destId="{97DC0962-FB4B-4225-AEF1-F1D6E9BBFDC0}" srcOrd="4" destOrd="0" presId="urn:microsoft.com/office/officeart/2018/2/layout/IconVerticalSolidList"/>
    <dgm:cxn modelId="{A5A929C7-6679-4A6C-9D24-64A34DCE07E3}" type="presParOf" srcId="{97DC0962-FB4B-4225-AEF1-F1D6E9BBFDC0}" destId="{FFA59AC7-3BD1-4126-8935-7A2CE2A27F6A}" srcOrd="0" destOrd="0" presId="urn:microsoft.com/office/officeart/2018/2/layout/IconVerticalSolidList"/>
    <dgm:cxn modelId="{C943FF94-0DEC-4E62-A858-FB844E846F06}" type="presParOf" srcId="{97DC0962-FB4B-4225-AEF1-F1D6E9BBFDC0}" destId="{68D38544-3942-49C6-BF5A-5B5D9B73AC21}" srcOrd="1" destOrd="0" presId="urn:microsoft.com/office/officeart/2018/2/layout/IconVerticalSolidList"/>
    <dgm:cxn modelId="{EA154A11-3ACB-4A1E-8AA4-C1E422CF31D2}" type="presParOf" srcId="{97DC0962-FB4B-4225-AEF1-F1D6E9BBFDC0}" destId="{CA408305-3568-4212-9FEB-47B1B9067341}" srcOrd="2" destOrd="0" presId="urn:microsoft.com/office/officeart/2018/2/layout/IconVerticalSolidList"/>
    <dgm:cxn modelId="{6B886E49-9790-480F-B29A-A103264CB6C7}" type="presParOf" srcId="{97DC0962-FB4B-4225-AEF1-F1D6E9BBFDC0}" destId="{3167A068-3C60-45F9-AA43-C72D61DA47B7}" srcOrd="3" destOrd="0" presId="urn:microsoft.com/office/officeart/2018/2/layout/IconVerticalSolidList"/>
    <dgm:cxn modelId="{25CB8E56-5945-4E7C-963C-AFB3BCC51386}" type="presParOf" srcId="{CF909FAC-81CB-49AF-9E58-C19C2A1C6798}" destId="{4B5D84F4-DE09-4FC9-AC65-654B3C4A8D13}" srcOrd="5" destOrd="0" presId="urn:microsoft.com/office/officeart/2018/2/layout/IconVerticalSolidList"/>
    <dgm:cxn modelId="{12B27A07-457F-43BF-9A62-73DB6AE90D38}" type="presParOf" srcId="{CF909FAC-81CB-49AF-9E58-C19C2A1C6798}" destId="{8C8EB991-9431-42A6-ADA3-7660B97D1F37}" srcOrd="6" destOrd="0" presId="urn:microsoft.com/office/officeart/2018/2/layout/IconVerticalSolidList"/>
    <dgm:cxn modelId="{871FFD31-357D-4F92-A88E-581542DCD53E}" type="presParOf" srcId="{8C8EB991-9431-42A6-ADA3-7660B97D1F37}" destId="{3DCF65CD-A447-4828-903C-EA5D57B7E56C}" srcOrd="0" destOrd="0" presId="urn:microsoft.com/office/officeart/2018/2/layout/IconVerticalSolidList"/>
    <dgm:cxn modelId="{81AA2106-A2A3-428E-A457-6AD569C1FE6F}" type="presParOf" srcId="{8C8EB991-9431-42A6-ADA3-7660B97D1F37}" destId="{C83FE7FE-4FCB-4F30-8425-CEA74066C96C}" srcOrd="1" destOrd="0" presId="urn:microsoft.com/office/officeart/2018/2/layout/IconVerticalSolidList"/>
    <dgm:cxn modelId="{4CA75634-6B0C-44E4-91B9-1321BE76099A}" type="presParOf" srcId="{8C8EB991-9431-42A6-ADA3-7660B97D1F37}" destId="{76EEB546-2497-45AB-8564-2A0BEA551D21}" srcOrd="2" destOrd="0" presId="urn:microsoft.com/office/officeart/2018/2/layout/IconVerticalSolidList"/>
    <dgm:cxn modelId="{D0CEE252-F95F-4599-9E66-D8FE2051893E}" type="presParOf" srcId="{8C8EB991-9431-42A6-ADA3-7660B97D1F37}" destId="{C5B2F845-2374-42B9-A6C1-F43163DD3CCF}" srcOrd="3" destOrd="0" presId="urn:microsoft.com/office/officeart/2018/2/layout/IconVerticalSolidList"/>
    <dgm:cxn modelId="{316B6E9F-2D0A-472B-860A-9FC791AB59AA}" type="presParOf" srcId="{CF909FAC-81CB-49AF-9E58-C19C2A1C6798}" destId="{17E0E1CE-5B55-4B50-A8F7-B43F7729448D}" srcOrd="7" destOrd="0" presId="urn:microsoft.com/office/officeart/2018/2/layout/IconVerticalSolidList"/>
    <dgm:cxn modelId="{5C760641-B07A-40C0-A054-59B27A7ADCB6}" type="presParOf" srcId="{CF909FAC-81CB-49AF-9E58-C19C2A1C6798}" destId="{346569AE-CDB6-4644-A776-AE19194A74BA}" srcOrd="8" destOrd="0" presId="urn:microsoft.com/office/officeart/2018/2/layout/IconVerticalSolidList"/>
    <dgm:cxn modelId="{9DCCEFD2-F392-4E4F-9CA8-972846A6E602}" type="presParOf" srcId="{346569AE-CDB6-4644-A776-AE19194A74BA}" destId="{D5146CF2-F508-4767-A8B0-1A9E12ADCD3C}" srcOrd="0" destOrd="0" presId="urn:microsoft.com/office/officeart/2018/2/layout/IconVerticalSolidList"/>
    <dgm:cxn modelId="{05FBE2E3-0715-435D-B395-71E234AC6A16}" type="presParOf" srcId="{346569AE-CDB6-4644-A776-AE19194A74BA}" destId="{8AC4FE72-A79D-416B-8113-DA6470CB9B80}" srcOrd="1" destOrd="0" presId="urn:microsoft.com/office/officeart/2018/2/layout/IconVerticalSolidList"/>
    <dgm:cxn modelId="{C794AA4E-F767-44C7-8CA4-BCA93770A86B}" type="presParOf" srcId="{346569AE-CDB6-4644-A776-AE19194A74BA}" destId="{B2DBEEEF-5DAF-45DB-BBEB-4BF37ACCEF36}" srcOrd="2" destOrd="0" presId="urn:microsoft.com/office/officeart/2018/2/layout/IconVerticalSolidList"/>
    <dgm:cxn modelId="{80CFDE6E-90C3-441B-9763-1F827791A1D0}" type="presParOf" srcId="{346569AE-CDB6-4644-A776-AE19194A74BA}" destId="{413E80B0-03E1-4602-AF79-EBE15825F6C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B202AA-8213-4038-B992-6AC35F35A8BF}" type="doc">
      <dgm:prSet loTypeId="urn:microsoft.com/office/officeart/2005/8/layout/pyramid2" loCatId="list" qsTypeId="urn:microsoft.com/office/officeart/2005/8/quickstyle/simple1" qsCatId="simple" csTypeId="urn:microsoft.com/office/officeart/2005/8/colors/accent1_2" csCatId="accent1" phldr="1"/>
      <dgm:spPr/>
    </dgm:pt>
    <dgm:pt modelId="{09BDF440-E1E8-4C15-99CA-F4F0AB0D286B}">
      <dgm:prSet phldrT="[Text]" custT="1"/>
      <dgm:spPr/>
      <dgm:t>
        <a:bodyPr/>
        <a:lstStyle/>
        <a:p>
          <a:r>
            <a:rPr lang="en-GB" sz="2400" dirty="0">
              <a:solidFill>
                <a:schemeClr val="tx1">
                  <a:lumMod val="65000"/>
                  <a:lumOff val="35000"/>
                </a:schemeClr>
              </a:solidFill>
              <a:effectLst>
                <a:outerShdw blurRad="38100" dist="38100" dir="2700000" algn="tl">
                  <a:srgbClr val="000000">
                    <a:alpha val="43137"/>
                  </a:srgbClr>
                </a:outerShdw>
              </a:effectLst>
            </a:rPr>
            <a:t>Email taxsupport@mycsp.co.uk</a:t>
          </a:r>
        </a:p>
      </dgm:t>
    </dgm:pt>
    <dgm:pt modelId="{A237269C-26E1-4299-9245-90E38B132156}" type="parTrans" cxnId="{DF5B38E8-B14E-471B-ACC1-6CB9B2434FD9}">
      <dgm:prSet/>
      <dgm:spPr/>
      <dgm:t>
        <a:bodyPr/>
        <a:lstStyle/>
        <a:p>
          <a:endParaRPr lang="en-GB" sz="2800">
            <a:solidFill>
              <a:schemeClr val="tx1">
                <a:lumMod val="65000"/>
                <a:lumOff val="35000"/>
              </a:schemeClr>
            </a:solidFill>
            <a:effectLst>
              <a:outerShdw blurRad="38100" dist="38100" dir="2700000" algn="tl">
                <a:srgbClr val="000000">
                  <a:alpha val="43137"/>
                </a:srgbClr>
              </a:outerShdw>
            </a:effectLst>
          </a:endParaRPr>
        </a:p>
      </dgm:t>
    </dgm:pt>
    <dgm:pt modelId="{00238F01-C106-44A4-B363-71C5A782ADD5}" type="sibTrans" cxnId="{DF5B38E8-B14E-471B-ACC1-6CB9B2434FD9}">
      <dgm:prSet/>
      <dgm:spPr/>
      <dgm:t>
        <a:bodyPr/>
        <a:lstStyle/>
        <a:p>
          <a:endParaRPr lang="en-GB" sz="2800">
            <a:solidFill>
              <a:schemeClr val="tx1">
                <a:lumMod val="65000"/>
                <a:lumOff val="35000"/>
              </a:schemeClr>
            </a:solidFill>
            <a:effectLst>
              <a:outerShdw blurRad="38100" dist="38100" dir="2700000" algn="tl">
                <a:srgbClr val="000000">
                  <a:alpha val="43137"/>
                </a:srgbClr>
              </a:outerShdw>
            </a:effectLst>
          </a:endParaRPr>
        </a:p>
      </dgm:t>
    </dgm:pt>
    <dgm:pt modelId="{ABA94065-5D3C-4178-A66D-06F52CB62C85}">
      <dgm:prSet phldrT="[Text]" custT="1"/>
      <dgm:spPr/>
      <dgm:t>
        <a:bodyPr/>
        <a:lstStyle/>
        <a:p>
          <a:r>
            <a:rPr lang="en-GB" sz="2400" dirty="0">
              <a:solidFill>
                <a:schemeClr val="tx1">
                  <a:lumMod val="65000"/>
                  <a:lumOff val="35000"/>
                </a:schemeClr>
              </a:solidFill>
              <a:effectLst>
                <a:outerShdw blurRad="38100" dist="38100" dir="2700000" algn="tl">
                  <a:srgbClr val="000000">
                    <a:alpha val="43137"/>
                  </a:srgbClr>
                </a:outerShdw>
              </a:effectLst>
            </a:rPr>
            <a:t>MyCSP will advise of availability and issue booking form</a:t>
          </a:r>
        </a:p>
      </dgm:t>
    </dgm:pt>
    <dgm:pt modelId="{E770F607-517E-4533-9BB3-5AC3A895F2B2}" type="parTrans" cxnId="{BF63CE7C-D3D4-430C-9937-8A3A17FAD4D0}">
      <dgm:prSet/>
      <dgm:spPr/>
      <dgm:t>
        <a:bodyPr/>
        <a:lstStyle/>
        <a:p>
          <a:endParaRPr lang="en-GB" sz="2800">
            <a:solidFill>
              <a:schemeClr val="tx1">
                <a:lumMod val="65000"/>
                <a:lumOff val="35000"/>
              </a:schemeClr>
            </a:solidFill>
            <a:effectLst>
              <a:outerShdw blurRad="38100" dist="38100" dir="2700000" algn="tl">
                <a:srgbClr val="000000">
                  <a:alpha val="43137"/>
                </a:srgbClr>
              </a:outerShdw>
            </a:effectLst>
          </a:endParaRPr>
        </a:p>
      </dgm:t>
    </dgm:pt>
    <dgm:pt modelId="{043CBECA-DC49-40A9-9474-8746358EAC40}" type="sibTrans" cxnId="{BF63CE7C-D3D4-430C-9937-8A3A17FAD4D0}">
      <dgm:prSet/>
      <dgm:spPr/>
      <dgm:t>
        <a:bodyPr/>
        <a:lstStyle/>
        <a:p>
          <a:endParaRPr lang="en-GB" sz="2800">
            <a:solidFill>
              <a:schemeClr val="tx1">
                <a:lumMod val="65000"/>
                <a:lumOff val="35000"/>
              </a:schemeClr>
            </a:solidFill>
            <a:effectLst>
              <a:outerShdw blurRad="38100" dist="38100" dir="2700000" algn="tl">
                <a:srgbClr val="000000">
                  <a:alpha val="43137"/>
                </a:srgbClr>
              </a:outerShdw>
            </a:effectLst>
          </a:endParaRPr>
        </a:p>
      </dgm:t>
    </dgm:pt>
    <dgm:pt modelId="{30D207AD-952C-4AE1-B134-A1D40D1CCC1B}">
      <dgm:prSet phldrT="[Text]" custT="1"/>
      <dgm:spPr/>
      <dgm:t>
        <a:bodyPr/>
        <a:lstStyle/>
        <a:p>
          <a:r>
            <a:rPr lang="en-GB" sz="2400" dirty="0">
              <a:solidFill>
                <a:schemeClr val="tx1">
                  <a:lumMod val="65000"/>
                  <a:lumOff val="35000"/>
                </a:schemeClr>
              </a:solidFill>
              <a:effectLst>
                <a:outerShdw blurRad="38100" dist="38100" dir="2700000" algn="tl">
                  <a:srgbClr val="000000">
                    <a:alpha val="43137"/>
                  </a:srgbClr>
                </a:outerShdw>
              </a:effectLst>
            </a:rPr>
            <a:t>Complete and return booking form</a:t>
          </a:r>
        </a:p>
      </dgm:t>
    </dgm:pt>
    <dgm:pt modelId="{D5617469-F57D-497A-91CB-0257531A72D6}" type="parTrans" cxnId="{D8C85B79-2636-4BAB-A252-6B556139B7AA}">
      <dgm:prSet/>
      <dgm:spPr/>
      <dgm:t>
        <a:bodyPr/>
        <a:lstStyle/>
        <a:p>
          <a:endParaRPr lang="en-GB" sz="2800">
            <a:solidFill>
              <a:schemeClr val="tx1">
                <a:lumMod val="65000"/>
                <a:lumOff val="35000"/>
              </a:schemeClr>
            </a:solidFill>
            <a:effectLst>
              <a:outerShdw blurRad="38100" dist="38100" dir="2700000" algn="tl">
                <a:srgbClr val="000000">
                  <a:alpha val="43137"/>
                </a:srgbClr>
              </a:outerShdw>
            </a:effectLst>
          </a:endParaRPr>
        </a:p>
      </dgm:t>
    </dgm:pt>
    <dgm:pt modelId="{9C1D47F4-3195-4F29-BD0E-5320B29C0286}" type="sibTrans" cxnId="{D8C85B79-2636-4BAB-A252-6B556139B7AA}">
      <dgm:prSet/>
      <dgm:spPr/>
      <dgm:t>
        <a:bodyPr/>
        <a:lstStyle/>
        <a:p>
          <a:endParaRPr lang="en-GB" sz="2800">
            <a:solidFill>
              <a:schemeClr val="tx1">
                <a:lumMod val="65000"/>
                <a:lumOff val="35000"/>
              </a:schemeClr>
            </a:solidFill>
            <a:effectLst>
              <a:outerShdw blurRad="38100" dist="38100" dir="2700000" algn="tl">
                <a:srgbClr val="000000">
                  <a:alpha val="43137"/>
                </a:srgbClr>
              </a:outerShdw>
            </a:effectLst>
          </a:endParaRPr>
        </a:p>
      </dgm:t>
    </dgm:pt>
    <dgm:pt modelId="{7D8FDAC2-FA53-4027-8DD2-8B09E05EA0AA}">
      <dgm:prSet custT="1"/>
      <dgm:spPr/>
      <dgm:t>
        <a:bodyPr/>
        <a:lstStyle/>
        <a:p>
          <a:r>
            <a:rPr lang="en-GB" sz="2400" dirty="0">
              <a:solidFill>
                <a:schemeClr val="tx1">
                  <a:lumMod val="65000"/>
                  <a:lumOff val="35000"/>
                </a:schemeClr>
              </a:solidFill>
              <a:effectLst>
                <a:outerShdw blurRad="38100" dist="38100" dir="2700000" algn="tl">
                  <a:srgbClr val="000000">
                    <a:alpha val="43137"/>
                  </a:srgbClr>
                </a:outerShdw>
              </a:effectLst>
            </a:rPr>
            <a:t>Confirmation email sent</a:t>
          </a:r>
        </a:p>
      </dgm:t>
    </dgm:pt>
    <dgm:pt modelId="{435F5801-47D5-4F02-A68E-88EFFF182EB3}" type="parTrans" cxnId="{4CD2BC45-32D4-4CE6-8D45-E944405CDFCC}">
      <dgm:prSet/>
      <dgm:spPr/>
      <dgm:t>
        <a:bodyPr/>
        <a:lstStyle/>
        <a:p>
          <a:endParaRPr lang="en-GB" sz="2800">
            <a:solidFill>
              <a:schemeClr val="tx1">
                <a:lumMod val="65000"/>
                <a:lumOff val="35000"/>
              </a:schemeClr>
            </a:solidFill>
            <a:effectLst>
              <a:outerShdw blurRad="38100" dist="38100" dir="2700000" algn="tl">
                <a:srgbClr val="000000">
                  <a:alpha val="43137"/>
                </a:srgbClr>
              </a:outerShdw>
            </a:effectLst>
          </a:endParaRPr>
        </a:p>
      </dgm:t>
    </dgm:pt>
    <dgm:pt modelId="{441ECA84-BCA4-4F6D-90C3-65549EEC87E3}" type="sibTrans" cxnId="{4CD2BC45-32D4-4CE6-8D45-E944405CDFCC}">
      <dgm:prSet/>
      <dgm:spPr/>
      <dgm:t>
        <a:bodyPr/>
        <a:lstStyle/>
        <a:p>
          <a:endParaRPr lang="en-GB" sz="2800">
            <a:solidFill>
              <a:schemeClr val="tx1">
                <a:lumMod val="65000"/>
                <a:lumOff val="35000"/>
              </a:schemeClr>
            </a:solidFill>
            <a:effectLst>
              <a:outerShdw blurRad="38100" dist="38100" dir="2700000" algn="tl">
                <a:srgbClr val="000000">
                  <a:alpha val="43137"/>
                </a:srgbClr>
              </a:outerShdw>
            </a:effectLst>
          </a:endParaRPr>
        </a:p>
      </dgm:t>
    </dgm:pt>
    <dgm:pt modelId="{80B20400-93AE-4E9A-9866-80552B15D760}">
      <dgm:prSet/>
      <dgm:spPr/>
      <dgm:t>
        <a:bodyPr/>
        <a:lstStyle/>
        <a:p>
          <a:r>
            <a:rPr lang="en-GB" dirty="0">
              <a:effectLst/>
              <a:hlinkClick xmlns:r="http://schemas.openxmlformats.org/officeDocument/2006/relationships" r:id="rId1"/>
            </a:rPr>
            <a:t>https://mycsp.co.uk/pension-learning/member-learning/group-pension-tax-awareness/</a:t>
          </a:r>
          <a:r>
            <a:rPr lang="en-GB" dirty="0">
              <a:effectLst/>
            </a:rPr>
            <a:t> </a:t>
          </a:r>
        </a:p>
      </dgm:t>
    </dgm:pt>
    <dgm:pt modelId="{DFD0EC59-6C29-48DF-86C1-C32E7577B9E5}" type="parTrans" cxnId="{3BDF27A5-5913-4B7F-807E-BBE4DC9D166D}">
      <dgm:prSet/>
      <dgm:spPr/>
      <dgm:t>
        <a:bodyPr/>
        <a:lstStyle/>
        <a:p>
          <a:endParaRPr lang="en-GB">
            <a:effectLst>
              <a:outerShdw blurRad="38100" dist="38100" dir="2700000" algn="tl">
                <a:srgbClr val="000000">
                  <a:alpha val="43137"/>
                </a:srgbClr>
              </a:outerShdw>
            </a:effectLst>
          </a:endParaRPr>
        </a:p>
      </dgm:t>
    </dgm:pt>
    <dgm:pt modelId="{65BB9447-BC5C-4353-A352-F4FD46679D8A}" type="sibTrans" cxnId="{3BDF27A5-5913-4B7F-807E-BBE4DC9D166D}">
      <dgm:prSet/>
      <dgm:spPr/>
      <dgm:t>
        <a:bodyPr/>
        <a:lstStyle/>
        <a:p>
          <a:endParaRPr lang="en-GB">
            <a:effectLst>
              <a:outerShdw blurRad="38100" dist="38100" dir="2700000" algn="tl">
                <a:srgbClr val="000000">
                  <a:alpha val="43137"/>
                </a:srgbClr>
              </a:outerShdw>
            </a:effectLst>
          </a:endParaRPr>
        </a:p>
      </dgm:t>
    </dgm:pt>
    <dgm:pt modelId="{9EF8F6DD-4D5C-4E15-B647-430A63DF6B57}" type="pres">
      <dgm:prSet presAssocID="{EDB202AA-8213-4038-B992-6AC35F35A8BF}" presName="compositeShape" presStyleCnt="0">
        <dgm:presLayoutVars>
          <dgm:dir/>
          <dgm:resizeHandles/>
        </dgm:presLayoutVars>
      </dgm:prSet>
      <dgm:spPr/>
    </dgm:pt>
    <dgm:pt modelId="{062A81C1-D640-4C12-8961-CD31CEBB629D}" type="pres">
      <dgm:prSet presAssocID="{EDB202AA-8213-4038-B992-6AC35F35A8BF}" presName="pyramid" presStyleLbl="node1" presStyleIdx="0" presStyleCnt="1"/>
      <dgm:spPr/>
    </dgm:pt>
    <dgm:pt modelId="{10F302C8-1244-495E-B521-551ADEF8E41C}" type="pres">
      <dgm:prSet presAssocID="{EDB202AA-8213-4038-B992-6AC35F35A8BF}" presName="theList" presStyleCnt="0"/>
      <dgm:spPr/>
    </dgm:pt>
    <dgm:pt modelId="{D04DFE86-3670-499F-9660-23160F651B68}" type="pres">
      <dgm:prSet presAssocID="{09BDF440-E1E8-4C15-99CA-F4F0AB0D286B}" presName="aNode" presStyleLbl="fgAcc1" presStyleIdx="0" presStyleCnt="5" custScaleX="155469">
        <dgm:presLayoutVars>
          <dgm:bulletEnabled val="1"/>
        </dgm:presLayoutVars>
      </dgm:prSet>
      <dgm:spPr/>
    </dgm:pt>
    <dgm:pt modelId="{573D22FE-CC01-42AA-930F-A7270D847F82}" type="pres">
      <dgm:prSet presAssocID="{09BDF440-E1E8-4C15-99CA-F4F0AB0D286B}" presName="aSpace" presStyleCnt="0"/>
      <dgm:spPr/>
    </dgm:pt>
    <dgm:pt modelId="{665DF532-6698-4A70-B222-8679B680755C}" type="pres">
      <dgm:prSet presAssocID="{ABA94065-5D3C-4178-A66D-06F52CB62C85}" presName="aNode" presStyleLbl="fgAcc1" presStyleIdx="1" presStyleCnt="5" custScaleX="157021">
        <dgm:presLayoutVars>
          <dgm:bulletEnabled val="1"/>
        </dgm:presLayoutVars>
      </dgm:prSet>
      <dgm:spPr/>
    </dgm:pt>
    <dgm:pt modelId="{54D31BF3-362E-4195-B402-826837B63768}" type="pres">
      <dgm:prSet presAssocID="{ABA94065-5D3C-4178-A66D-06F52CB62C85}" presName="aSpace" presStyleCnt="0"/>
      <dgm:spPr/>
    </dgm:pt>
    <dgm:pt modelId="{E1B6EBAC-3AF0-47AC-9473-A639FC2909A2}" type="pres">
      <dgm:prSet presAssocID="{30D207AD-952C-4AE1-B134-A1D40D1CCC1B}" presName="aNode" presStyleLbl="fgAcc1" presStyleIdx="2" presStyleCnt="5" custScaleX="155392">
        <dgm:presLayoutVars>
          <dgm:bulletEnabled val="1"/>
        </dgm:presLayoutVars>
      </dgm:prSet>
      <dgm:spPr/>
    </dgm:pt>
    <dgm:pt modelId="{F789A35F-9351-4D5B-A00C-6F78DB101946}" type="pres">
      <dgm:prSet presAssocID="{30D207AD-952C-4AE1-B134-A1D40D1CCC1B}" presName="aSpace" presStyleCnt="0"/>
      <dgm:spPr/>
    </dgm:pt>
    <dgm:pt modelId="{3EAEB70A-3AD7-4DC0-9F87-49CC0F2B77BC}" type="pres">
      <dgm:prSet presAssocID="{7D8FDAC2-FA53-4027-8DD2-8B09E05EA0AA}" presName="aNode" presStyleLbl="fgAcc1" presStyleIdx="3" presStyleCnt="5" custScaleX="156995">
        <dgm:presLayoutVars>
          <dgm:bulletEnabled val="1"/>
        </dgm:presLayoutVars>
      </dgm:prSet>
      <dgm:spPr/>
    </dgm:pt>
    <dgm:pt modelId="{2DF25877-56C9-4061-8764-DB2EBEF69AE0}" type="pres">
      <dgm:prSet presAssocID="{7D8FDAC2-FA53-4027-8DD2-8B09E05EA0AA}" presName="aSpace" presStyleCnt="0"/>
      <dgm:spPr/>
    </dgm:pt>
    <dgm:pt modelId="{27B9E950-E755-49E0-ADD1-76E05FCC8E00}" type="pres">
      <dgm:prSet presAssocID="{80B20400-93AE-4E9A-9866-80552B15D760}" presName="aNode" presStyleLbl="fgAcc1" presStyleIdx="4" presStyleCnt="5" custScaleX="156957">
        <dgm:presLayoutVars>
          <dgm:bulletEnabled val="1"/>
        </dgm:presLayoutVars>
      </dgm:prSet>
      <dgm:spPr/>
    </dgm:pt>
    <dgm:pt modelId="{742A49F9-C05A-4F69-92B3-28989A411722}" type="pres">
      <dgm:prSet presAssocID="{80B20400-93AE-4E9A-9866-80552B15D760}" presName="aSpace" presStyleCnt="0"/>
      <dgm:spPr/>
    </dgm:pt>
  </dgm:ptLst>
  <dgm:cxnLst>
    <dgm:cxn modelId="{6FD3F906-8AE3-46E2-A501-CF37F8E89085}" type="presOf" srcId="{09BDF440-E1E8-4C15-99CA-F4F0AB0D286B}" destId="{D04DFE86-3670-499F-9660-23160F651B68}" srcOrd="0" destOrd="0" presId="urn:microsoft.com/office/officeart/2005/8/layout/pyramid2"/>
    <dgm:cxn modelId="{600E7F18-AFBA-4E94-B887-E2468677C833}" type="presOf" srcId="{80B20400-93AE-4E9A-9866-80552B15D760}" destId="{27B9E950-E755-49E0-ADD1-76E05FCC8E00}" srcOrd="0" destOrd="0" presId="urn:microsoft.com/office/officeart/2005/8/layout/pyramid2"/>
    <dgm:cxn modelId="{4CD2BC45-32D4-4CE6-8D45-E944405CDFCC}" srcId="{EDB202AA-8213-4038-B992-6AC35F35A8BF}" destId="{7D8FDAC2-FA53-4027-8DD2-8B09E05EA0AA}" srcOrd="3" destOrd="0" parTransId="{435F5801-47D5-4F02-A68E-88EFFF182EB3}" sibTransId="{441ECA84-BCA4-4F6D-90C3-65549EEC87E3}"/>
    <dgm:cxn modelId="{F558294E-0CEC-4FF0-8251-D3AA00DD4F63}" type="presOf" srcId="{30D207AD-952C-4AE1-B134-A1D40D1CCC1B}" destId="{E1B6EBAC-3AF0-47AC-9473-A639FC2909A2}" srcOrd="0" destOrd="0" presId="urn:microsoft.com/office/officeart/2005/8/layout/pyramid2"/>
    <dgm:cxn modelId="{D8C85B79-2636-4BAB-A252-6B556139B7AA}" srcId="{EDB202AA-8213-4038-B992-6AC35F35A8BF}" destId="{30D207AD-952C-4AE1-B134-A1D40D1CCC1B}" srcOrd="2" destOrd="0" parTransId="{D5617469-F57D-497A-91CB-0257531A72D6}" sibTransId="{9C1D47F4-3195-4F29-BD0E-5320B29C0286}"/>
    <dgm:cxn modelId="{BF63CE7C-D3D4-430C-9937-8A3A17FAD4D0}" srcId="{EDB202AA-8213-4038-B992-6AC35F35A8BF}" destId="{ABA94065-5D3C-4178-A66D-06F52CB62C85}" srcOrd="1" destOrd="0" parTransId="{E770F607-517E-4533-9BB3-5AC3A895F2B2}" sibTransId="{043CBECA-DC49-40A9-9474-8746358EAC40}"/>
    <dgm:cxn modelId="{5B1A8998-B6CE-402A-B5E6-47E32118D99E}" type="presOf" srcId="{7D8FDAC2-FA53-4027-8DD2-8B09E05EA0AA}" destId="{3EAEB70A-3AD7-4DC0-9F87-49CC0F2B77BC}" srcOrd="0" destOrd="0" presId="urn:microsoft.com/office/officeart/2005/8/layout/pyramid2"/>
    <dgm:cxn modelId="{F418149D-8DB8-4C04-881D-81EA43F754CF}" type="presOf" srcId="{ABA94065-5D3C-4178-A66D-06F52CB62C85}" destId="{665DF532-6698-4A70-B222-8679B680755C}" srcOrd="0" destOrd="0" presId="urn:microsoft.com/office/officeart/2005/8/layout/pyramid2"/>
    <dgm:cxn modelId="{3BDF27A5-5913-4B7F-807E-BBE4DC9D166D}" srcId="{EDB202AA-8213-4038-B992-6AC35F35A8BF}" destId="{80B20400-93AE-4E9A-9866-80552B15D760}" srcOrd="4" destOrd="0" parTransId="{DFD0EC59-6C29-48DF-86C1-C32E7577B9E5}" sibTransId="{65BB9447-BC5C-4353-A352-F4FD46679D8A}"/>
    <dgm:cxn modelId="{DF5B38E8-B14E-471B-ACC1-6CB9B2434FD9}" srcId="{EDB202AA-8213-4038-B992-6AC35F35A8BF}" destId="{09BDF440-E1E8-4C15-99CA-F4F0AB0D286B}" srcOrd="0" destOrd="0" parTransId="{A237269C-26E1-4299-9245-90E38B132156}" sibTransId="{00238F01-C106-44A4-B363-71C5A782ADD5}"/>
    <dgm:cxn modelId="{3D8CC2F7-AFF8-4EB8-9E69-CD58665469F1}" type="presOf" srcId="{EDB202AA-8213-4038-B992-6AC35F35A8BF}" destId="{9EF8F6DD-4D5C-4E15-B647-430A63DF6B57}" srcOrd="0" destOrd="0" presId="urn:microsoft.com/office/officeart/2005/8/layout/pyramid2"/>
    <dgm:cxn modelId="{453D6091-458A-4DC6-BB44-026AA678FFE0}" type="presParOf" srcId="{9EF8F6DD-4D5C-4E15-B647-430A63DF6B57}" destId="{062A81C1-D640-4C12-8961-CD31CEBB629D}" srcOrd="0" destOrd="0" presId="urn:microsoft.com/office/officeart/2005/8/layout/pyramid2"/>
    <dgm:cxn modelId="{E6521563-6055-4D20-B197-A5E24C9172B5}" type="presParOf" srcId="{9EF8F6DD-4D5C-4E15-B647-430A63DF6B57}" destId="{10F302C8-1244-495E-B521-551ADEF8E41C}" srcOrd="1" destOrd="0" presId="urn:microsoft.com/office/officeart/2005/8/layout/pyramid2"/>
    <dgm:cxn modelId="{96F4A1D5-E7BB-4979-81D8-44632900C013}" type="presParOf" srcId="{10F302C8-1244-495E-B521-551ADEF8E41C}" destId="{D04DFE86-3670-499F-9660-23160F651B68}" srcOrd="0" destOrd="0" presId="urn:microsoft.com/office/officeart/2005/8/layout/pyramid2"/>
    <dgm:cxn modelId="{0C192B70-9A16-420C-9AF9-C2403C242EF9}" type="presParOf" srcId="{10F302C8-1244-495E-B521-551ADEF8E41C}" destId="{573D22FE-CC01-42AA-930F-A7270D847F82}" srcOrd="1" destOrd="0" presId="urn:microsoft.com/office/officeart/2005/8/layout/pyramid2"/>
    <dgm:cxn modelId="{2D2FACEC-34EB-42C5-9352-A7959171E3FC}" type="presParOf" srcId="{10F302C8-1244-495E-B521-551ADEF8E41C}" destId="{665DF532-6698-4A70-B222-8679B680755C}" srcOrd="2" destOrd="0" presId="urn:microsoft.com/office/officeart/2005/8/layout/pyramid2"/>
    <dgm:cxn modelId="{D42DFB1B-4512-46A2-8E2A-49A443EDB25C}" type="presParOf" srcId="{10F302C8-1244-495E-B521-551ADEF8E41C}" destId="{54D31BF3-362E-4195-B402-826837B63768}" srcOrd="3" destOrd="0" presId="urn:microsoft.com/office/officeart/2005/8/layout/pyramid2"/>
    <dgm:cxn modelId="{5F17D0E4-F567-45FE-9264-6D20B8152100}" type="presParOf" srcId="{10F302C8-1244-495E-B521-551ADEF8E41C}" destId="{E1B6EBAC-3AF0-47AC-9473-A639FC2909A2}" srcOrd="4" destOrd="0" presId="urn:microsoft.com/office/officeart/2005/8/layout/pyramid2"/>
    <dgm:cxn modelId="{768F9DEA-5C30-413B-B69B-B265C299DB90}" type="presParOf" srcId="{10F302C8-1244-495E-B521-551ADEF8E41C}" destId="{F789A35F-9351-4D5B-A00C-6F78DB101946}" srcOrd="5" destOrd="0" presId="urn:microsoft.com/office/officeart/2005/8/layout/pyramid2"/>
    <dgm:cxn modelId="{61F7964E-1AEC-4D40-A9C9-498377297D61}" type="presParOf" srcId="{10F302C8-1244-495E-B521-551ADEF8E41C}" destId="{3EAEB70A-3AD7-4DC0-9F87-49CC0F2B77BC}" srcOrd="6" destOrd="0" presId="urn:microsoft.com/office/officeart/2005/8/layout/pyramid2"/>
    <dgm:cxn modelId="{11EB4196-B190-43B0-AFE9-5CB74981557E}" type="presParOf" srcId="{10F302C8-1244-495E-B521-551ADEF8E41C}" destId="{2DF25877-56C9-4061-8764-DB2EBEF69AE0}" srcOrd="7" destOrd="0" presId="urn:microsoft.com/office/officeart/2005/8/layout/pyramid2"/>
    <dgm:cxn modelId="{5C5324AB-F5AC-42AA-9E44-0965D6F4FA5A}" type="presParOf" srcId="{10F302C8-1244-495E-B521-551ADEF8E41C}" destId="{27B9E950-E755-49E0-ADD1-76E05FCC8E00}" srcOrd="8" destOrd="0" presId="urn:microsoft.com/office/officeart/2005/8/layout/pyramid2"/>
    <dgm:cxn modelId="{080B2429-AF82-4773-94E6-BC3492C19651}" type="presParOf" srcId="{10F302C8-1244-495E-B521-551ADEF8E41C}" destId="{742A49F9-C05A-4F69-92B3-28989A411722}" srcOrd="9"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1F34B-7767-4714-815A-70FF5111BDB7}">
      <dsp:nvSpPr>
        <dsp:cNvPr id="0" name=""/>
        <dsp:cNvSpPr/>
      </dsp:nvSpPr>
      <dsp:spPr>
        <a:xfrm>
          <a:off x="128567" y="912077"/>
          <a:ext cx="495942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956C1D-69C0-4BD8-866F-546BEF8B7356}">
      <dsp:nvSpPr>
        <dsp:cNvPr id="0" name=""/>
        <dsp:cNvSpPr/>
      </dsp:nvSpPr>
      <dsp:spPr>
        <a:xfrm>
          <a:off x="1418018" y="0"/>
          <a:ext cx="3669973" cy="910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GB" sz="2600" kern="1200" baseline="0" dirty="0"/>
            <a:t> </a:t>
          </a:r>
          <a:endParaRPr lang="en-GB" sz="2600" kern="1200" dirty="0"/>
        </a:p>
      </dsp:txBody>
      <dsp:txXfrm>
        <a:off x="1418018" y="0"/>
        <a:ext cx="3669973" cy="910742"/>
      </dsp:txXfrm>
    </dsp:sp>
    <dsp:sp modelId="{9121B398-337D-4FDE-ADB7-467DC2927B3F}">
      <dsp:nvSpPr>
        <dsp:cNvPr id="0" name=""/>
        <dsp:cNvSpPr/>
      </dsp:nvSpPr>
      <dsp:spPr>
        <a:xfrm>
          <a:off x="139057" y="157268"/>
          <a:ext cx="1803721" cy="598876"/>
        </a:xfrm>
        <a:prstGeom prst="round2SameRect">
          <a:avLst>
            <a:gd name="adj1" fmla="val 16670"/>
            <a:gd name="adj2" fmla="val 0"/>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GB" sz="2600" kern="1200" dirty="0"/>
            <a:t>Exemptions</a:t>
          </a:r>
        </a:p>
      </dsp:txBody>
      <dsp:txXfrm>
        <a:off x="168297" y="186508"/>
        <a:ext cx="1745241" cy="569636"/>
      </dsp:txXfrm>
    </dsp:sp>
    <dsp:sp modelId="{7F3C2001-B873-4211-A883-494AE74028F2}">
      <dsp:nvSpPr>
        <dsp:cNvPr id="0" name=""/>
        <dsp:cNvSpPr/>
      </dsp:nvSpPr>
      <dsp:spPr>
        <a:xfrm>
          <a:off x="0" y="912077"/>
          <a:ext cx="4959424" cy="1821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ü"/>
          </a:pPr>
          <a:r>
            <a:rPr lang="en-GB" sz="2400" kern="1200" dirty="0">
              <a:solidFill>
                <a:schemeClr val="tx1">
                  <a:lumMod val="65000"/>
                  <a:lumOff val="35000"/>
                </a:schemeClr>
              </a:solidFill>
            </a:rPr>
            <a:t>Those who have </a:t>
          </a:r>
          <a:r>
            <a:rPr lang="en-GB" sz="2400" b="1" kern="1200" dirty="0">
              <a:solidFill>
                <a:schemeClr val="tx1">
                  <a:lumMod val="65000"/>
                  <a:lumOff val="35000"/>
                </a:schemeClr>
              </a:solidFill>
            </a:rPr>
            <a:t>opted in </a:t>
          </a:r>
          <a:r>
            <a:rPr lang="en-GB" sz="2400" kern="1200" dirty="0">
              <a:solidFill>
                <a:schemeClr val="tx1">
                  <a:lumMod val="65000"/>
                  <a:lumOff val="35000"/>
                </a:schemeClr>
              </a:solidFill>
            </a:rPr>
            <a:t>to still receive paper copies (around 2%).</a:t>
          </a:r>
        </a:p>
        <a:p>
          <a:pPr marL="228600" lvl="1" indent="-228600" algn="l" defTabSz="1066800">
            <a:lnSpc>
              <a:spcPct val="90000"/>
            </a:lnSpc>
            <a:spcBef>
              <a:spcPct val="0"/>
            </a:spcBef>
            <a:spcAft>
              <a:spcPct val="15000"/>
            </a:spcAft>
            <a:buFont typeface="Wingdings" panose="05000000000000000000" pitchFamily="2" charset="2"/>
            <a:buChar char="ü"/>
          </a:pPr>
          <a:r>
            <a:rPr lang="en-GB" sz="2400" kern="1200" dirty="0">
              <a:solidFill>
                <a:schemeClr val="tx1">
                  <a:lumMod val="65000"/>
                  <a:lumOff val="35000"/>
                </a:schemeClr>
              </a:solidFill>
            </a:rPr>
            <a:t>Those paid in euros.</a:t>
          </a:r>
        </a:p>
      </dsp:txBody>
      <dsp:txXfrm>
        <a:off x="0" y="912077"/>
        <a:ext cx="4959424" cy="18217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3B0F8-8502-4858-A7E1-40DE8C4D767E}">
      <dsp:nvSpPr>
        <dsp:cNvPr id="0" name=""/>
        <dsp:cNvSpPr/>
      </dsp:nvSpPr>
      <dsp:spPr>
        <a:xfrm>
          <a:off x="5154095" y="839406"/>
          <a:ext cx="2223567" cy="2223978"/>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8FD372-96D7-4B58-83BF-A2143BD4C4C6}">
      <dsp:nvSpPr>
        <dsp:cNvPr id="0" name=""/>
        <dsp:cNvSpPr/>
      </dsp:nvSpPr>
      <dsp:spPr>
        <a:xfrm>
          <a:off x="5227925" y="913552"/>
          <a:ext cx="2075908" cy="207568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b="0" kern="1200" dirty="0"/>
            <a:t>Civil Service Compensation Scheme</a:t>
          </a:r>
        </a:p>
      </dsp:txBody>
      <dsp:txXfrm>
        <a:off x="5524690" y="1210134"/>
        <a:ext cx="1482378" cy="1482522"/>
      </dsp:txXfrm>
    </dsp:sp>
    <dsp:sp modelId="{E848F30D-718B-4533-BF4B-E5CA4EC205FF}">
      <dsp:nvSpPr>
        <dsp:cNvPr id="0" name=""/>
        <dsp:cNvSpPr/>
      </dsp:nvSpPr>
      <dsp:spPr>
        <a:xfrm rot="2700000">
          <a:off x="2858653" y="842095"/>
          <a:ext cx="2218211" cy="2218211"/>
        </a:xfrm>
        <a:prstGeom prst="teardrop">
          <a:avLst>
            <a:gd name="adj" fmla="val 10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883545-4547-45EB-A458-A76A8B7A3DA6}">
      <dsp:nvSpPr>
        <dsp:cNvPr id="0" name=""/>
        <dsp:cNvSpPr/>
      </dsp:nvSpPr>
      <dsp:spPr>
        <a:xfrm>
          <a:off x="2929804" y="913552"/>
          <a:ext cx="2075908" cy="207568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Data &amp; Interface</a:t>
          </a:r>
        </a:p>
      </dsp:txBody>
      <dsp:txXfrm>
        <a:off x="3226569" y="1210134"/>
        <a:ext cx="1482378" cy="1482522"/>
      </dsp:txXfrm>
    </dsp:sp>
    <dsp:sp modelId="{F99F3F37-A366-4B5C-B89C-918C817A21A3}">
      <dsp:nvSpPr>
        <dsp:cNvPr id="0" name=""/>
        <dsp:cNvSpPr/>
      </dsp:nvSpPr>
      <dsp:spPr>
        <a:xfrm rot="2700000">
          <a:off x="560532" y="842095"/>
          <a:ext cx="2218211" cy="2218211"/>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69C6FE-8F1E-4367-A247-B7CF937EF5CA}">
      <dsp:nvSpPr>
        <dsp:cNvPr id="0" name=""/>
        <dsp:cNvSpPr/>
      </dsp:nvSpPr>
      <dsp:spPr>
        <a:xfrm>
          <a:off x="631683" y="913552"/>
          <a:ext cx="2075908" cy="207568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New Joiners</a:t>
          </a:r>
        </a:p>
      </dsp:txBody>
      <dsp:txXfrm>
        <a:off x="928449" y="1210134"/>
        <a:ext cx="1482378" cy="14825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8F30D-718B-4533-BF4B-E5CA4EC205FF}">
      <dsp:nvSpPr>
        <dsp:cNvPr id="0" name=""/>
        <dsp:cNvSpPr/>
      </dsp:nvSpPr>
      <dsp:spPr>
        <a:xfrm>
          <a:off x="4300556" y="828934"/>
          <a:ext cx="2196264" cy="2196232"/>
        </a:xfrm>
        <a:prstGeom prst="ellipse">
          <a:avLst/>
        </a:prstGeom>
        <a:solidFill>
          <a:srgbClr val="FF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883545-4547-45EB-A458-A76A8B7A3DA6}">
      <dsp:nvSpPr>
        <dsp:cNvPr id="0" name=""/>
        <dsp:cNvSpPr/>
      </dsp:nvSpPr>
      <dsp:spPr>
        <a:xfrm>
          <a:off x="4373732" y="902154"/>
          <a:ext cx="2049423" cy="2049791"/>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Schemes, Retirement &amp; Leaving</a:t>
          </a:r>
        </a:p>
      </dsp:txBody>
      <dsp:txXfrm>
        <a:off x="4666925" y="1195037"/>
        <a:ext cx="1464013" cy="1464026"/>
      </dsp:txXfrm>
    </dsp:sp>
    <dsp:sp modelId="{F99F3F37-A366-4B5C-B89C-918C817A21A3}">
      <dsp:nvSpPr>
        <dsp:cNvPr id="0" name=""/>
        <dsp:cNvSpPr/>
      </dsp:nvSpPr>
      <dsp:spPr>
        <a:xfrm rot="2700000">
          <a:off x="2031323" y="828689"/>
          <a:ext cx="2196336" cy="2196336"/>
        </a:xfrm>
        <a:prstGeom prst="teardrop">
          <a:avLst>
            <a:gd name="adj" fmla="val 10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69C6FE-8F1E-4367-A247-B7CF937EF5CA}">
      <dsp:nvSpPr>
        <dsp:cNvPr id="0" name=""/>
        <dsp:cNvSpPr/>
      </dsp:nvSpPr>
      <dsp:spPr>
        <a:xfrm>
          <a:off x="2104780" y="902154"/>
          <a:ext cx="2049423" cy="2049791"/>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Ill</a:t>
          </a:r>
          <a:r>
            <a:rPr lang="en-GB" sz="2000" kern="1200" baseline="0" dirty="0"/>
            <a:t> Health, Injury Benefits &amp; Death</a:t>
          </a:r>
          <a:endParaRPr lang="en-GB" sz="2000" kern="1200" dirty="0"/>
        </a:p>
      </dsp:txBody>
      <dsp:txXfrm>
        <a:off x="2397485" y="1195037"/>
        <a:ext cx="1464013" cy="14640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3777D-0906-4071-B82A-BFB1ABCD863D}">
      <dsp:nvSpPr>
        <dsp:cNvPr id="0" name=""/>
        <dsp:cNvSpPr/>
      </dsp:nvSpPr>
      <dsp:spPr>
        <a:xfrm>
          <a:off x="3093" y="908"/>
          <a:ext cx="8602513" cy="1678686"/>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This was an excellent and informative session with myth busting addressed which was extremely helpful.  I have grappled with this subject for many years and for once I think I understand the basic principles. Thank you so much!</a:t>
          </a:r>
        </a:p>
      </dsp:txBody>
      <dsp:txXfrm>
        <a:off x="52260" y="50075"/>
        <a:ext cx="8504179" cy="1580352"/>
      </dsp:txXfrm>
    </dsp:sp>
    <dsp:sp modelId="{C835149B-1CF9-47DB-9401-8285F69AB19D}">
      <dsp:nvSpPr>
        <dsp:cNvPr id="0" name=""/>
        <dsp:cNvSpPr/>
      </dsp:nvSpPr>
      <dsp:spPr>
        <a:xfrm>
          <a:off x="3093" y="1905337"/>
          <a:ext cx="2715439" cy="167868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Pensions were  something I didn't have a grip on, and this has massively helped and will be extremely beneficial for forming my long-term plans- Excellent!</a:t>
          </a:r>
        </a:p>
      </dsp:txBody>
      <dsp:txXfrm>
        <a:off x="52260" y="1954504"/>
        <a:ext cx="2617105" cy="1580352"/>
      </dsp:txXfrm>
    </dsp:sp>
    <dsp:sp modelId="{EBC3FEC6-E2BC-4906-9CCD-20156D876E5F}">
      <dsp:nvSpPr>
        <dsp:cNvPr id="0" name=""/>
        <dsp:cNvSpPr/>
      </dsp:nvSpPr>
      <dsp:spPr>
        <a:xfrm>
          <a:off x="2946630" y="1905337"/>
          <a:ext cx="2715439" cy="167868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Absolutely clearly presented, even though I thought I was clued up! </a:t>
          </a:r>
        </a:p>
      </dsp:txBody>
      <dsp:txXfrm>
        <a:off x="2995797" y="1954504"/>
        <a:ext cx="2617105" cy="1580352"/>
      </dsp:txXfrm>
    </dsp:sp>
    <dsp:sp modelId="{8E1C71BD-F41B-4290-B528-467E8F80F269}">
      <dsp:nvSpPr>
        <dsp:cNvPr id="0" name=""/>
        <dsp:cNvSpPr/>
      </dsp:nvSpPr>
      <dsp:spPr>
        <a:xfrm>
          <a:off x="5890167" y="1905337"/>
          <a:ext cx="2715439" cy="16786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The presenter was great, so knowledgeable. there’s so much I wasn't aware of. thank you, Cabinet Office, for these courses!</a:t>
          </a:r>
        </a:p>
      </dsp:txBody>
      <dsp:txXfrm>
        <a:off x="5939334" y="1954504"/>
        <a:ext cx="2617105" cy="1580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4EBCC-5546-4708-B5E3-3B82EB4DB358}">
      <dsp:nvSpPr>
        <dsp:cNvPr id="0" name=""/>
        <dsp:cNvSpPr/>
      </dsp:nvSpPr>
      <dsp:spPr>
        <a:xfrm>
          <a:off x="0" y="751742"/>
          <a:ext cx="8217725" cy="2055375"/>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7787" tIns="604012" rIns="637787" bIns="206248" numCol="1" spcCol="1270" anchor="t" anchorCtr="0">
          <a:noAutofit/>
        </a:bodyPr>
        <a:lstStyle/>
        <a:p>
          <a:pPr marL="285750" lvl="1" indent="-285750" algn="l" defTabSz="1289050">
            <a:lnSpc>
              <a:spcPct val="90000"/>
            </a:lnSpc>
            <a:spcBef>
              <a:spcPct val="0"/>
            </a:spcBef>
            <a:spcAft>
              <a:spcPct val="15000"/>
            </a:spcAft>
            <a:buChar char="•"/>
          </a:pPr>
          <a:r>
            <a:rPr lang="en-GB" sz="2900" kern="1200" dirty="0"/>
            <a:t>This should be updated through the pension portal or employer who will update us via the interface.</a:t>
          </a:r>
        </a:p>
      </dsp:txBody>
      <dsp:txXfrm>
        <a:off x="0" y="751742"/>
        <a:ext cx="8217725" cy="2055375"/>
      </dsp:txXfrm>
    </dsp:sp>
    <dsp:sp modelId="{0AD41B15-D82B-4131-BA33-95103043A9B7}">
      <dsp:nvSpPr>
        <dsp:cNvPr id="0" name=""/>
        <dsp:cNvSpPr/>
      </dsp:nvSpPr>
      <dsp:spPr>
        <a:xfrm>
          <a:off x="410886" y="323702"/>
          <a:ext cx="5752407" cy="8560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427" tIns="0" rIns="217427" bIns="0" numCol="1" spcCol="1270" anchor="ctr" anchorCtr="0">
          <a:noAutofit/>
        </a:bodyPr>
        <a:lstStyle/>
        <a:p>
          <a:pPr marL="0" lvl="0" indent="0" algn="l" defTabSz="1289050">
            <a:lnSpc>
              <a:spcPct val="90000"/>
            </a:lnSpc>
            <a:spcBef>
              <a:spcPct val="0"/>
            </a:spcBef>
            <a:spcAft>
              <a:spcPct val="35000"/>
            </a:spcAft>
            <a:buNone/>
          </a:pPr>
          <a:r>
            <a:rPr lang="en-GB" sz="2900" kern="1200"/>
            <a:t>Query RE personal information</a:t>
          </a:r>
        </a:p>
      </dsp:txBody>
      <dsp:txXfrm>
        <a:off x="452676" y="365492"/>
        <a:ext cx="5668827" cy="772500"/>
      </dsp:txXfrm>
    </dsp:sp>
    <dsp:sp modelId="{72CBAF84-926B-40AF-B4A1-FBBEE0964226}">
      <dsp:nvSpPr>
        <dsp:cNvPr id="0" name=""/>
        <dsp:cNvSpPr/>
      </dsp:nvSpPr>
      <dsp:spPr>
        <a:xfrm>
          <a:off x="0" y="3391757"/>
          <a:ext cx="8217725" cy="16443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7787" tIns="604012" rIns="637787" bIns="206248" numCol="1" spcCol="1270" anchor="t" anchorCtr="0">
          <a:noAutofit/>
        </a:bodyPr>
        <a:lstStyle/>
        <a:p>
          <a:pPr marL="285750" lvl="1" indent="-285750" algn="l" defTabSz="1289050">
            <a:lnSpc>
              <a:spcPct val="90000"/>
            </a:lnSpc>
            <a:spcBef>
              <a:spcPct val="0"/>
            </a:spcBef>
            <a:spcAft>
              <a:spcPct val="15000"/>
            </a:spcAft>
            <a:buChar char="•"/>
          </a:pPr>
          <a:r>
            <a:rPr lang="en-GB" sz="2900" kern="1200" dirty="0"/>
            <a:t>This should be raised through:               </a:t>
          </a:r>
          <a:r>
            <a:rPr lang="en-GB" sz="2900" kern="1200" dirty="0">
              <a:hlinkClick xmlns:r="http://schemas.openxmlformats.org/officeDocument/2006/relationships" r:id="rId1"/>
            </a:rPr>
            <a:t>Contact us - Civil Service Pension Scheme</a:t>
          </a:r>
          <a:endParaRPr lang="en-GB" sz="2900" kern="1200" dirty="0"/>
        </a:p>
      </dsp:txBody>
      <dsp:txXfrm>
        <a:off x="0" y="3391757"/>
        <a:ext cx="8217725" cy="1644300"/>
      </dsp:txXfrm>
    </dsp:sp>
    <dsp:sp modelId="{BB670772-74AD-41C9-99C1-57D8B852BB47}">
      <dsp:nvSpPr>
        <dsp:cNvPr id="0" name=""/>
        <dsp:cNvSpPr/>
      </dsp:nvSpPr>
      <dsp:spPr>
        <a:xfrm>
          <a:off x="410886" y="2963717"/>
          <a:ext cx="5752407" cy="856080"/>
        </a:xfrm>
        <a:prstGeom prst="roundRect">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427" tIns="0" rIns="217427" bIns="0" numCol="1" spcCol="1270" anchor="ctr" anchorCtr="0">
          <a:noAutofit/>
        </a:bodyPr>
        <a:lstStyle/>
        <a:p>
          <a:pPr marL="0" lvl="0" indent="0" algn="l" defTabSz="1289050">
            <a:lnSpc>
              <a:spcPct val="90000"/>
            </a:lnSpc>
            <a:spcBef>
              <a:spcPct val="0"/>
            </a:spcBef>
            <a:spcAft>
              <a:spcPct val="35000"/>
            </a:spcAft>
            <a:buNone/>
          </a:pPr>
          <a:r>
            <a:rPr lang="en-GB" sz="2900" kern="1200" dirty="0"/>
            <a:t>Query RE pensionable information</a:t>
          </a:r>
        </a:p>
      </dsp:txBody>
      <dsp:txXfrm>
        <a:off x="452676" y="3005507"/>
        <a:ext cx="5668827" cy="77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4B713-0DE6-4C72-9A9E-9CF6480A2B14}">
      <dsp:nvSpPr>
        <dsp:cNvPr id="0" name=""/>
        <dsp:cNvSpPr/>
      </dsp:nvSpPr>
      <dsp:spPr>
        <a:xfrm>
          <a:off x="0" y="0"/>
          <a:ext cx="4157142" cy="415714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6C7089-83C3-4DEE-8FB9-9A21723E448D}">
      <dsp:nvSpPr>
        <dsp:cNvPr id="0" name=""/>
        <dsp:cNvSpPr/>
      </dsp:nvSpPr>
      <dsp:spPr>
        <a:xfrm>
          <a:off x="2078571" y="0"/>
          <a:ext cx="5598866" cy="415714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solidFill>
                <a:schemeClr val="tx1">
                  <a:lumMod val="65000"/>
                  <a:lumOff val="35000"/>
                </a:schemeClr>
              </a:solidFill>
            </a:rPr>
            <a:t> Your regular </a:t>
          </a:r>
        </a:p>
        <a:p>
          <a:pPr marL="0" lvl="0" indent="0" algn="ctr" defTabSz="1333500">
            <a:lnSpc>
              <a:spcPct val="90000"/>
            </a:lnSpc>
            <a:spcBef>
              <a:spcPct val="0"/>
            </a:spcBef>
            <a:spcAft>
              <a:spcPct val="35000"/>
            </a:spcAft>
            <a:buNone/>
          </a:pPr>
          <a:r>
            <a:rPr lang="en-GB" sz="3000" kern="1200" dirty="0">
              <a:solidFill>
                <a:schemeClr val="tx1">
                  <a:lumMod val="65000"/>
                  <a:lumOff val="35000"/>
                </a:schemeClr>
              </a:solidFill>
            </a:rPr>
            <a:t>March and April interface</a:t>
          </a:r>
        </a:p>
      </dsp:txBody>
      <dsp:txXfrm>
        <a:off x="2078571" y="0"/>
        <a:ext cx="5598866" cy="1247145"/>
      </dsp:txXfrm>
    </dsp:sp>
    <dsp:sp modelId="{5896545C-6518-4775-B47F-326CDA324241}">
      <dsp:nvSpPr>
        <dsp:cNvPr id="0" name=""/>
        <dsp:cNvSpPr/>
      </dsp:nvSpPr>
      <dsp:spPr>
        <a:xfrm>
          <a:off x="727501" y="1247145"/>
          <a:ext cx="2702139" cy="2702139"/>
        </a:xfrm>
        <a:prstGeom prst="pie">
          <a:avLst>
            <a:gd name="adj1" fmla="val 5400000"/>
            <a:gd name="adj2" fmla="val 16200000"/>
          </a:avLst>
        </a:prstGeom>
        <a:solidFill>
          <a:srgbClr val="FF5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F4C5CB-4B36-4CA4-8ACA-651D72F1C263}">
      <dsp:nvSpPr>
        <dsp:cNvPr id="0" name=""/>
        <dsp:cNvSpPr/>
      </dsp:nvSpPr>
      <dsp:spPr>
        <a:xfrm>
          <a:off x="2078571" y="1247145"/>
          <a:ext cx="5598866" cy="270213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solidFill>
                <a:schemeClr val="tx1">
                  <a:lumMod val="65000"/>
                  <a:lumOff val="35000"/>
                </a:schemeClr>
              </a:solidFill>
            </a:rPr>
            <a:t>Confirmation of CARE year end closure</a:t>
          </a:r>
        </a:p>
      </dsp:txBody>
      <dsp:txXfrm>
        <a:off x="2078571" y="1247145"/>
        <a:ext cx="5598866" cy="1247141"/>
      </dsp:txXfrm>
    </dsp:sp>
    <dsp:sp modelId="{D4913513-7A32-4D83-BFF2-1D1DC7074050}">
      <dsp:nvSpPr>
        <dsp:cNvPr id="0" name=""/>
        <dsp:cNvSpPr/>
      </dsp:nvSpPr>
      <dsp:spPr>
        <a:xfrm>
          <a:off x="1455000" y="2494286"/>
          <a:ext cx="1247141" cy="1247141"/>
        </a:xfrm>
        <a:prstGeom prst="pie">
          <a:avLst>
            <a:gd name="adj1" fmla="val 5400000"/>
            <a:gd name="adj2" fmla="val 1620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D299BE-B0BA-4E2F-88E5-FF6CF4864890}">
      <dsp:nvSpPr>
        <dsp:cNvPr id="0" name=""/>
        <dsp:cNvSpPr/>
      </dsp:nvSpPr>
      <dsp:spPr>
        <a:xfrm>
          <a:off x="2078571" y="2494286"/>
          <a:ext cx="5598866" cy="124714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solidFill>
                <a:schemeClr val="tx1">
                  <a:lumMod val="65000"/>
                  <a:lumOff val="35000"/>
                </a:schemeClr>
              </a:solidFill>
            </a:rPr>
            <a:t>Additional five-day PIP (Pension Input Period) information</a:t>
          </a:r>
        </a:p>
      </dsp:txBody>
      <dsp:txXfrm>
        <a:off x="2078571" y="2494286"/>
        <a:ext cx="5598866" cy="12471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B8DA8-0A62-4CD6-A731-BB7EC0222D9F}">
      <dsp:nvSpPr>
        <dsp:cNvPr id="0" name=""/>
        <dsp:cNvSpPr/>
      </dsp:nvSpPr>
      <dsp:spPr>
        <a:xfrm rot="10800000">
          <a:off x="1995381" y="994"/>
          <a:ext cx="5840236" cy="2097377"/>
        </a:xfrm>
        <a:prstGeom prst="homePlat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885"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dirty="0"/>
            <a:t>By October 2024 they will receive recalculated PSS for the remedy period </a:t>
          </a:r>
        </a:p>
      </dsp:txBody>
      <dsp:txXfrm rot="10800000">
        <a:off x="2519725" y="994"/>
        <a:ext cx="5315892" cy="2097377"/>
      </dsp:txXfrm>
    </dsp:sp>
    <dsp:sp modelId="{2FACDA37-437E-4CC6-A5F2-9907F6140769}">
      <dsp:nvSpPr>
        <dsp:cNvPr id="0" name=""/>
        <dsp:cNvSpPr/>
      </dsp:nvSpPr>
      <dsp:spPr>
        <a:xfrm>
          <a:off x="373815" y="0"/>
          <a:ext cx="2097377" cy="2097377"/>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sp>
    <dsp:sp modelId="{1812F1AA-A3A7-499E-9E4F-C8962C1D700F}">
      <dsp:nvSpPr>
        <dsp:cNvPr id="0" name=""/>
        <dsp:cNvSpPr/>
      </dsp:nvSpPr>
      <dsp:spPr>
        <a:xfrm rot="10800000">
          <a:off x="2062544" y="2725448"/>
          <a:ext cx="5840236" cy="209737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885" tIns="106680" rIns="199136"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HMRC have granted an extension for these members to meet any potential tax charge</a:t>
          </a:r>
        </a:p>
      </dsp:txBody>
      <dsp:txXfrm rot="10800000">
        <a:off x="2586888" y="2725448"/>
        <a:ext cx="5315892" cy="2097377"/>
      </dsp:txXfrm>
    </dsp:sp>
    <dsp:sp modelId="{169E4FF6-7B88-4CFC-87B3-CCA9FD9D46CD}">
      <dsp:nvSpPr>
        <dsp:cNvPr id="0" name=""/>
        <dsp:cNvSpPr/>
      </dsp:nvSpPr>
      <dsp:spPr>
        <a:xfrm>
          <a:off x="373815" y="2680388"/>
          <a:ext cx="2097377" cy="2097377"/>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4BA89-8B8B-4FDC-82A7-409DA55DED44}">
      <dsp:nvSpPr>
        <dsp:cNvPr id="0" name=""/>
        <dsp:cNvSpPr/>
      </dsp:nvSpPr>
      <dsp:spPr>
        <a:xfrm>
          <a:off x="0" y="3535"/>
          <a:ext cx="8229600" cy="753148"/>
        </a:xfrm>
        <a:prstGeom prst="roundRect">
          <a:avLst>
            <a:gd name="adj" fmla="val 1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BC490250-FFB7-40FF-8323-1E7C500D0599}">
      <dsp:nvSpPr>
        <dsp:cNvPr id="0" name=""/>
        <dsp:cNvSpPr/>
      </dsp:nvSpPr>
      <dsp:spPr>
        <a:xfrm>
          <a:off x="227827" y="172994"/>
          <a:ext cx="414231" cy="4142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2453D1-2FB1-470D-9731-BD2489B6CEE1}">
      <dsp:nvSpPr>
        <dsp:cNvPr id="0" name=""/>
        <dsp:cNvSpPr/>
      </dsp:nvSpPr>
      <dsp:spPr>
        <a:xfrm>
          <a:off x="869886" y="3535"/>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GB" sz="1900" kern="1200" dirty="0"/>
            <a:t>Products to support members affected by remedy and tax include:</a:t>
          </a:r>
          <a:endParaRPr lang="en-US" sz="1900" kern="1200" dirty="0"/>
        </a:p>
      </dsp:txBody>
      <dsp:txXfrm>
        <a:off x="869886" y="3535"/>
        <a:ext cx="7359713" cy="753148"/>
      </dsp:txXfrm>
    </dsp:sp>
    <dsp:sp modelId="{64292746-23D2-4C54-9F7A-504CAD9FA12F}">
      <dsp:nvSpPr>
        <dsp:cNvPr id="0" name=""/>
        <dsp:cNvSpPr/>
      </dsp:nvSpPr>
      <dsp:spPr>
        <a:xfrm>
          <a:off x="0" y="944971"/>
          <a:ext cx="8229600" cy="753148"/>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EF53D855-F15D-4B08-9914-E8F437AD79ED}">
      <dsp:nvSpPr>
        <dsp:cNvPr id="0" name=""/>
        <dsp:cNvSpPr/>
      </dsp:nvSpPr>
      <dsp:spPr>
        <a:xfrm>
          <a:off x="227827" y="1114429"/>
          <a:ext cx="414231" cy="4142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D3ED7E-57A2-4595-AB70-66D329284502}">
      <dsp:nvSpPr>
        <dsp:cNvPr id="0" name=""/>
        <dsp:cNvSpPr/>
      </dsp:nvSpPr>
      <dsp:spPr>
        <a:xfrm>
          <a:off x="869886" y="944971"/>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GB" sz="1900" kern="1200"/>
            <a:t>Enhancements to the scheme website</a:t>
          </a:r>
          <a:endParaRPr lang="en-US" sz="1900" kern="1200"/>
        </a:p>
      </dsp:txBody>
      <dsp:txXfrm>
        <a:off x="869886" y="944971"/>
        <a:ext cx="7359713" cy="753148"/>
      </dsp:txXfrm>
    </dsp:sp>
    <dsp:sp modelId="{8896211B-4A6D-4251-89B7-729E6C42FF73}">
      <dsp:nvSpPr>
        <dsp:cNvPr id="0" name=""/>
        <dsp:cNvSpPr/>
      </dsp:nvSpPr>
      <dsp:spPr>
        <a:xfrm>
          <a:off x="0" y="1886407"/>
          <a:ext cx="8229600" cy="753148"/>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sp>
    <dsp:sp modelId="{4131719D-1FE6-40F7-82ED-C09CD54E628E}">
      <dsp:nvSpPr>
        <dsp:cNvPr id="0" name=""/>
        <dsp:cNvSpPr/>
      </dsp:nvSpPr>
      <dsp:spPr>
        <a:xfrm>
          <a:off x="227827" y="2055865"/>
          <a:ext cx="414231" cy="4142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E6E0AF-C534-4497-99C0-6FFC73357580}">
      <dsp:nvSpPr>
        <dsp:cNvPr id="0" name=""/>
        <dsp:cNvSpPr/>
      </dsp:nvSpPr>
      <dsp:spPr>
        <a:xfrm>
          <a:off x="869886" y="1886407"/>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GB" sz="1900" kern="1200" dirty="0"/>
            <a:t>Enhancements to the Am I Affected? tool</a:t>
          </a:r>
          <a:endParaRPr lang="en-US" sz="1900" kern="1200" dirty="0"/>
        </a:p>
      </dsp:txBody>
      <dsp:txXfrm>
        <a:off x="869886" y="1886407"/>
        <a:ext cx="7359713" cy="753148"/>
      </dsp:txXfrm>
    </dsp:sp>
    <dsp:sp modelId="{3FFBABB1-2D63-4624-9F24-02A056D55780}">
      <dsp:nvSpPr>
        <dsp:cNvPr id="0" name=""/>
        <dsp:cNvSpPr/>
      </dsp:nvSpPr>
      <dsp:spPr>
        <a:xfrm>
          <a:off x="0" y="2827842"/>
          <a:ext cx="8229600" cy="753148"/>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478E95E7-8FC1-4150-BCB0-52850DEE7273}">
      <dsp:nvSpPr>
        <dsp:cNvPr id="0" name=""/>
        <dsp:cNvSpPr/>
      </dsp:nvSpPr>
      <dsp:spPr>
        <a:xfrm>
          <a:off x="227827" y="2997301"/>
          <a:ext cx="414231" cy="4142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8DB0F8-44F6-4021-9B18-79EACDB90BCC}">
      <dsp:nvSpPr>
        <dsp:cNvPr id="0" name=""/>
        <dsp:cNvSpPr/>
      </dsp:nvSpPr>
      <dsp:spPr>
        <a:xfrm>
          <a:off x="869886" y="2827842"/>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GB" sz="1900" kern="1200"/>
            <a:t>New videos explaining the Remedy Pension Savings Statement</a:t>
          </a:r>
          <a:endParaRPr lang="en-US" sz="1900" kern="1200"/>
        </a:p>
      </dsp:txBody>
      <dsp:txXfrm>
        <a:off x="869886" y="2827842"/>
        <a:ext cx="7359713" cy="753148"/>
      </dsp:txXfrm>
    </dsp:sp>
    <dsp:sp modelId="{5E3C9517-237B-4F7B-9601-50F29A3C881C}">
      <dsp:nvSpPr>
        <dsp:cNvPr id="0" name=""/>
        <dsp:cNvSpPr/>
      </dsp:nvSpPr>
      <dsp:spPr>
        <a:xfrm>
          <a:off x="0" y="3769278"/>
          <a:ext cx="8229600" cy="7531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247E21-C1EA-46D4-A391-9F6C4C9DF6E1}">
      <dsp:nvSpPr>
        <dsp:cNvPr id="0" name=""/>
        <dsp:cNvSpPr/>
      </dsp:nvSpPr>
      <dsp:spPr>
        <a:xfrm>
          <a:off x="227827" y="3938736"/>
          <a:ext cx="414231" cy="4142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AB093B-EC76-4390-8990-973AFB5F1FEE}">
      <dsp:nvSpPr>
        <dsp:cNvPr id="0" name=""/>
        <dsp:cNvSpPr/>
      </dsp:nvSpPr>
      <dsp:spPr>
        <a:xfrm>
          <a:off x="869886" y="3769278"/>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GB" sz="1900" kern="1200" dirty="0"/>
            <a:t>Guidance on using the new HMRC tax tool created for remedy affected members</a:t>
          </a:r>
          <a:endParaRPr lang="en-US" sz="1900" kern="1200" dirty="0"/>
        </a:p>
      </dsp:txBody>
      <dsp:txXfrm>
        <a:off x="869886" y="3769278"/>
        <a:ext cx="7359713" cy="7531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DFB2E-093F-4490-8E2F-A62C6DEA27C7}">
      <dsp:nvSpPr>
        <dsp:cNvPr id="0" name=""/>
        <dsp:cNvSpPr/>
      </dsp:nvSpPr>
      <dsp:spPr>
        <a:xfrm>
          <a:off x="335398" y="768"/>
          <a:ext cx="3423056" cy="2053834"/>
        </a:xfrm>
        <a:prstGeom prst="rect">
          <a:avLst/>
        </a:prstGeom>
        <a:solidFill>
          <a:schemeClr val="accent3"/>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b="0" kern="1200" dirty="0">
              <a:effectLst>
                <a:outerShdw blurRad="38100" dist="38100" dir="2700000" algn="tl">
                  <a:srgbClr val="000000">
                    <a:alpha val="43137"/>
                  </a:srgbClr>
                </a:outerShdw>
              </a:effectLst>
            </a:rPr>
            <a:t>90 minutes - £1,950 + VAT for up to 25 delegates</a:t>
          </a:r>
        </a:p>
      </dsp:txBody>
      <dsp:txXfrm>
        <a:off x="335398" y="768"/>
        <a:ext cx="3423056" cy="2053834"/>
      </dsp:txXfrm>
    </dsp:sp>
    <dsp:sp modelId="{B56EC7A1-9705-4795-9479-C610D3DE0D4D}">
      <dsp:nvSpPr>
        <dsp:cNvPr id="0" name=""/>
        <dsp:cNvSpPr/>
      </dsp:nvSpPr>
      <dsp:spPr>
        <a:xfrm>
          <a:off x="4100760" y="768"/>
          <a:ext cx="3423056" cy="2053834"/>
        </a:xfrm>
        <a:prstGeom prst="rect">
          <a:avLst/>
        </a:prstGeom>
        <a:solidFill>
          <a:srgbClr val="FF6699"/>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0" kern="1200" dirty="0">
              <a:effectLst>
                <a:outerShdw blurRad="38100" dist="38100" dir="2700000" algn="tl">
                  <a:srgbClr val="000000">
                    <a:alpha val="43137"/>
                  </a:srgbClr>
                </a:outerShdw>
              </a:effectLst>
            </a:rPr>
            <a:t>In house/Open</a:t>
          </a:r>
        </a:p>
      </dsp:txBody>
      <dsp:txXfrm>
        <a:off x="4100760" y="768"/>
        <a:ext cx="3423056" cy="2053834"/>
      </dsp:txXfrm>
    </dsp:sp>
    <dsp:sp modelId="{5CFF0898-3136-4F30-906D-3C6D8D05837A}">
      <dsp:nvSpPr>
        <dsp:cNvPr id="0" name=""/>
        <dsp:cNvSpPr/>
      </dsp:nvSpPr>
      <dsp:spPr>
        <a:xfrm>
          <a:off x="335398" y="2396908"/>
          <a:ext cx="3423056" cy="2053834"/>
        </a:xfrm>
        <a:prstGeom prst="rect">
          <a:avLst/>
        </a:prstGeom>
        <a:solidFill>
          <a:schemeClr val="accent1">
            <a:hueOff val="0"/>
            <a:satOff val="0"/>
            <a:lumOff val="0"/>
            <a:alphaOff val="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0" kern="1200" dirty="0">
              <a:effectLst>
                <a:outerShdw blurRad="38100" dist="38100" dir="2700000" algn="tl">
                  <a:srgbClr val="000000">
                    <a:alpha val="43137"/>
                  </a:srgbClr>
                </a:outerShdw>
              </a:effectLst>
            </a:rPr>
            <a:t>Documentation required</a:t>
          </a:r>
        </a:p>
      </dsp:txBody>
      <dsp:txXfrm>
        <a:off x="335398" y="2396908"/>
        <a:ext cx="3423056" cy="2053834"/>
      </dsp:txXfrm>
    </dsp:sp>
    <dsp:sp modelId="{12126910-4D61-489F-8B3B-CFE51356C6B5}">
      <dsp:nvSpPr>
        <dsp:cNvPr id="0" name=""/>
        <dsp:cNvSpPr/>
      </dsp:nvSpPr>
      <dsp:spPr>
        <a:xfrm>
          <a:off x="4100760" y="2396908"/>
          <a:ext cx="3423056" cy="2053834"/>
        </a:xfrm>
        <a:prstGeom prst="rect">
          <a:avLst/>
        </a:prstGeom>
        <a:solidFill>
          <a:schemeClr val="accent6"/>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0" kern="1200" dirty="0">
              <a:solidFill>
                <a:schemeClr val="bg1"/>
              </a:solidFill>
              <a:effectLst/>
              <a:hlinkClick xmlns:r="http://schemas.openxmlformats.org/officeDocument/2006/relationships" r:id="rId1">
                <a:extLst>
                  <a:ext uri="{A12FA001-AC4F-418D-AE19-62706E023703}">
                    <ahyp:hlinkClr xmlns:ahyp="http://schemas.microsoft.com/office/drawing/2018/hyperlinkcolor" val="tx"/>
                  </a:ext>
                </a:extLst>
              </a:hlinkClick>
            </a:rPr>
            <a:t>https://mycsp.co.uk/pension-learning/member-learning/group-pension-tax-awareness/</a:t>
          </a:r>
          <a:r>
            <a:rPr lang="en-GB" sz="2100" b="0" kern="1200" dirty="0">
              <a:solidFill>
                <a:schemeClr val="bg1"/>
              </a:solidFill>
              <a:effectLst/>
            </a:rPr>
            <a:t> </a:t>
          </a:r>
        </a:p>
      </dsp:txBody>
      <dsp:txXfrm>
        <a:off x="4100760" y="2396908"/>
        <a:ext cx="3423056" cy="20538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31763-3C34-474B-BBC1-BF39AB6E2CA8}">
      <dsp:nvSpPr>
        <dsp:cNvPr id="0" name=""/>
        <dsp:cNvSpPr/>
      </dsp:nvSpPr>
      <dsp:spPr>
        <a:xfrm>
          <a:off x="78726" y="786"/>
          <a:ext cx="3538043" cy="2122825"/>
        </a:xfrm>
        <a:prstGeom prst="rect">
          <a:avLst/>
        </a:prstGeom>
        <a:solidFill>
          <a:schemeClr val="accent3"/>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effectLst>
                <a:outerShdw blurRad="38100" dist="38100" dir="2700000" algn="tl">
                  <a:srgbClr val="000000">
                    <a:alpha val="43137"/>
                  </a:srgbClr>
                </a:outerShdw>
              </a:effectLst>
            </a:rPr>
            <a:t>If applicable, tax charge is identified</a:t>
          </a:r>
        </a:p>
      </dsp:txBody>
      <dsp:txXfrm>
        <a:off x="78726" y="786"/>
        <a:ext cx="3538043" cy="2122825"/>
      </dsp:txXfrm>
    </dsp:sp>
    <dsp:sp modelId="{CEB3E2C0-44EB-41B8-B0D3-5D65DEBC2362}">
      <dsp:nvSpPr>
        <dsp:cNvPr id="0" name=""/>
        <dsp:cNvSpPr/>
      </dsp:nvSpPr>
      <dsp:spPr>
        <a:xfrm>
          <a:off x="3970573" y="786"/>
          <a:ext cx="3538043" cy="2122825"/>
        </a:xfrm>
        <a:prstGeom prst="rect">
          <a:avLst/>
        </a:prstGeom>
        <a:solidFill>
          <a:srgbClr val="FF6699"/>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effectLst>
                <a:outerShdw blurRad="38100" dist="38100" dir="2700000" algn="tl">
                  <a:srgbClr val="000000">
                    <a:alpha val="43137"/>
                  </a:srgbClr>
                </a:outerShdw>
              </a:effectLst>
            </a:rPr>
            <a:t>Tax specialist</a:t>
          </a:r>
        </a:p>
      </dsp:txBody>
      <dsp:txXfrm>
        <a:off x="3970573" y="786"/>
        <a:ext cx="3538043" cy="2122825"/>
      </dsp:txXfrm>
    </dsp:sp>
    <dsp:sp modelId="{950B6FB7-1221-4377-AA00-E460B478A7EA}">
      <dsp:nvSpPr>
        <dsp:cNvPr id="0" name=""/>
        <dsp:cNvSpPr/>
      </dsp:nvSpPr>
      <dsp:spPr>
        <a:xfrm>
          <a:off x="78726" y="2477416"/>
          <a:ext cx="3538043" cy="2122825"/>
        </a:xfrm>
        <a:prstGeom prst="rect">
          <a:avLst/>
        </a:prstGeom>
        <a:solidFill>
          <a:schemeClr val="accent1">
            <a:hueOff val="0"/>
            <a:satOff val="0"/>
            <a:lumOff val="0"/>
            <a:alphaOff val="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effectLst>
                <a:outerShdw blurRad="38100" dist="38100" dir="2700000" algn="tl">
                  <a:srgbClr val="000000">
                    <a:alpha val="43137"/>
                  </a:srgbClr>
                </a:outerShdw>
              </a:effectLst>
            </a:rPr>
            <a:t>45 minutes </a:t>
          </a:r>
        </a:p>
        <a:p>
          <a:pPr marL="0" lvl="0" indent="0" algn="ctr" defTabSz="1244600">
            <a:lnSpc>
              <a:spcPct val="90000"/>
            </a:lnSpc>
            <a:spcBef>
              <a:spcPct val="0"/>
            </a:spcBef>
            <a:spcAft>
              <a:spcPct val="35000"/>
            </a:spcAft>
            <a:buNone/>
          </a:pPr>
          <a:r>
            <a:rPr lang="en-GB" sz="2800" kern="1200" dirty="0">
              <a:effectLst>
                <a:outerShdw blurRad="38100" dist="38100" dir="2700000" algn="tl">
                  <a:srgbClr val="000000">
                    <a:alpha val="43137"/>
                  </a:srgbClr>
                </a:outerShdw>
              </a:effectLst>
            </a:rPr>
            <a:t>£975+ VAT  </a:t>
          </a:r>
        </a:p>
        <a:p>
          <a:pPr marL="0" lvl="0" indent="0" algn="ctr" defTabSz="1244600">
            <a:lnSpc>
              <a:spcPct val="90000"/>
            </a:lnSpc>
            <a:spcBef>
              <a:spcPct val="0"/>
            </a:spcBef>
            <a:spcAft>
              <a:spcPct val="35000"/>
            </a:spcAft>
            <a:buNone/>
          </a:pPr>
          <a:r>
            <a:rPr lang="en-GB" sz="2800" kern="1200" dirty="0">
              <a:effectLst>
                <a:outerShdw blurRad="38100" dist="38100" dir="2700000" algn="tl">
                  <a:srgbClr val="000000">
                    <a:alpha val="43137"/>
                  </a:srgbClr>
                </a:outerShdw>
              </a:effectLst>
            </a:rPr>
            <a:t>£525 + VAT for a follow-up*</a:t>
          </a:r>
        </a:p>
      </dsp:txBody>
      <dsp:txXfrm>
        <a:off x="78726" y="2477416"/>
        <a:ext cx="3538043" cy="2122825"/>
      </dsp:txXfrm>
    </dsp:sp>
    <dsp:sp modelId="{051EE506-F496-4EE9-AF39-C6A7BDCC1CD4}">
      <dsp:nvSpPr>
        <dsp:cNvPr id="0" name=""/>
        <dsp:cNvSpPr/>
      </dsp:nvSpPr>
      <dsp:spPr>
        <a:xfrm>
          <a:off x="3970573" y="2477416"/>
          <a:ext cx="3538043" cy="2122825"/>
        </a:xfrm>
        <a:prstGeom prst="rect">
          <a:avLst/>
        </a:prstGeom>
        <a:solidFill>
          <a:schemeClr val="accent6"/>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effectLst>
                <a:outerShdw blurRad="38100" dist="38100" dir="2700000" algn="tl">
                  <a:srgbClr val="000000">
                    <a:alpha val="43137"/>
                  </a:srgbClr>
                </a:outerShdw>
              </a:effectLst>
            </a:rPr>
            <a:t>Phone call/ Webinar/ face to face</a:t>
          </a:r>
        </a:p>
      </dsp:txBody>
      <dsp:txXfrm>
        <a:off x="3970573" y="2477416"/>
        <a:ext cx="3538043" cy="21228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5079C-550A-4157-A815-4B2A9B89DBCE}">
      <dsp:nvSpPr>
        <dsp:cNvPr id="0" name=""/>
        <dsp:cNvSpPr/>
      </dsp:nvSpPr>
      <dsp:spPr>
        <a:xfrm>
          <a:off x="0" y="128"/>
          <a:ext cx="8252271" cy="780223"/>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BE16E2B4-E4D5-4BFC-9B1D-C1D6F5B0170A}">
      <dsp:nvSpPr>
        <dsp:cNvPr id="0" name=""/>
        <dsp:cNvSpPr/>
      </dsp:nvSpPr>
      <dsp:spPr>
        <a:xfrm>
          <a:off x="236017" y="179213"/>
          <a:ext cx="429122" cy="42912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B0F9C4-D197-4932-ADBD-E188B23E7D45}">
      <dsp:nvSpPr>
        <dsp:cNvPr id="0" name=""/>
        <dsp:cNvSpPr/>
      </dsp:nvSpPr>
      <dsp:spPr>
        <a:xfrm>
          <a:off x="901157" y="3663"/>
          <a:ext cx="7351113" cy="780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74" tIns="82574" rIns="82574" bIns="82574" numCol="1" spcCol="1270" anchor="ctr" anchorCtr="0">
          <a:noAutofit/>
        </a:bodyPr>
        <a:lstStyle/>
        <a:p>
          <a:pPr marL="0" lvl="0" indent="0" algn="l" defTabSz="755650">
            <a:lnSpc>
              <a:spcPct val="100000"/>
            </a:lnSpc>
            <a:spcBef>
              <a:spcPct val="0"/>
            </a:spcBef>
            <a:spcAft>
              <a:spcPct val="35000"/>
            </a:spcAft>
            <a:buNone/>
          </a:pPr>
          <a:r>
            <a:rPr lang="en-GB" sz="1700" kern="1200"/>
            <a:t>Member receives PSS/RPSS</a:t>
          </a:r>
          <a:endParaRPr lang="en-GB" sz="1700" kern="1200" dirty="0"/>
        </a:p>
      </dsp:txBody>
      <dsp:txXfrm>
        <a:off x="901157" y="3663"/>
        <a:ext cx="7351113" cy="780223"/>
      </dsp:txXfrm>
    </dsp:sp>
    <dsp:sp modelId="{67561C4C-88C6-47C6-8493-2384D4DD1891}">
      <dsp:nvSpPr>
        <dsp:cNvPr id="0" name=""/>
        <dsp:cNvSpPr/>
      </dsp:nvSpPr>
      <dsp:spPr>
        <a:xfrm>
          <a:off x="0" y="978941"/>
          <a:ext cx="8252271" cy="780223"/>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A576F8A6-E29F-4E0E-A913-1D7F6314D648}">
      <dsp:nvSpPr>
        <dsp:cNvPr id="0" name=""/>
        <dsp:cNvSpPr/>
      </dsp:nvSpPr>
      <dsp:spPr>
        <a:xfrm>
          <a:off x="236017" y="1154492"/>
          <a:ext cx="429122" cy="42912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6521F6-3E03-4F96-9546-FEFF55F560ED}">
      <dsp:nvSpPr>
        <dsp:cNvPr id="0" name=""/>
        <dsp:cNvSpPr/>
      </dsp:nvSpPr>
      <dsp:spPr>
        <a:xfrm>
          <a:off x="901157" y="978941"/>
          <a:ext cx="7351113" cy="780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74" tIns="82574" rIns="82574" bIns="82574" numCol="1" spcCol="1270" anchor="ctr" anchorCtr="0">
          <a:noAutofit/>
        </a:bodyPr>
        <a:lstStyle/>
        <a:p>
          <a:pPr marL="0" lvl="0" indent="0" algn="l" defTabSz="755650">
            <a:lnSpc>
              <a:spcPct val="100000"/>
            </a:lnSpc>
            <a:spcBef>
              <a:spcPct val="0"/>
            </a:spcBef>
            <a:spcAft>
              <a:spcPct val="35000"/>
            </a:spcAft>
            <a:buNone/>
          </a:pPr>
          <a:r>
            <a:rPr lang="en-GB" sz="1700" kern="1200" dirty="0"/>
            <a:t>Visit scheme website. Use resources to help understand what action is required</a:t>
          </a:r>
        </a:p>
      </dsp:txBody>
      <dsp:txXfrm>
        <a:off x="901157" y="978941"/>
        <a:ext cx="7351113" cy="780223"/>
      </dsp:txXfrm>
    </dsp:sp>
    <dsp:sp modelId="{FFA59AC7-3BD1-4126-8935-7A2CE2A27F6A}">
      <dsp:nvSpPr>
        <dsp:cNvPr id="0" name=""/>
        <dsp:cNvSpPr/>
      </dsp:nvSpPr>
      <dsp:spPr>
        <a:xfrm>
          <a:off x="0" y="1954220"/>
          <a:ext cx="8252271" cy="780223"/>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68D38544-3942-49C6-BF5A-5B5D9B73AC21}">
      <dsp:nvSpPr>
        <dsp:cNvPr id="0" name=""/>
        <dsp:cNvSpPr/>
      </dsp:nvSpPr>
      <dsp:spPr>
        <a:xfrm>
          <a:off x="236017" y="2129771"/>
          <a:ext cx="429122" cy="4291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67A068-3C60-45F9-AA43-C72D61DA47B7}">
      <dsp:nvSpPr>
        <dsp:cNvPr id="0" name=""/>
        <dsp:cNvSpPr/>
      </dsp:nvSpPr>
      <dsp:spPr>
        <a:xfrm>
          <a:off x="901157" y="1954220"/>
          <a:ext cx="7351113" cy="780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74" tIns="82574" rIns="82574" bIns="82574" numCol="1" spcCol="1270" anchor="ctr" anchorCtr="0">
          <a:noAutofit/>
        </a:bodyPr>
        <a:lstStyle/>
        <a:p>
          <a:pPr marL="0" lvl="0" indent="0" algn="l" defTabSz="755650">
            <a:lnSpc>
              <a:spcPct val="100000"/>
            </a:lnSpc>
            <a:spcBef>
              <a:spcPct val="0"/>
            </a:spcBef>
            <a:spcAft>
              <a:spcPct val="35000"/>
            </a:spcAft>
            <a:buNone/>
          </a:pPr>
          <a:r>
            <a:rPr lang="en-GB" sz="1700" kern="1200" dirty="0"/>
            <a:t>If member needs further support a group tax session should provide the answers they need. First time recipients may benefit from a one to one instead.</a:t>
          </a:r>
        </a:p>
      </dsp:txBody>
      <dsp:txXfrm>
        <a:off x="901157" y="1954220"/>
        <a:ext cx="7351113" cy="780223"/>
      </dsp:txXfrm>
    </dsp:sp>
    <dsp:sp modelId="{3DCF65CD-A447-4828-903C-EA5D57B7E56C}">
      <dsp:nvSpPr>
        <dsp:cNvPr id="0" name=""/>
        <dsp:cNvSpPr/>
      </dsp:nvSpPr>
      <dsp:spPr>
        <a:xfrm>
          <a:off x="0" y="2929499"/>
          <a:ext cx="8252271" cy="780223"/>
        </a:xfrm>
        <a:prstGeom prst="roundRect">
          <a:avLst>
            <a:gd name="adj" fmla="val 10000"/>
          </a:avLst>
        </a:prstGeom>
        <a:solidFill>
          <a:srgbClr val="EED4F8"/>
        </a:solidFill>
        <a:ln>
          <a:noFill/>
        </a:ln>
        <a:effectLst/>
      </dsp:spPr>
      <dsp:style>
        <a:lnRef idx="0">
          <a:scrgbClr r="0" g="0" b="0"/>
        </a:lnRef>
        <a:fillRef idx="1">
          <a:scrgbClr r="0" g="0" b="0"/>
        </a:fillRef>
        <a:effectRef idx="0">
          <a:scrgbClr r="0" g="0" b="0"/>
        </a:effectRef>
        <a:fontRef idx="minor"/>
      </dsp:style>
    </dsp:sp>
    <dsp:sp modelId="{C83FE7FE-4FCB-4F30-8425-CEA74066C96C}">
      <dsp:nvSpPr>
        <dsp:cNvPr id="0" name=""/>
        <dsp:cNvSpPr/>
      </dsp:nvSpPr>
      <dsp:spPr>
        <a:xfrm>
          <a:off x="236017" y="3105050"/>
          <a:ext cx="429122" cy="42912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B2F845-2374-42B9-A6C1-F43163DD3CCF}">
      <dsp:nvSpPr>
        <dsp:cNvPr id="0" name=""/>
        <dsp:cNvSpPr/>
      </dsp:nvSpPr>
      <dsp:spPr>
        <a:xfrm>
          <a:off x="901157" y="2929499"/>
          <a:ext cx="7351113" cy="780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74" tIns="82574" rIns="82574" bIns="82574" numCol="1" spcCol="1270" anchor="ctr" anchorCtr="0">
          <a:noAutofit/>
        </a:bodyPr>
        <a:lstStyle/>
        <a:p>
          <a:pPr marL="0" lvl="0" indent="0" algn="l" defTabSz="755650">
            <a:lnSpc>
              <a:spcPct val="100000"/>
            </a:lnSpc>
            <a:spcBef>
              <a:spcPct val="0"/>
            </a:spcBef>
            <a:spcAft>
              <a:spcPct val="35000"/>
            </a:spcAft>
            <a:buNone/>
          </a:pPr>
          <a:r>
            <a:rPr lang="en-GB" sz="1700" kern="1200" dirty="0"/>
            <a:t>If they have a change in their tax position (under or overpayment) they may require one to one support</a:t>
          </a:r>
        </a:p>
      </dsp:txBody>
      <dsp:txXfrm>
        <a:off x="901157" y="2929499"/>
        <a:ext cx="7351113" cy="780223"/>
      </dsp:txXfrm>
    </dsp:sp>
    <dsp:sp modelId="{D5146CF2-F508-4767-A8B0-1A9E12ADCD3C}">
      <dsp:nvSpPr>
        <dsp:cNvPr id="0" name=""/>
        <dsp:cNvSpPr/>
      </dsp:nvSpPr>
      <dsp:spPr>
        <a:xfrm>
          <a:off x="0" y="3904778"/>
          <a:ext cx="8252271" cy="780223"/>
        </a:xfrm>
        <a:prstGeom prst="roundRect">
          <a:avLst>
            <a:gd name="adj" fmla="val 10000"/>
          </a:avLst>
        </a:prstGeom>
        <a:solidFill>
          <a:srgbClr val="FEE0D6"/>
        </a:solidFill>
        <a:ln>
          <a:noFill/>
        </a:ln>
        <a:effectLst/>
      </dsp:spPr>
      <dsp:style>
        <a:lnRef idx="0">
          <a:scrgbClr r="0" g="0" b="0"/>
        </a:lnRef>
        <a:fillRef idx="1">
          <a:scrgbClr r="0" g="0" b="0"/>
        </a:fillRef>
        <a:effectRef idx="0">
          <a:scrgbClr r="0" g="0" b="0"/>
        </a:effectRef>
        <a:fontRef idx="minor"/>
      </dsp:style>
    </dsp:sp>
    <dsp:sp modelId="{8AC4FE72-A79D-416B-8113-DA6470CB9B80}">
      <dsp:nvSpPr>
        <dsp:cNvPr id="0" name=""/>
        <dsp:cNvSpPr/>
      </dsp:nvSpPr>
      <dsp:spPr>
        <a:xfrm>
          <a:off x="236017" y="4080329"/>
          <a:ext cx="429122" cy="42912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3E80B0-03E1-4602-AF79-EBE15825F6C2}">
      <dsp:nvSpPr>
        <dsp:cNvPr id="0" name=""/>
        <dsp:cNvSpPr/>
      </dsp:nvSpPr>
      <dsp:spPr>
        <a:xfrm>
          <a:off x="901157" y="3904778"/>
          <a:ext cx="7351113" cy="780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74" tIns="82574" rIns="82574" bIns="82574" numCol="1" spcCol="1270" anchor="ctr" anchorCtr="0">
          <a:noAutofit/>
        </a:bodyPr>
        <a:lstStyle/>
        <a:p>
          <a:pPr marL="0" lvl="0" indent="0" algn="l" defTabSz="755650">
            <a:lnSpc>
              <a:spcPct val="100000"/>
            </a:lnSpc>
            <a:spcBef>
              <a:spcPct val="0"/>
            </a:spcBef>
            <a:spcAft>
              <a:spcPct val="35000"/>
            </a:spcAft>
            <a:buNone/>
          </a:pPr>
          <a:r>
            <a:rPr lang="en-GB" sz="1700" kern="1200" dirty="0"/>
            <a:t>A follow up one to one is also available if they need further guidance</a:t>
          </a:r>
        </a:p>
      </dsp:txBody>
      <dsp:txXfrm>
        <a:off x="901157" y="3904778"/>
        <a:ext cx="7351113" cy="7802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A81C1-D640-4C12-8961-CD31CEBB629D}">
      <dsp:nvSpPr>
        <dsp:cNvPr id="0" name=""/>
        <dsp:cNvSpPr/>
      </dsp:nvSpPr>
      <dsp:spPr>
        <a:xfrm>
          <a:off x="1471473" y="0"/>
          <a:ext cx="4618789" cy="4618789"/>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4DFE86-3670-499F-9660-23160F651B68}">
      <dsp:nvSpPr>
        <dsp:cNvPr id="0" name=""/>
        <dsp:cNvSpPr/>
      </dsp:nvSpPr>
      <dsp:spPr>
        <a:xfrm>
          <a:off x="2948219" y="462329"/>
          <a:ext cx="4667510" cy="65673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lumMod val="65000"/>
                  <a:lumOff val="35000"/>
                </a:schemeClr>
              </a:solidFill>
              <a:effectLst>
                <a:outerShdw blurRad="38100" dist="38100" dir="2700000" algn="tl">
                  <a:srgbClr val="000000">
                    <a:alpha val="43137"/>
                  </a:srgbClr>
                </a:outerShdw>
              </a:effectLst>
            </a:rPr>
            <a:t>Email taxsupport@mycsp.co.uk</a:t>
          </a:r>
        </a:p>
      </dsp:txBody>
      <dsp:txXfrm>
        <a:off x="2980278" y="494388"/>
        <a:ext cx="4603392" cy="592616"/>
      </dsp:txXfrm>
    </dsp:sp>
    <dsp:sp modelId="{665DF532-6698-4A70-B222-8679B680755C}">
      <dsp:nvSpPr>
        <dsp:cNvPr id="0" name=""/>
        <dsp:cNvSpPr/>
      </dsp:nvSpPr>
      <dsp:spPr>
        <a:xfrm>
          <a:off x="2924922" y="1201155"/>
          <a:ext cx="4714104" cy="65673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lumMod val="65000"/>
                  <a:lumOff val="35000"/>
                </a:schemeClr>
              </a:solidFill>
              <a:effectLst>
                <a:outerShdw blurRad="38100" dist="38100" dir="2700000" algn="tl">
                  <a:srgbClr val="000000">
                    <a:alpha val="43137"/>
                  </a:srgbClr>
                </a:outerShdw>
              </a:effectLst>
            </a:rPr>
            <a:t>MyCSP will advise of availability and issue booking form</a:t>
          </a:r>
        </a:p>
      </dsp:txBody>
      <dsp:txXfrm>
        <a:off x="2956981" y="1233214"/>
        <a:ext cx="4649986" cy="592616"/>
      </dsp:txXfrm>
    </dsp:sp>
    <dsp:sp modelId="{E1B6EBAC-3AF0-47AC-9473-A639FC2909A2}">
      <dsp:nvSpPr>
        <dsp:cNvPr id="0" name=""/>
        <dsp:cNvSpPr/>
      </dsp:nvSpPr>
      <dsp:spPr>
        <a:xfrm>
          <a:off x="2949375" y="1939981"/>
          <a:ext cx="4665198" cy="65673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lumMod val="65000"/>
                  <a:lumOff val="35000"/>
                </a:schemeClr>
              </a:solidFill>
              <a:effectLst>
                <a:outerShdw blurRad="38100" dist="38100" dir="2700000" algn="tl">
                  <a:srgbClr val="000000">
                    <a:alpha val="43137"/>
                  </a:srgbClr>
                </a:outerShdw>
              </a:effectLst>
            </a:rPr>
            <a:t>Complete and return booking form</a:t>
          </a:r>
        </a:p>
      </dsp:txBody>
      <dsp:txXfrm>
        <a:off x="2981434" y="1972040"/>
        <a:ext cx="4601080" cy="592616"/>
      </dsp:txXfrm>
    </dsp:sp>
    <dsp:sp modelId="{3EAEB70A-3AD7-4DC0-9F87-49CC0F2B77BC}">
      <dsp:nvSpPr>
        <dsp:cNvPr id="0" name=""/>
        <dsp:cNvSpPr/>
      </dsp:nvSpPr>
      <dsp:spPr>
        <a:xfrm>
          <a:off x="2925312" y="2678807"/>
          <a:ext cx="4713324" cy="65673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lumMod val="65000"/>
                  <a:lumOff val="35000"/>
                </a:schemeClr>
              </a:solidFill>
              <a:effectLst>
                <a:outerShdw blurRad="38100" dist="38100" dir="2700000" algn="tl">
                  <a:srgbClr val="000000">
                    <a:alpha val="43137"/>
                  </a:srgbClr>
                </a:outerShdw>
              </a:effectLst>
            </a:rPr>
            <a:t>Confirmation email sent</a:t>
          </a:r>
        </a:p>
      </dsp:txBody>
      <dsp:txXfrm>
        <a:off x="2957371" y="2710866"/>
        <a:ext cx="4649206" cy="592616"/>
      </dsp:txXfrm>
    </dsp:sp>
    <dsp:sp modelId="{27B9E950-E755-49E0-ADD1-76E05FCC8E00}">
      <dsp:nvSpPr>
        <dsp:cNvPr id="0" name=""/>
        <dsp:cNvSpPr/>
      </dsp:nvSpPr>
      <dsp:spPr>
        <a:xfrm>
          <a:off x="2925883" y="3417633"/>
          <a:ext cx="4712183" cy="65673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effectLst/>
              <a:hlinkClick xmlns:r="http://schemas.openxmlformats.org/officeDocument/2006/relationships" r:id="rId1"/>
            </a:rPr>
            <a:t>https://mycsp.co.uk/pension-learning/member-learning/group-pension-tax-awareness/</a:t>
          </a:r>
          <a:r>
            <a:rPr lang="en-GB" sz="1600" kern="1200" dirty="0">
              <a:effectLst/>
            </a:rPr>
            <a:t> </a:t>
          </a:r>
        </a:p>
      </dsp:txBody>
      <dsp:txXfrm>
        <a:off x="2957942" y="3449692"/>
        <a:ext cx="4648065" cy="592616"/>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ED4CA-82C6-4D16-AA4C-7EB8CAD2CBE9}" type="datetimeFigureOut">
              <a:rPr lang="en-GB" smtClean="0"/>
              <a:t>11/07/2024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D993B-DC65-4B0D-9312-CE6DC2580D69}" type="slidenum">
              <a:rPr lang="en-GB" smtClean="0"/>
              <a:t>‹#›</a:t>
            </a:fld>
            <a:endParaRPr lang="en-GB" dirty="0"/>
          </a:p>
        </p:txBody>
      </p:sp>
    </p:spTree>
    <p:extLst>
      <p:ext uri="{BB962C8B-B14F-4D97-AF65-F5344CB8AC3E}">
        <p14:creationId xmlns:p14="http://schemas.microsoft.com/office/powerpoint/2010/main" val="1559967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ycsp.co.uk/pension-learning/member-learning/remedy-pension-pow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Note – this is not a projection to normal pension age nor is it an early retirement figure– it shows what they have accrued up to 31</a:t>
            </a:r>
            <a:r>
              <a:rPr lang="en-GB" baseline="30000" dirty="0"/>
              <a:t>st</a:t>
            </a:r>
            <a:r>
              <a:rPr lang="en-GB" baseline="0" dirty="0"/>
              <a:t> March that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rPr>
              <a:t>The distribution schedule is now live on the scheme website which shows a more specific time slot </a:t>
            </a:r>
            <a:r>
              <a:rPr lang="en-GB" sz="1200" baseline="0" dirty="0">
                <a:solidFill>
                  <a:schemeClr val="tx1">
                    <a:lumMod val="65000"/>
                    <a:lumOff val="35000"/>
                  </a:schemeClr>
                </a:solidFill>
              </a:rPr>
              <a:t>o</a:t>
            </a:r>
            <a:r>
              <a:rPr lang="en-GB" baseline="0" dirty="0"/>
              <a:t>f either 20</a:t>
            </a:r>
            <a:r>
              <a:rPr lang="en-GB" baseline="30000" dirty="0"/>
              <a:t>th</a:t>
            </a:r>
            <a:r>
              <a:rPr lang="en-GB" baseline="0" dirty="0"/>
              <a:t> June – 15</a:t>
            </a:r>
            <a:r>
              <a:rPr lang="en-GB" baseline="30000" dirty="0"/>
              <a:t>th</a:t>
            </a:r>
            <a:r>
              <a:rPr lang="en-GB" baseline="0" dirty="0"/>
              <a:t> July, 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18</a:t>
            </a:r>
            <a:r>
              <a:rPr lang="en-GB" baseline="30000" dirty="0"/>
              <a:t>th</a:t>
            </a:r>
            <a:r>
              <a:rPr lang="en-GB" baseline="0" dirty="0"/>
              <a:t> July – 12</a:t>
            </a:r>
            <a:r>
              <a:rPr lang="en-GB" baseline="30000" dirty="0"/>
              <a:t>th</a:t>
            </a:r>
            <a:r>
              <a:rPr lang="en-GB" baseline="0" dirty="0"/>
              <a:t> August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Note – the legislative deadline for issuing ABS is 6</a:t>
            </a:r>
            <a:r>
              <a:rPr lang="en-GB" baseline="30000" dirty="0"/>
              <a:t>th</a:t>
            </a:r>
            <a:r>
              <a:rPr lang="en-GB" baseline="0" dirty="0"/>
              <a:t> October, however we aim to have all produced by end of August.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5"/>
          </p:nvPr>
        </p:nvSpPr>
        <p:spPr/>
        <p:txBody>
          <a:bodyPr/>
          <a:lstStyle/>
          <a:p>
            <a:fld id="{365D993B-DC65-4B0D-9312-CE6DC2580D69}" type="slidenum">
              <a:rPr lang="en-GB" smtClean="0"/>
              <a:t>3</a:t>
            </a:fld>
            <a:endParaRPr lang="en-GB" dirty="0"/>
          </a:p>
        </p:txBody>
      </p:sp>
    </p:spTree>
    <p:extLst>
      <p:ext uri="{BB962C8B-B14F-4D97-AF65-F5344CB8AC3E}">
        <p14:creationId xmlns:p14="http://schemas.microsoft.com/office/powerpoint/2010/main" val="4251491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is the main section members should be looking at, to see what they have accrued overall for their active pensions up to 31</a:t>
            </a:r>
            <a:r>
              <a:rPr lang="en-GB" baseline="30000" dirty="0"/>
              <a:t>st</a:t>
            </a:r>
            <a:r>
              <a:rPr lang="en-GB" baseline="0" dirty="0"/>
              <a:t> March that year and the normal pension ages for each section. If they have dual membership, both schemes will be shown here.</a:t>
            </a:r>
            <a:endParaRPr lang="en-GB" dirty="0"/>
          </a:p>
          <a:p>
            <a:endParaRPr lang="en-GB" dirty="0"/>
          </a:p>
        </p:txBody>
      </p:sp>
      <p:sp>
        <p:nvSpPr>
          <p:cNvPr id="4" name="Slide Number Placeholder 3"/>
          <p:cNvSpPr>
            <a:spLocks noGrp="1"/>
          </p:cNvSpPr>
          <p:nvPr>
            <p:ph type="sldNum" sz="quarter" idx="5"/>
          </p:nvPr>
        </p:nvSpPr>
        <p:spPr/>
        <p:txBody>
          <a:bodyPr/>
          <a:lstStyle/>
          <a:p>
            <a:fld id="{365D993B-DC65-4B0D-9312-CE6DC2580D69}" type="slidenum">
              <a:rPr lang="en-GB" smtClean="0"/>
              <a:t>13</a:t>
            </a:fld>
            <a:endParaRPr lang="en-GB" dirty="0"/>
          </a:p>
        </p:txBody>
      </p:sp>
    </p:spTree>
    <p:extLst>
      <p:ext uri="{BB962C8B-B14F-4D97-AF65-F5344CB8AC3E}">
        <p14:creationId xmlns:p14="http://schemas.microsoft.com/office/powerpoint/2010/main" val="2921733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Death benefit nominee:</a:t>
            </a:r>
          </a:p>
          <a:p>
            <a:r>
              <a:rPr lang="en-GB" dirty="0"/>
              <a:t>Multiple nominees. This doesn’t have to be a family members, it can be anybody!</a:t>
            </a:r>
          </a:p>
          <a:p>
            <a:r>
              <a:rPr lang="en-GB" dirty="0"/>
              <a:t>Survivors annual pension:</a:t>
            </a:r>
          </a:p>
          <a:p>
            <a:r>
              <a:rPr lang="en-GB" dirty="0"/>
              <a:t>Classic – spouse/civil partner only</a:t>
            </a:r>
          </a:p>
          <a:p>
            <a:r>
              <a:rPr lang="en-GB" dirty="0"/>
              <a:t>All other schemes – co habiting partners also recognised. Not mandatory to nominate however if a member has a cohabiting partner ideally they would complete a partner details form from the website.</a:t>
            </a:r>
          </a:p>
        </p:txBody>
      </p:sp>
      <p:sp>
        <p:nvSpPr>
          <p:cNvPr id="4" name="Slide Number Placeholder 3"/>
          <p:cNvSpPr>
            <a:spLocks noGrp="1"/>
          </p:cNvSpPr>
          <p:nvPr>
            <p:ph type="sldNum" sz="quarter" idx="5"/>
          </p:nvPr>
        </p:nvSpPr>
        <p:spPr/>
        <p:txBody>
          <a:bodyPr/>
          <a:lstStyle/>
          <a:p>
            <a:fld id="{365D993B-DC65-4B0D-9312-CE6DC2580D69}" type="slidenum">
              <a:rPr lang="en-GB" smtClean="0"/>
              <a:t>14</a:t>
            </a:fld>
            <a:endParaRPr lang="en-GB" dirty="0"/>
          </a:p>
        </p:txBody>
      </p:sp>
    </p:spTree>
    <p:extLst>
      <p:ext uri="{BB962C8B-B14F-4D97-AF65-F5344CB8AC3E}">
        <p14:creationId xmlns:p14="http://schemas.microsoft.com/office/powerpoint/2010/main" val="2445329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this section is blank, it usually means the member did not have a nomination at the time the statement was produced.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Recent data shows that </a:t>
            </a:r>
            <a:r>
              <a:rPr lang="en-GB" b="1" dirty="0"/>
              <a:t>roughly half of active civil servants do not have a death benefit nomination!</a:t>
            </a:r>
          </a:p>
        </p:txBody>
      </p:sp>
      <p:sp>
        <p:nvSpPr>
          <p:cNvPr id="4" name="Slide Number Placeholder 3"/>
          <p:cNvSpPr>
            <a:spLocks noGrp="1"/>
          </p:cNvSpPr>
          <p:nvPr>
            <p:ph type="sldNum" sz="quarter" idx="5"/>
          </p:nvPr>
        </p:nvSpPr>
        <p:spPr/>
        <p:txBody>
          <a:bodyPr/>
          <a:lstStyle/>
          <a:p>
            <a:fld id="{365D993B-DC65-4B0D-9312-CE6DC2580D69}" type="slidenum">
              <a:rPr lang="en-GB" smtClean="0"/>
              <a:t>15</a:t>
            </a:fld>
            <a:endParaRPr lang="en-GB" dirty="0"/>
          </a:p>
        </p:txBody>
      </p:sp>
    </p:spTree>
    <p:extLst>
      <p:ext uri="{BB962C8B-B14F-4D97-AF65-F5344CB8AC3E}">
        <p14:creationId xmlns:p14="http://schemas.microsoft.com/office/powerpoint/2010/main" val="4163237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starts by telling members the date they joined alpha, how long they’ve spent in the alpha scheme, the normal pension age and the pensionable earnings figure that we have used for the last 12 months accrual prior to the date of the statement. It then proceeds to show a break down (as per slide).</a:t>
            </a:r>
          </a:p>
          <a:p>
            <a:r>
              <a:rPr lang="en-GB" dirty="0"/>
              <a:t>Opening</a:t>
            </a:r>
            <a:r>
              <a:rPr lang="en-GB" baseline="0" dirty="0"/>
              <a:t> balance – annual alpha pension without the last 12 months accrual added.</a:t>
            </a:r>
          </a:p>
          <a:p>
            <a:r>
              <a:rPr lang="en-GB" baseline="0" dirty="0"/>
              <a:t>Added this year – 2.32% of pensionable earnings</a:t>
            </a:r>
          </a:p>
          <a:p>
            <a:r>
              <a:rPr lang="en-GB" baseline="0" dirty="0"/>
              <a:t>Annual adjustment – The total amount is adjusted with CPI (Consumer Price Index). Important to note that if CPI is a negative, the alpha annual pension will be reduced to reflect this. (alpha is linked to Treasury Orders).</a:t>
            </a:r>
          </a:p>
          <a:p>
            <a:r>
              <a:rPr lang="en-GB" baseline="0" dirty="0"/>
              <a:t>Closing balance – the annual pension rate after this years accrual and inflation adjustments.</a:t>
            </a:r>
            <a:endParaRPr lang="en-GB" dirty="0"/>
          </a:p>
        </p:txBody>
      </p:sp>
      <p:sp>
        <p:nvSpPr>
          <p:cNvPr id="4" name="Slide Number Placeholder 3"/>
          <p:cNvSpPr>
            <a:spLocks noGrp="1"/>
          </p:cNvSpPr>
          <p:nvPr>
            <p:ph type="sldNum" sz="quarter" idx="5"/>
          </p:nvPr>
        </p:nvSpPr>
        <p:spPr/>
        <p:txBody>
          <a:bodyPr/>
          <a:lstStyle/>
          <a:p>
            <a:fld id="{365D993B-DC65-4B0D-9312-CE6DC2580D69}" type="slidenum">
              <a:rPr lang="en-GB" smtClean="0"/>
              <a:t>16</a:t>
            </a:fld>
            <a:endParaRPr lang="en-GB" dirty="0"/>
          </a:p>
        </p:txBody>
      </p:sp>
    </p:spTree>
    <p:extLst>
      <p:ext uri="{BB962C8B-B14F-4D97-AF65-F5344CB8AC3E}">
        <p14:creationId xmlns:p14="http://schemas.microsoft.com/office/powerpoint/2010/main" val="3846692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Qualifying service is the length of time the member has spent contributing to the scheme. Reckonable service is the actual service we use to calculate the final salary pension scheme. This excludes any unpaid breaks or absences and also reflects any part time work – calculated on a pro rate basis proportionate to the hours worked compared to the full time equivalent.</a:t>
            </a:r>
            <a:endParaRPr lang="en-GB" baseline="0" dirty="0"/>
          </a:p>
          <a:p>
            <a:r>
              <a:rPr lang="en-GB" baseline="0" dirty="0"/>
              <a:t>The pensionable pay shown on the statement is the pensionable earnings in the 12 months prior to the 31</a:t>
            </a:r>
            <a:r>
              <a:rPr lang="en-GB" baseline="30000" dirty="0"/>
              <a:t>st</a:t>
            </a:r>
            <a:r>
              <a:rPr lang="en-GB" baseline="0" dirty="0"/>
              <a:t> March. This is to make sure we don’t over estimate anyone by using a previous, higher salary that may fall off the 3/13 year period down the line. </a:t>
            </a:r>
            <a:endParaRPr lang="en-GB" dirty="0"/>
          </a:p>
        </p:txBody>
      </p:sp>
      <p:sp>
        <p:nvSpPr>
          <p:cNvPr id="4" name="Slide Number Placeholder 3"/>
          <p:cNvSpPr>
            <a:spLocks noGrp="1"/>
          </p:cNvSpPr>
          <p:nvPr>
            <p:ph type="sldNum" sz="quarter" idx="5"/>
          </p:nvPr>
        </p:nvSpPr>
        <p:spPr/>
        <p:txBody>
          <a:bodyPr/>
          <a:lstStyle/>
          <a:p>
            <a:fld id="{365D993B-DC65-4B0D-9312-CE6DC2580D69}" type="slidenum">
              <a:rPr lang="en-GB" smtClean="0"/>
              <a:t>17</a:t>
            </a:fld>
            <a:endParaRPr lang="en-GB" dirty="0"/>
          </a:p>
        </p:txBody>
      </p:sp>
    </p:spTree>
    <p:extLst>
      <p:ext uri="{BB962C8B-B14F-4D97-AF65-F5344CB8AC3E}">
        <p14:creationId xmlns:p14="http://schemas.microsoft.com/office/powerpoint/2010/main" val="3248297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figures have already been included in the ‘benefits at a glance’ section, this page simply gives a break down of the additional benefits for information.</a:t>
            </a: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Important</a:t>
            </a:r>
            <a:r>
              <a:rPr lang="en-GB" baseline="0" dirty="0"/>
              <a:t> - unless the additional benefits/transfer in case is confirmed to be finalised/set up by 31</a:t>
            </a:r>
            <a:r>
              <a:rPr lang="en-GB" baseline="30000" dirty="0"/>
              <a:t>st</a:t>
            </a:r>
            <a:r>
              <a:rPr lang="en-GB" baseline="0" dirty="0"/>
              <a:t> March then it wont show until the </a:t>
            </a:r>
            <a:r>
              <a:rPr lang="en-GB" b="1" baseline="0" dirty="0"/>
              <a:t>following years statement.</a:t>
            </a:r>
            <a:endParaRPr lang="en-GB" b="1" dirty="0"/>
          </a:p>
        </p:txBody>
      </p:sp>
      <p:sp>
        <p:nvSpPr>
          <p:cNvPr id="4" name="Slide Number Placeholder 3"/>
          <p:cNvSpPr>
            <a:spLocks noGrp="1"/>
          </p:cNvSpPr>
          <p:nvPr>
            <p:ph type="sldNum" sz="quarter" idx="5"/>
          </p:nvPr>
        </p:nvSpPr>
        <p:spPr/>
        <p:txBody>
          <a:bodyPr/>
          <a:lstStyle/>
          <a:p>
            <a:fld id="{365D993B-DC65-4B0D-9312-CE6DC2580D69}" type="slidenum">
              <a:rPr lang="en-GB" smtClean="0"/>
              <a:t>18</a:t>
            </a:fld>
            <a:endParaRPr lang="en-GB" dirty="0"/>
          </a:p>
        </p:txBody>
      </p:sp>
    </p:spTree>
    <p:extLst>
      <p:ext uri="{BB962C8B-B14F-4D97-AF65-F5344CB8AC3E}">
        <p14:creationId xmlns:p14="http://schemas.microsoft.com/office/powerpoint/2010/main" val="164123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5D993B-DC65-4B0D-9312-CE6DC2580D69}" type="slidenum">
              <a:rPr lang="en-GB" smtClean="0"/>
              <a:t>19</a:t>
            </a:fld>
            <a:endParaRPr lang="en-GB" dirty="0"/>
          </a:p>
        </p:txBody>
      </p:sp>
    </p:spTree>
    <p:extLst>
      <p:ext uri="{BB962C8B-B14F-4D97-AF65-F5344CB8AC3E}">
        <p14:creationId xmlns:p14="http://schemas.microsoft.com/office/powerpoint/2010/main" val="1705813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Incorrect personal information shouldn’t have an effect on the members pension calculation.</a:t>
            </a:r>
          </a:p>
          <a:p>
            <a:r>
              <a:rPr lang="en-GB" dirty="0"/>
              <a:t>If a members query regarding their pensionable information contradicts what we hold, we may need to contact you the employer (the data owner) to clarify.</a:t>
            </a:r>
          </a:p>
        </p:txBody>
      </p:sp>
      <p:sp>
        <p:nvSpPr>
          <p:cNvPr id="4" name="Slide Number Placeholder 3"/>
          <p:cNvSpPr>
            <a:spLocks noGrp="1"/>
          </p:cNvSpPr>
          <p:nvPr>
            <p:ph type="sldNum" sz="quarter" idx="5"/>
          </p:nvPr>
        </p:nvSpPr>
        <p:spPr/>
        <p:txBody>
          <a:bodyPr/>
          <a:lstStyle/>
          <a:p>
            <a:fld id="{365D993B-DC65-4B0D-9312-CE6DC2580D69}" type="slidenum">
              <a:rPr lang="en-GB" smtClean="0"/>
              <a:t>20</a:t>
            </a:fld>
            <a:endParaRPr lang="en-GB" dirty="0"/>
          </a:p>
        </p:txBody>
      </p:sp>
    </p:spTree>
    <p:extLst>
      <p:ext uri="{BB962C8B-B14F-4D97-AF65-F5344CB8AC3E}">
        <p14:creationId xmlns:p14="http://schemas.microsoft.com/office/powerpoint/2010/main" val="227515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are the data owner and the scheme administrator is the data processor. Therefore we cant make any changes to the data we hold unless instructed to do by you. This is why we have an official/auditable process in place. </a:t>
            </a:r>
          </a:p>
        </p:txBody>
      </p:sp>
      <p:sp>
        <p:nvSpPr>
          <p:cNvPr id="4" name="Slide Number Placeholder 3"/>
          <p:cNvSpPr>
            <a:spLocks noGrp="1"/>
          </p:cNvSpPr>
          <p:nvPr>
            <p:ph type="sldNum" sz="quarter" idx="5"/>
          </p:nvPr>
        </p:nvSpPr>
        <p:spPr/>
        <p:txBody>
          <a:bodyPr/>
          <a:lstStyle/>
          <a:p>
            <a:fld id="{365D993B-DC65-4B0D-9312-CE6DC2580D69}" type="slidenum">
              <a:rPr lang="en-GB" smtClean="0"/>
              <a:t>21</a:t>
            </a:fld>
            <a:endParaRPr lang="en-GB" dirty="0"/>
          </a:p>
        </p:txBody>
      </p:sp>
    </p:spTree>
    <p:extLst>
      <p:ext uri="{BB962C8B-B14F-4D97-AF65-F5344CB8AC3E}">
        <p14:creationId xmlns:p14="http://schemas.microsoft.com/office/powerpoint/2010/main" val="1543442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5D993B-DC65-4B0D-9312-CE6DC2580D69}" type="slidenum">
              <a:rPr lang="en-GB" smtClean="0"/>
              <a:t>23</a:t>
            </a:fld>
            <a:endParaRPr lang="en-GB" dirty="0"/>
          </a:p>
        </p:txBody>
      </p:sp>
    </p:spTree>
    <p:extLst>
      <p:ext uri="{BB962C8B-B14F-4D97-AF65-F5344CB8AC3E}">
        <p14:creationId xmlns:p14="http://schemas.microsoft.com/office/powerpoint/2010/main" val="2602035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5"/>
          </p:nvPr>
        </p:nvSpPr>
        <p:spPr/>
        <p:txBody>
          <a:bodyPr/>
          <a:lstStyle/>
          <a:p>
            <a:fld id="{365D993B-DC65-4B0D-9312-CE6DC2580D69}" type="slidenum">
              <a:rPr lang="en-GB" smtClean="0"/>
              <a:t>4</a:t>
            </a:fld>
            <a:endParaRPr lang="en-GB" dirty="0"/>
          </a:p>
        </p:txBody>
      </p:sp>
    </p:spTree>
    <p:extLst>
      <p:ext uri="{BB962C8B-B14F-4D97-AF65-F5344CB8AC3E}">
        <p14:creationId xmlns:p14="http://schemas.microsoft.com/office/powerpoint/2010/main" val="4063074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Members commonly query why their contribution amount is higher than their pension accrual rate, both via our pension power sessions and through our enquiry centre staff. Members need to be reminded that the annual pension figure on their statements is then paid to them every single year until they pass away, meaning that they will at some point receive back the amount they have actually paid in (if they live for long enough – usually between 1 – 3.5 years based on standard LS options/no commutation). The rest of their retirement payments are then funded by the employer contributions.</a:t>
            </a:r>
          </a:p>
        </p:txBody>
      </p:sp>
      <p:sp>
        <p:nvSpPr>
          <p:cNvPr id="4" name="Slide Number Placeholder 3"/>
          <p:cNvSpPr>
            <a:spLocks noGrp="1"/>
          </p:cNvSpPr>
          <p:nvPr>
            <p:ph type="sldNum" sz="quarter" idx="5"/>
          </p:nvPr>
        </p:nvSpPr>
        <p:spPr/>
        <p:txBody>
          <a:bodyPr/>
          <a:lstStyle/>
          <a:p>
            <a:fld id="{365D993B-DC65-4B0D-9312-CE6DC2580D69}" type="slidenum">
              <a:rPr lang="en-GB" smtClean="0"/>
              <a:t>24</a:t>
            </a:fld>
            <a:endParaRPr lang="en-GB" dirty="0"/>
          </a:p>
        </p:txBody>
      </p:sp>
    </p:spTree>
    <p:extLst>
      <p:ext uri="{BB962C8B-B14F-4D97-AF65-F5344CB8AC3E}">
        <p14:creationId xmlns:p14="http://schemas.microsoft.com/office/powerpoint/2010/main" val="780980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Members need to email contactcentre@mycsp.co.uk and include their current home address + 3 pieces of identifying information for security. This can take up to 40 working days to produce.</a:t>
            </a:r>
          </a:p>
        </p:txBody>
      </p:sp>
      <p:sp>
        <p:nvSpPr>
          <p:cNvPr id="4" name="Slide Number Placeholder 3"/>
          <p:cNvSpPr>
            <a:spLocks noGrp="1"/>
          </p:cNvSpPr>
          <p:nvPr>
            <p:ph type="sldNum" sz="quarter" idx="5"/>
          </p:nvPr>
        </p:nvSpPr>
        <p:spPr/>
        <p:txBody>
          <a:bodyPr/>
          <a:lstStyle/>
          <a:p>
            <a:fld id="{365D993B-DC65-4B0D-9312-CE6DC2580D69}" type="slidenum">
              <a:rPr lang="en-GB" smtClean="0"/>
              <a:t>25</a:t>
            </a:fld>
            <a:endParaRPr lang="en-GB" dirty="0"/>
          </a:p>
        </p:txBody>
      </p:sp>
    </p:spTree>
    <p:extLst>
      <p:ext uri="{BB962C8B-B14F-4D97-AF65-F5344CB8AC3E}">
        <p14:creationId xmlns:p14="http://schemas.microsoft.com/office/powerpoint/2010/main" val="839225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Any questions at this point about ABS before we move onto Tax?</a:t>
            </a:r>
          </a:p>
        </p:txBody>
      </p:sp>
      <p:sp>
        <p:nvSpPr>
          <p:cNvPr id="4" name="Slide Number Placeholder 3"/>
          <p:cNvSpPr>
            <a:spLocks noGrp="1"/>
          </p:cNvSpPr>
          <p:nvPr>
            <p:ph type="sldNum" sz="quarter" idx="5"/>
          </p:nvPr>
        </p:nvSpPr>
        <p:spPr/>
        <p:txBody>
          <a:bodyPr/>
          <a:lstStyle/>
          <a:p>
            <a:pPr>
              <a:defRPr/>
            </a:pPr>
            <a:fld id="{197445C0-40FB-4E15-BE63-014B1D71003C}" type="slidenum">
              <a:rPr lang="en-GB" smtClean="0"/>
              <a:pPr>
                <a:defRPr/>
              </a:pPr>
              <a:t>26</a:t>
            </a:fld>
            <a:endParaRPr lang="en-GB" dirty="0"/>
          </a:p>
        </p:txBody>
      </p:sp>
    </p:spTree>
    <p:extLst>
      <p:ext uri="{BB962C8B-B14F-4D97-AF65-F5344CB8AC3E}">
        <p14:creationId xmlns:p14="http://schemas.microsoft.com/office/powerpoint/2010/main" val="2595191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0010B-8038-48A7-AF61-A844E781B0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9545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annual allowance is a </a:t>
            </a:r>
            <a:r>
              <a:rPr lang="en-GB" sz="1200" b="0" kern="1200" dirty="0">
                <a:solidFill>
                  <a:schemeClr val="tx1"/>
                </a:solidFill>
                <a:effectLst/>
                <a:latin typeface="+mn-lt"/>
                <a:ea typeface="+mn-ea"/>
                <a:cs typeface="+mn-cs"/>
              </a:rPr>
              <a:t>limit to the total amount of contributions that can be paid into a defined contributions scheme, </a:t>
            </a:r>
            <a:r>
              <a:rPr lang="en-GB" sz="1200" kern="1200" dirty="0">
                <a:solidFill>
                  <a:schemeClr val="tx1"/>
                </a:solidFill>
                <a:effectLst/>
                <a:latin typeface="+mn-lt"/>
                <a:ea typeface="+mn-ea"/>
                <a:cs typeface="+mn-cs"/>
              </a:rPr>
              <a:t>or the total amount of benefits that you can build up in</a:t>
            </a:r>
            <a:r>
              <a:rPr lang="en-GB" sz="1200" kern="1200" baseline="0" dirty="0">
                <a:solidFill>
                  <a:schemeClr val="tx1"/>
                </a:solidFill>
                <a:effectLst/>
                <a:latin typeface="+mn-lt"/>
                <a:ea typeface="+mn-ea"/>
                <a:cs typeface="+mn-cs"/>
              </a:rPr>
              <a:t> a defined benefits </a:t>
            </a:r>
            <a:r>
              <a:rPr lang="en-GB" sz="1200" kern="1200" dirty="0">
                <a:solidFill>
                  <a:schemeClr val="tx1"/>
                </a:solidFill>
                <a:effectLst/>
                <a:latin typeface="+mn-lt"/>
                <a:ea typeface="+mn-ea"/>
                <a:cs typeface="+mn-cs"/>
              </a:rPr>
              <a:t>scheme, for tax relief purposes.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0010B-8038-48A7-AF61-A844E781B0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9545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*members may have a different LTS as we will discuss</a:t>
            </a:r>
          </a:p>
        </p:txBody>
      </p:sp>
      <p:sp>
        <p:nvSpPr>
          <p:cNvPr id="4" name="Slide Number Placeholder 3"/>
          <p:cNvSpPr>
            <a:spLocks noGrp="1"/>
          </p:cNvSpPr>
          <p:nvPr>
            <p:ph type="sldNum" sz="quarter" idx="5"/>
          </p:nvPr>
        </p:nvSpPr>
        <p:spPr/>
        <p:txBody>
          <a:bodyPr/>
          <a:lstStyle/>
          <a:p>
            <a:fld id="{365D993B-DC65-4B0D-9312-CE6DC2580D69}" type="slidenum">
              <a:rPr lang="en-GB" smtClean="0"/>
              <a:t>31</a:t>
            </a:fld>
            <a:endParaRPr lang="en-GB" dirty="0"/>
          </a:p>
        </p:txBody>
      </p:sp>
    </p:spTree>
    <p:extLst>
      <p:ext uri="{BB962C8B-B14F-4D97-AF65-F5344CB8AC3E}">
        <p14:creationId xmlns:p14="http://schemas.microsoft.com/office/powerpoint/2010/main" val="1122122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.Total income includes income outside of the civil service. Members can find further guidance for working tis out on HMRC’s website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https://www.gov.uk/guidance/pension-schemes-work-out-your-tapered-annual-allowance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0010B-8038-48A7-AF61-A844E781B0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630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lumMod val="65000"/>
                    <a:lumOff val="35000"/>
                  </a:prstClr>
                </a:solidFill>
                <a:effectLst/>
                <a:uLnTx/>
                <a:uFillTx/>
                <a:latin typeface="+mn-lt"/>
                <a:ea typeface="+mn-ea"/>
                <a:cs typeface="Arial" charset="0"/>
              </a:rPr>
              <a:t>The Civil Service scheme’s PIP used to run from 1</a:t>
            </a:r>
            <a:r>
              <a:rPr kumimoji="0" lang="en-GB" altLang="en-US" sz="1200" b="0" i="0" u="none" strike="noStrike" kern="1200" cap="none" spc="0" normalizeH="0" baseline="30000" noProof="0" dirty="0">
                <a:ln>
                  <a:noFill/>
                </a:ln>
                <a:solidFill>
                  <a:prstClr val="black">
                    <a:lumMod val="65000"/>
                    <a:lumOff val="35000"/>
                  </a:prstClr>
                </a:solidFill>
                <a:effectLst/>
                <a:uLnTx/>
                <a:uFillTx/>
                <a:latin typeface="+mn-lt"/>
                <a:ea typeface="+mn-ea"/>
                <a:cs typeface="Arial" charset="0"/>
              </a:rPr>
              <a:t>st</a:t>
            </a:r>
            <a:r>
              <a:rPr kumimoji="0" lang="en-GB" altLang="en-US" sz="1200" b="0" i="0" u="none" strike="noStrike" kern="1200" cap="none" spc="0" normalizeH="0" baseline="0" noProof="0" dirty="0">
                <a:ln>
                  <a:noFill/>
                </a:ln>
                <a:solidFill>
                  <a:prstClr val="black">
                    <a:lumMod val="65000"/>
                    <a:lumOff val="35000"/>
                  </a:prstClr>
                </a:solidFill>
                <a:effectLst/>
                <a:uLnTx/>
                <a:uFillTx/>
                <a:latin typeface="+mn-lt"/>
                <a:ea typeface="+mn-ea"/>
                <a:cs typeface="Arial" charset="0"/>
              </a:rPr>
              <a:t> Jan – 31</a:t>
            </a:r>
            <a:r>
              <a:rPr kumimoji="0" lang="en-GB" altLang="en-US" sz="1200" b="0" i="0" u="none" strike="noStrike" kern="1200" cap="none" spc="0" normalizeH="0" baseline="30000" noProof="0" dirty="0">
                <a:ln>
                  <a:noFill/>
                </a:ln>
                <a:solidFill>
                  <a:prstClr val="black">
                    <a:lumMod val="65000"/>
                    <a:lumOff val="35000"/>
                  </a:prstClr>
                </a:solidFill>
                <a:effectLst/>
                <a:uLnTx/>
                <a:uFillTx/>
                <a:latin typeface="+mn-lt"/>
                <a:ea typeface="+mn-ea"/>
                <a:cs typeface="Arial" charset="0"/>
              </a:rPr>
              <a:t>st</a:t>
            </a:r>
            <a:r>
              <a:rPr kumimoji="0" lang="en-GB" altLang="en-US" sz="1200" b="0" i="0" u="none" strike="noStrike" kern="1200" cap="none" spc="0" normalizeH="0" baseline="0" noProof="0" dirty="0">
                <a:ln>
                  <a:noFill/>
                </a:ln>
                <a:solidFill>
                  <a:prstClr val="black">
                    <a:lumMod val="65000"/>
                    <a:lumOff val="35000"/>
                  </a:prstClr>
                </a:solidFill>
                <a:effectLst/>
                <a:uLnTx/>
                <a:uFillTx/>
                <a:latin typeface="+mn-lt"/>
                <a:ea typeface="+mn-ea"/>
                <a:cs typeface="Arial" charset="0"/>
              </a:rPr>
              <a:t> Dec. From 2016 </a:t>
            </a:r>
            <a:r>
              <a:rPr kumimoji="0" lang="en-GB" altLang="en-US" sz="1200" b="1" i="0" u="none" strike="noStrike" kern="1200" cap="none" spc="0" normalizeH="0" baseline="0" noProof="0" dirty="0">
                <a:ln>
                  <a:noFill/>
                </a:ln>
                <a:solidFill>
                  <a:srgbClr val="F79646">
                    <a:lumMod val="75000"/>
                  </a:srgbClr>
                </a:solidFill>
                <a:effectLst/>
                <a:uLnTx/>
                <a:uFillTx/>
                <a:latin typeface="+mn-lt"/>
                <a:ea typeface="+mn-ea"/>
                <a:cs typeface="Arial" charset="0"/>
              </a:rPr>
              <a:t>All</a:t>
            </a:r>
            <a:r>
              <a:rPr kumimoji="0" lang="en-GB" altLang="en-US" sz="1200" b="0" i="0" u="none" strike="noStrike" kern="1200" cap="none" spc="0" normalizeH="0" baseline="0" noProof="0" dirty="0">
                <a:ln>
                  <a:noFill/>
                </a:ln>
                <a:solidFill>
                  <a:srgbClr val="F79646">
                    <a:lumMod val="75000"/>
                  </a:srgbClr>
                </a:solidFill>
                <a:effectLst/>
                <a:uLnTx/>
                <a:uFillTx/>
                <a:latin typeface="+mn-lt"/>
                <a:ea typeface="+mn-ea"/>
                <a:cs typeface="Arial" charset="0"/>
              </a:rPr>
              <a:t> </a:t>
            </a:r>
            <a:r>
              <a:rPr kumimoji="0" lang="en-GB" altLang="en-US" sz="1200" b="0" i="0" u="none" strike="noStrike" kern="1200" cap="none" spc="0" normalizeH="0" baseline="0" noProof="0" dirty="0">
                <a:ln>
                  <a:noFill/>
                </a:ln>
                <a:solidFill>
                  <a:prstClr val="black">
                    <a:lumMod val="65000"/>
                    <a:lumOff val="35000"/>
                  </a:prstClr>
                </a:solidFill>
                <a:effectLst/>
                <a:uLnTx/>
                <a:uFillTx/>
                <a:latin typeface="+mn-lt"/>
                <a:ea typeface="+mn-ea"/>
                <a:cs typeface="Arial" charset="0"/>
              </a:rPr>
              <a:t>Pension Schemes moved to a PIP aligned with the tax year.</a:t>
            </a:r>
            <a:endParaRPr kumimoji="0" lang="en-GB" altLang="en-US" sz="800" b="0" i="0" u="none" strike="noStrike" kern="1200" cap="none" spc="0" normalizeH="0" baseline="0" noProof="0" dirty="0">
              <a:ln>
                <a:noFill/>
              </a:ln>
              <a:solidFill>
                <a:prstClr val="black">
                  <a:lumMod val="65000"/>
                  <a:lumOff val="35000"/>
                </a:prstClr>
              </a:solidFill>
              <a:effectLst/>
              <a:uLnTx/>
              <a:uFillTx/>
              <a:latin typeface="+mn-lt"/>
              <a:ea typeface="+mn-ea"/>
              <a:cs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rgbClr val="07174A"/>
              </a:solidFill>
              <a:latin typeface="Tahoma"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7174A"/>
                </a:solidFill>
                <a:latin typeface="Tahoma" pitchFamily="34" charset="0"/>
              </a:rPr>
              <a:t>So when we look at whether a member has exceeded or kept within the AA amount, we have to measure the increase in benefits across a period of time.  This is known as the Pension Input Period.</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0010B-8038-48A7-AF61-A844E781B0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9545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0010B-8038-48A7-AF61-A844E781B0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9545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 if the member sis purchasing top up options, that would also be included when calculating their PIA using the same calculation as above.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0010B-8038-48A7-AF61-A844E781B0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8305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5"/>
          </p:nvPr>
        </p:nvSpPr>
        <p:spPr/>
        <p:txBody>
          <a:bodyPr/>
          <a:lstStyle/>
          <a:p>
            <a:fld id="{365D993B-DC65-4B0D-9312-CE6DC2580D69}" type="slidenum">
              <a:rPr lang="en-GB" smtClean="0"/>
              <a:t>5</a:t>
            </a:fld>
            <a:endParaRPr lang="en-GB" dirty="0"/>
          </a:p>
        </p:txBody>
      </p:sp>
    </p:spTree>
    <p:extLst>
      <p:ext uri="{BB962C8B-B14F-4D97-AF65-F5344CB8AC3E}">
        <p14:creationId xmlns:p14="http://schemas.microsoft.com/office/powerpoint/2010/main" val="2087556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ct val="20000"/>
              </a:spcBef>
              <a:spcAft>
                <a:spcPct val="20000"/>
              </a:spcAft>
              <a:buClr>
                <a:srgbClr val="8369B0"/>
              </a:buClr>
            </a:pPr>
            <a:r>
              <a:rPr lang="en-GB" altLang="en-US" b="0" dirty="0">
                <a:solidFill>
                  <a:schemeClr val="tx2"/>
                </a:solidFill>
              </a:rPr>
              <a:t>6</a:t>
            </a:r>
            <a:r>
              <a:rPr lang="en-GB" altLang="en-US" b="0" baseline="30000" dirty="0">
                <a:solidFill>
                  <a:schemeClr val="tx2"/>
                </a:solidFill>
              </a:rPr>
              <a:t>th</a:t>
            </a:r>
            <a:r>
              <a:rPr lang="en-GB" altLang="en-US" b="0" dirty="0">
                <a:solidFill>
                  <a:schemeClr val="tx2"/>
                </a:solidFill>
              </a:rPr>
              <a:t> October is the legislative deadline. We aim to have PSS’s issued by 31</a:t>
            </a:r>
            <a:r>
              <a:rPr lang="en-GB" altLang="en-US" b="0" baseline="30000" dirty="0">
                <a:solidFill>
                  <a:schemeClr val="tx2"/>
                </a:solidFill>
              </a:rPr>
              <a:t>st</a:t>
            </a:r>
            <a:r>
              <a:rPr lang="en-GB" altLang="en-US" b="0" dirty="0">
                <a:solidFill>
                  <a:schemeClr val="tx2"/>
                </a:solidFill>
              </a:rPr>
              <a:t> August wherever possible. </a:t>
            </a:r>
            <a:r>
              <a:rPr lang="en-GB" altLang="en-US" b="1" dirty="0">
                <a:solidFill>
                  <a:schemeClr val="tx2"/>
                </a:solidFill>
              </a:rPr>
              <a:t>Any</a:t>
            </a:r>
            <a:r>
              <a:rPr lang="en-GB" altLang="en-US" baseline="0" dirty="0">
                <a:solidFill>
                  <a:schemeClr val="tx2"/>
                </a:solidFill>
              </a:rPr>
              <a:t> member can request a PSS at any time.</a:t>
            </a:r>
          </a:p>
          <a:p>
            <a:pPr lvl="0">
              <a:spcBef>
                <a:spcPct val="20000"/>
              </a:spcBef>
              <a:spcAft>
                <a:spcPct val="20000"/>
              </a:spcAft>
              <a:buClr>
                <a:srgbClr val="8369B0"/>
              </a:buClr>
            </a:pPr>
            <a:r>
              <a:rPr lang="en-GB" altLang="en-US" baseline="0" dirty="0">
                <a:solidFill>
                  <a:schemeClr val="tx2"/>
                </a:solidFill>
              </a:rPr>
              <a:t>E.g. a member may have a pension elsewhere that is close to the AA limit, therefore they request a PSS from us to see if both of them combined equals a breach. </a:t>
            </a:r>
          </a:p>
          <a:p>
            <a:endParaRPr lang="en-GB" dirty="0"/>
          </a:p>
        </p:txBody>
      </p:sp>
      <p:sp>
        <p:nvSpPr>
          <p:cNvPr id="4" name="Slide Number Placeholder 3"/>
          <p:cNvSpPr>
            <a:spLocks noGrp="1"/>
          </p:cNvSpPr>
          <p:nvPr>
            <p:ph type="sldNum" sz="quarter" idx="5"/>
          </p:nvPr>
        </p:nvSpPr>
        <p:spPr/>
        <p:txBody>
          <a:bodyPr/>
          <a:lstStyle/>
          <a:p>
            <a:fld id="{365D993B-DC65-4B0D-9312-CE6DC2580D69}" type="slidenum">
              <a:rPr lang="en-GB" smtClean="0"/>
              <a:t>36</a:t>
            </a:fld>
            <a:endParaRPr lang="en-GB" dirty="0"/>
          </a:p>
        </p:txBody>
      </p:sp>
    </p:spTree>
    <p:extLst>
      <p:ext uri="{BB962C8B-B14F-4D97-AF65-F5344CB8AC3E}">
        <p14:creationId xmlns:p14="http://schemas.microsoft.com/office/powerpoint/2010/main" val="195937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regular march and April interface. 0.5% error compliance rate.</a:t>
            </a:r>
          </a:p>
          <a:p>
            <a:r>
              <a:rPr lang="en-GB" dirty="0"/>
              <a:t>Confirmation of CARE</a:t>
            </a:r>
            <a:r>
              <a:rPr lang="en-GB" baseline="0" dirty="0"/>
              <a:t> year end closure - closing down the financial year for CARE scheme members.</a:t>
            </a:r>
          </a:p>
          <a:p>
            <a:r>
              <a:rPr lang="en-GB" baseline="0" dirty="0"/>
              <a:t>Additional five day PIP information via a manual interface </a:t>
            </a:r>
          </a:p>
          <a:p>
            <a:r>
              <a:rPr lang="en-GB" b="1" baseline="0" dirty="0"/>
              <a:t>Important</a:t>
            </a:r>
            <a:r>
              <a:rPr lang="en-GB" baseline="0" dirty="0"/>
              <a:t> - </a:t>
            </a:r>
            <a:r>
              <a:rPr lang="en-GB" dirty="0"/>
              <a:t>Failure to submit your end of year data on time may result in inaccurate Annual Statements or even non-distribution of statements to members who are eligible to receive one.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0010B-8038-48A7-AF61-A844E781B0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335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Important</a:t>
            </a:r>
            <a:r>
              <a:rPr lang="en-GB" baseline="0" dirty="0"/>
              <a:t> - </a:t>
            </a:r>
            <a:r>
              <a:rPr lang="en-GB" dirty="0"/>
              <a:t>Failure to submit your end of year data on time may result in inaccurate Annual Statements or even non-distribution of statements to members who are eligible to receive one.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0010B-8038-48A7-AF61-A844E781B0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5317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5D993B-DC65-4B0D-9312-CE6DC2580D69}" type="slidenum">
              <a:rPr lang="en-GB" smtClean="0"/>
              <a:t>39</a:t>
            </a:fld>
            <a:endParaRPr lang="en-GB" dirty="0"/>
          </a:p>
        </p:txBody>
      </p:sp>
    </p:spTree>
    <p:extLst>
      <p:ext uri="{BB962C8B-B14F-4D97-AF65-F5344CB8AC3E}">
        <p14:creationId xmlns:p14="http://schemas.microsoft.com/office/powerpoint/2010/main" val="3219404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3C651E-6B3F-4A67-BA50-3886A03AD90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532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HMRC have a</a:t>
            </a:r>
            <a:r>
              <a:rPr lang="en-GB" baseline="0" dirty="0"/>
              <a:t> calculator to help members calculate the resulting tax charge (link on slide).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0010B-8038-48A7-AF61-A844E781B0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9545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Scheme pays voluntary – the above conditions are not met but the member still wants to apply for the tax charge to be taken from their scheme benefits.</a:t>
            </a:r>
          </a:p>
          <a:p>
            <a:r>
              <a:rPr lang="en-GB" dirty="0"/>
              <a:t>The member applies using the ‘scheme pays quote request’ form on the member forms page of our website. </a:t>
            </a:r>
          </a:p>
          <a:p>
            <a:r>
              <a:rPr lang="en-GB" dirty="0"/>
              <a:t>https://www.civilservicepensionscheme.org.uk/media/536543/annual-allowance-scheme-pays-quote-request-july-2019.pdf </a:t>
            </a:r>
          </a:p>
          <a:p>
            <a:endParaRPr lang="en-GB" dirty="0"/>
          </a:p>
        </p:txBody>
      </p:sp>
      <p:sp>
        <p:nvSpPr>
          <p:cNvPr id="4" name="Slide Number Placeholder 3"/>
          <p:cNvSpPr>
            <a:spLocks noGrp="1"/>
          </p:cNvSpPr>
          <p:nvPr>
            <p:ph type="sldNum" sz="quarter" idx="5"/>
          </p:nvPr>
        </p:nvSpPr>
        <p:spPr/>
        <p:txBody>
          <a:bodyPr/>
          <a:lstStyle/>
          <a:p>
            <a:fld id="{365D993B-DC65-4B0D-9312-CE6DC2580D69}" type="slidenum">
              <a:rPr lang="en-GB" smtClean="0"/>
              <a:t>42</a:t>
            </a:fld>
            <a:endParaRPr lang="en-GB" dirty="0"/>
          </a:p>
        </p:txBody>
      </p:sp>
    </p:spTree>
    <p:extLst>
      <p:ext uri="{BB962C8B-B14F-4D97-AF65-F5344CB8AC3E}">
        <p14:creationId xmlns:p14="http://schemas.microsoft.com/office/powerpoint/2010/main" val="17914354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We will recalculate their Pension Input Amounts (PIAs) and issue revised PSS for the 2022/23 tax year to them by 6 October 2024. We will provide separate communications to these members with further details about this process.</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1F1F1F"/>
                </a:solidFill>
                <a:effectLst/>
                <a:latin typeface="Roboto" panose="020F0502020204030204" pitchFamily="2" charset="0"/>
                <a:ea typeface="Times New Roman" panose="02020603050405020304" pitchFamily="18" charset="0"/>
              </a:rPr>
              <a:t>The deadline for Remedy affected members to ask the scheme to pay all, or part, of an Annual Allowance tax charge (a scheme pays election) for 2022/23 has been extended to </a:t>
            </a:r>
            <a:r>
              <a:rPr lang="en-GB" sz="1800" dirty="0">
                <a:solidFill>
                  <a:srgbClr val="040C28"/>
                </a:solidFill>
                <a:effectLst/>
                <a:latin typeface="Roboto" panose="020F0502020204030204" pitchFamily="2" charset="0"/>
                <a:ea typeface="Times New Roman" panose="02020603050405020304" pitchFamily="18" charset="0"/>
              </a:rPr>
              <a:t>6 July 2025, unless you were a pensioner on 1 October 2023 in which case the deadline is 8 July 2027</a:t>
            </a:r>
            <a:r>
              <a:rPr lang="en-GB" sz="1800" dirty="0">
                <a:solidFill>
                  <a:srgbClr val="1F1F1F"/>
                </a:solidFill>
                <a:effectLst/>
                <a:latin typeface="Roboto" panose="020F0502020204030204" pitchFamily="2" charset="0"/>
                <a:ea typeface="Times New Roman" panose="02020603050405020304" pitchFamily="18" charset="0"/>
              </a:rPr>
              <a:t>.</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365D993B-DC65-4B0D-9312-CE6DC2580D69}" type="slidenum">
              <a:rPr lang="en-GB" smtClean="0"/>
              <a:t>44</a:t>
            </a:fld>
            <a:endParaRPr lang="en-GB" dirty="0"/>
          </a:p>
        </p:txBody>
      </p:sp>
    </p:spTree>
    <p:extLst>
      <p:ext uri="{BB962C8B-B14F-4D97-AF65-F5344CB8AC3E}">
        <p14:creationId xmlns:p14="http://schemas.microsoft.com/office/powerpoint/2010/main" val="20954610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you receive your indicative MI check over it and if there is anyone missing that you think should receive a PSS or vice versa – let us know.</a:t>
            </a:r>
          </a:p>
          <a:p>
            <a:endParaRPr lang="en-GB" dirty="0"/>
          </a:p>
          <a:p>
            <a:r>
              <a:rPr lang="en-GB" sz="1800" dirty="0">
                <a:effectLst/>
                <a:latin typeface="Segoe UI" panose="020B0502040204020203" pitchFamily="34" charset="0"/>
              </a:rPr>
              <a:t>recipients of remedy PSS are expected to be high in number due to the time frame involved in the remedy period</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3C651E-6B3F-4A67-BA50-3886A03AD90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8987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We will recalculate their Pension Input Amounts (PIAs) and issue revised PSS for the 2022/23 tax year to them by 6 October 2024. We will provide separate communications to these members with further details about this process.</a:t>
            </a:r>
            <a:endParaRPr lang="en-GB" dirty="0"/>
          </a:p>
        </p:txBody>
      </p:sp>
      <p:sp>
        <p:nvSpPr>
          <p:cNvPr id="4" name="Slide Number Placeholder 3"/>
          <p:cNvSpPr>
            <a:spLocks noGrp="1"/>
          </p:cNvSpPr>
          <p:nvPr>
            <p:ph type="sldNum" sz="quarter" idx="5"/>
          </p:nvPr>
        </p:nvSpPr>
        <p:spPr/>
        <p:txBody>
          <a:bodyPr/>
          <a:lstStyle/>
          <a:p>
            <a:fld id="{365D993B-DC65-4B0D-9312-CE6DC2580D69}" type="slidenum">
              <a:rPr lang="en-GB" smtClean="0"/>
              <a:t>46</a:t>
            </a:fld>
            <a:endParaRPr lang="en-GB" dirty="0"/>
          </a:p>
        </p:txBody>
      </p:sp>
    </p:spTree>
    <p:extLst>
      <p:ext uri="{BB962C8B-B14F-4D97-AF65-F5344CB8AC3E}">
        <p14:creationId xmlns:p14="http://schemas.microsoft.com/office/powerpoint/2010/main" val="3910250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Members must have opted in by 31</a:t>
            </a:r>
            <a:r>
              <a:rPr lang="en-GB" baseline="30000" dirty="0"/>
              <a:t>st</a:t>
            </a:r>
            <a:r>
              <a:rPr lang="en-GB" baseline="0" dirty="0"/>
              <a:t> May for the opt in to take effect. To opt in they had to email paper@mycsp.co.uk with their full name, member number &amp; DOB. </a:t>
            </a:r>
          </a:p>
          <a:p>
            <a:r>
              <a:rPr lang="en-GB" baseline="0" dirty="0"/>
              <a:t>Why paperless? – </a:t>
            </a:r>
            <a:r>
              <a:rPr lang="en-GB" dirty="0"/>
              <a:t>Up to 2021, we produced over half a million statements each year, using seven million pieces of paper. By going paperless, we can save over 100 tonnes of CO2 as well as giving you quicker, easier and more secure access to your ABS.</a:t>
            </a:r>
            <a:endParaRPr lang="en-GB" baseline="0" dirty="0"/>
          </a:p>
        </p:txBody>
      </p:sp>
      <p:sp>
        <p:nvSpPr>
          <p:cNvPr id="4" name="Slide Number Placeholder 3"/>
          <p:cNvSpPr>
            <a:spLocks noGrp="1"/>
          </p:cNvSpPr>
          <p:nvPr>
            <p:ph type="sldNum" sz="quarter" idx="5"/>
          </p:nvPr>
        </p:nvSpPr>
        <p:spPr/>
        <p:txBody>
          <a:bodyPr/>
          <a:lstStyle/>
          <a:p>
            <a:fld id="{365D993B-DC65-4B0D-9312-CE6DC2580D69}" type="slidenum">
              <a:rPr lang="en-GB" smtClean="0"/>
              <a:t>6</a:t>
            </a:fld>
            <a:endParaRPr lang="en-GB" dirty="0"/>
          </a:p>
        </p:txBody>
      </p:sp>
    </p:spTree>
    <p:extLst>
      <p:ext uri="{BB962C8B-B14F-4D97-AF65-F5344CB8AC3E}">
        <p14:creationId xmlns:p14="http://schemas.microsoft.com/office/powerpoint/2010/main" val="887164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We must include all information from the remedy period and the years prior as carry-forward will need to be included for members to determine their situation and therefore action they may want/need to take.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There will be two of these tables, one for legacy, one for alpha so members can have all information they need to make their own informed decision.</a:t>
            </a:r>
            <a:endParaRPr lang="en-GB" dirty="0"/>
          </a:p>
        </p:txBody>
      </p:sp>
      <p:sp>
        <p:nvSpPr>
          <p:cNvPr id="4" name="Slide Number Placeholder 3"/>
          <p:cNvSpPr>
            <a:spLocks noGrp="1"/>
          </p:cNvSpPr>
          <p:nvPr>
            <p:ph type="sldNum" sz="quarter" idx="5"/>
          </p:nvPr>
        </p:nvSpPr>
        <p:spPr/>
        <p:txBody>
          <a:bodyPr/>
          <a:lstStyle/>
          <a:p>
            <a:fld id="{365D993B-DC65-4B0D-9312-CE6DC2580D69}" type="slidenum">
              <a:rPr lang="en-GB" smtClean="0"/>
              <a:t>47</a:t>
            </a:fld>
            <a:endParaRPr lang="en-GB" dirty="0"/>
          </a:p>
        </p:txBody>
      </p:sp>
    </p:spTree>
    <p:extLst>
      <p:ext uri="{BB962C8B-B14F-4D97-AF65-F5344CB8AC3E}">
        <p14:creationId xmlns:p14="http://schemas.microsoft.com/office/powerpoint/2010/main" val="22098145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Segoe UI" panose="020B0502040204020203" pitchFamily="34" charset="0"/>
              </a:rPr>
              <a:t>We expect another EPN with more info on PSS to be issued over the summer</a:t>
            </a:r>
            <a:endParaRPr lang="en-GB" dirty="0"/>
          </a:p>
        </p:txBody>
      </p:sp>
      <p:sp>
        <p:nvSpPr>
          <p:cNvPr id="4" name="Slide Number Placeholder 3"/>
          <p:cNvSpPr>
            <a:spLocks noGrp="1"/>
          </p:cNvSpPr>
          <p:nvPr>
            <p:ph type="sldNum" sz="quarter" idx="5"/>
          </p:nvPr>
        </p:nvSpPr>
        <p:spPr/>
        <p:txBody>
          <a:bodyPr/>
          <a:lstStyle/>
          <a:p>
            <a:fld id="{365D993B-DC65-4B0D-9312-CE6DC2580D69}" type="slidenum">
              <a:rPr lang="en-GB" smtClean="0"/>
              <a:t>52</a:t>
            </a:fld>
            <a:endParaRPr lang="en-GB" dirty="0"/>
          </a:p>
        </p:txBody>
      </p:sp>
    </p:spTree>
    <p:extLst>
      <p:ext uri="{BB962C8B-B14F-4D97-AF65-F5344CB8AC3E}">
        <p14:creationId xmlns:p14="http://schemas.microsoft.com/office/powerpoint/2010/main" val="12907737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445C0-40FB-4E15-BE63-014B1D71003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55338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5D993B-DC65-4B0D-9312-CE6DC2580D69}" type="slidenum">
              <a:rPr lang="en-GB" smtClean="0"/>
              <a:t>55</a:t>
            </a:fld>
            <a:endParaRPr lang="en-GB" dirty="0"/>
          </a:p>
        </p:txBody>
      </p:sp>
    </p:spTree>
    <p:extLst>
      <p:ext uri="{BB962C8B-B14F-4D97-AF65-F5344CB8AC3E}">
        <p14:creationId xmlns:p14="http://schemas.microsoft.com/office/powerpoint/2010/main" val="9043507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5D993B-DC65-4B0D-9312-CE6DC2580D69}" type="slidenum">
              <a:rPr lang="en-GB" smtClean="0"/>
              <a:t>56</a:t>
            </a:fld>
            <a:endParaRPr lang="en-GB" dirty="0"/>
          </a:p>
        </p:txBody>
      </p:sp>
    </p:spTree>
    <p:extLst>
      <p:ext uri="{BB962C8B-B14F-4D97-AF65-F5344CB8AC3E}">
        <p14:creationId xmlns:p14="http://schemas.microsoft.com/office/powerpoint/2010/main" val="6271283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Details of what is required will be communicated at the time of booking, as this could change</a:t>
            </a:r>
          </a:p>
        </p:txBody>
      </p:sp>
      <p:sp>
        <p:nvSpPr>
          <p:cNvPr id="4" name="Slide Number Placeholder 3"/>
          <p:cNvSpPr>
            <a:spLocks noGrp="1"/>
          </p:cNvSpPr>
          <p:nvPr>
            <p:ph type="sldNum" sz="quarter" idx="5"/>
          </p:nvPr>
        </p:nvSpPr>
        <p:spPr/>
        <p:txBody>
          <a:bodyPr/>
          <a:lstStyle/>
          <a:p>
            <a:fld id="{365D993B-DC65-4B0D-9312-CE6DC2580D69}" type="slidenum">
              <a:rPr lang="en-GB" smtClean="0"/>
              <a:t>57</a:t>
            </a:fld>
            <a:endParaRPr lang="en-GB" dirty="0"/>
          </a:p>
        </p:txBody>
      </p:sp>
    </p:spTree>
    <p:extLst>
      <p:ext uri="{BB962C8B-B14F-4D97-AF65-F5344CB8AC3E}">
        <p14:creationId xmlns:p14="http://schemas.microsoft.com/office/powerpoint/2010/main" val="29952831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prices to be confirmed by </a:t>
            </a:r>
            <a:r>
              <a:rPr lang="en-GB" dirty="0" err="1"/>
              <a:t>Isio</a:t>
            </a:r>
            <a:endParaRPr lang="en-GB" dirty="0"/>
          </a:p>
        </p:txBody>
      </p:sp>
      <p:sp>
        <p:nvSpPr>
          <p:cNvPr id="4" name="Slide Number Placeholder 3"/>
          <p:cNvSpPr>
            <a:spLocks noGrp="1"/>
          </p:cNvSpPr>
          <p:nvPr>
            <p:ph type="sldNum" sz="quarter" idx="5"/>
          </p:nvPr>
        </p:nvSpPr>
        <p:spPr/>
        <p:txBody>
          <a:bodyPr/>
          <a:lstStyle/>
          <a:p>
            <a:fld id="{365D993B-DC65-4B0D-9312-CE6DC2580D69}" type="slidenum">
              <a:rPr lang="en-GB" smtClean="0"/>
              <a:t>58</a:t>
            </a:fld>
            <a:endParaRPr lang="en-GB" dirty="0"/>
          </a:p>
        </p:txBody>
      </p:sp>
    </p:spTree>
    <p:extLst>
      <p:ext uri="{BB962C8B-B14F-4D97-AF65-F5344CB8AC3E}">
        <p14:creationId xmlns:p14="http://schemas.microsoft.com/office/powerpoint/2010/main" val="711842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Segoe UI" panose="020B0502040204020203" pitchFamily="34" charset="0"/>
              </a:rPr>
              <a:t>Documentation will be required, also we will be asking for attendees to do pre-work before sessions to ensure they get the most out of them.</a:t>
            </a:r>
            <a:endParaRPr lang="en-GB" dirty="0"/>
          </a:p>
        </p:txBody>
      </p:sp>
      <p:sp>
        <p:nvSpPr>
          <p:cNvPr id="4" name="Slide Number Placeholder 3"/>
          <p:cNvSpPr>
            <a:spLocks noGrp="1"/>
          </p:cNvSpPr>
          <p:nvPr>
            <p:ph type="sldNum" sz="quarter" idx="5"/>
          </p:nvPr>
        </p:nvSpPr>
        <p:spPr/>
        <p:txBody>
          <a:bodyPr/>
          <a:lstStyle/>
          <a:p>
            <a:fld id="{365D993B-DC65-4B0D-9312-CE6DC2580D69}" type="slidenum">
              <a:rPr lang="en-GB" smtClean="0"/>
              <a:t>59</a:t>
            </a:fld>
            <a:endParaRPr lang="en-GB" dirty="0"/>
          </a:p>
        </p:txBody>
      </p:sp>
    </p:spTree>
    <p:extLst>
      <p:ext uri="{BB962C8B-B14F-4D97-AF65-F5344CB8AC3E}">
        <p14:creationId xmlns:p14="http://schemas.microsoft.com/office/powerpoint/2010/main" val="3441364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Segoe UI" panose="020B0502040204020203" pitchFamily="34" charset="0"/>
              </a:rPr>
              <a:t>First time recipients of a PSS (breaching new £60k) AA - we recommend they go straight to a 121</a:t>
            </a:r>
            <a:endParaRPr lang="en-GB" dirty="0"/>
          </a:p>
        </p:txBody>
      </p:sp>
      <p:sp>
        <p:nvSpPr>
          <p:cNvPr id="4" name="Slide Number Placeholder 3"/>
          <p:cNvSpPr>
            <a:spLocks noGrp="1"/>
          </p:cNvSpPr>
          <p:nvPr>
            <p:ph type="sldNum" sz="quarter" idx="5"/>
          </p:nvPr>
        </p:nvSpPr>
        <p:spPr/>
        <p:txBody>
          <a:bodyPr/>
          <a:lstStyle/>
          <a:p>
            <a:fld id="{365D993B-DC65-4B0D-9312-CE6DC2580D69}" type="slidenum">
              <a:rPr lang="en-GB" smtClean="0"/>
              <a:t>60</a:t>
            </a:fld>
            <a:endParaRPr lang="en-GB" dirty="0"/>
          </a:p>
        </p:txBody>
      </p:sp>
    </p:spTree>
    <p:extLst>
      <p:ext uri="{BB962C8B-B14F-4D97-AF65-F5344CB8AC3E}">
        <p14:creationId xmlns:p14="http://schemas.microsoft.com/office/powerpoint/2010/main" val="26846469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5D993B-DC65-4B0D-9312-CE6DC2580D69}" type="slidenum">
              <a:rPr lang="en-GB" smtClean="0"/>
              <a:t>62</a:t>
            </a:fld>
            <a:endParaRPr lang="en-GB" dirty="0"/>
          </a:p>
        </p:txBody>
      </p:sp>
    </p:spTree>
    <p:extLst>
      <p:ext uri="{BB962C8B-B14F-4D97-AF65-F5344CB8AC3E}">
        <p14:creationId xmlns:p14="http://schemas.microsoft.com/office/powerpoint/2010/main" val="317822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solidFill>
                  <a:schemeClr val="bg1"/>
                </a:solidFill>
              </a:rPr>
              <a:t>318.8k active members registered on the portal 55.6% as at end of May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80EE8-209F-4233-9C14-AFAA37C6BFA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85782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Please do not send individual member queries to this e-mail address.</a:t>
            </a:r>
            <a:endParaRPr lang="en-GB" dirty="0"/>
          </a:p>
        </p:txBody>
      </p:sp>
      <p:sp>
        <p:nvSpPr>
          <p:cNvPr id="4" name="Slide Number Placeholder 3"/>
          <p:cNvSpPr>
            <a:spLocks noGrp="1"/>
          </p:cNvSpPr>
          <p:nvPr>
            <p:ph type="sldNum" sz="quarter" idx="5"/>
          </p:nvPr>
        </p:nvSpPr>
        <p:spPr/>
        <p:txBody>
          <a:bodyPr/>
          <a:lstStyle/>
          <a:p>
            <a:fld id="{365D993B-DC65-4B0D-9312-CE6DC2580D69}" type="slidenum">
              <a:rPr lang="en-GB" smtClean="0"/>
              <a:t>63</a:t>
            </a:fld>
            <a:endParaRPr lang="en-GB" dirty="0"/>
          </a:p>
        </p:txBody>
      </p:sp>
    </p:spTree>
    <p:extLst>
      <p:ext uri="{BB962C8B-B14F-4D97-AF65-F5344CB8AC3E}">
        <p14:creationId xmlns:p14="http://schemas.microsoft.com/office/powerpoint/2010/main" val="30896423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do have further courses on offer as listed here. Note: the tax related sessions are for member’s who have received a Pension Savings Statement (PSS). If you’re interested in these courses, either yourself or your employer can fund them. More information is available at www.mycsp.co.uk – all of these courses are available to New Fair Deal members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80EE8-209F-4233-9C14-AFAA37C6BFA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0653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3C651E-6B3F-4A67-BA50-3886A03AD90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9896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445C0-40FB-4E15-BE63-014B1D71003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7404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DOB 29/03/1964</a:t>
            </a:r>
          </a:p>
          <a:p>
            <a:r>
              <a:rPr lang="fr-FR" dirty="0"/>
              <a:t>Static pensionable pay of £30,000 </a:t>
            </a:r>
            <a:r>
              <a:rPr lang="fr-FR" dirty="0" err="1"/>
              <a:t>throughout</a:t>
            </a:r>
            <a:r>
              <a:rPr lang="fr-FR" dirty="0"/>
              <a:t> service</a:t>
            </a:r>
          </a:p>
          <a:p>
            <a:r>
              <a:rPr lang="fr-FR" dirty="0"/>
              <a:t>Retirement date 29/03/2029 – 65</a:t>
            </a:r>
          </a:p>
          <a:p>
            <a:endParaRPr lang="fr-FR" dirty="0"/>
          </a:p>
          <a:p>
            <a:endParaRPr lang="en-GB" dirty="0"/>
          </a:p>
        </p:txBody>
      </p:sp>
      <p:sp>
        <p:nvSpPr>
          <p:cNvPr id="4" name="Slide Number Placeholder 3"/>
          <p:cNvSpPr>
            <a:spLocks noGrp="1"/>
          </p:cNvSpPr>
          <p:nvPr>
            <p:ph type="sldNum" sz="quarter" idx="10"/>
          </p:nvPr>
        </p:nvSpPr>
        <p:spPr/>
        <p:txBody>
          <a:bodyPr/>
          <a:lstStyle/>
          <a:p>
            <a:fld id="{E6DE0588-7709-4B86-ABCC-7F70CC468D07}" type="slidenum">
              <a:rPr lang="en-GB" smtClean="0"/>
              <a:t>8</a:t>
            </a:fld>
            <a:endParaRPr lang="en-GB" dirty="0"/>
          </a:p>
        </p:txBody>
      </p:sp>
    </p:spTree>
    <p:extLst>
      <p:ext uri="{BB962C8B-B14F-4D97-AF65-F5344CB8AC3E}">
        <p14:creationId xmlns:p14="http://schemas.microsoft.com/office/powerpoint/2010/main" val="4128676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DE0588-7709-4B86-ABCC-7F70CC468D07}" type="slidenum">
              <a:rPr lang="en-GB" smtClean="0"/>
              <a:t>9</a:t>
            </a:fld>
            <a:endParaRPr lang="en-GB" dirty="0"/>
          </a:p>
        </p:txBody>
      </p:sp>
    </p:spTree>
    <p:extLst>
      <p:ext uri="{BB962C8B-B14F-4D97-AF65-F5344CB8AC3E}">
        <p14:creationId xmlns:p14="http://schemas.microsoft.com/office/powerpoint/2010/main" val="860458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a:t>
            </a:r>
            <a:r>
              <a:rPr lang="en-GB" sz="1800" dirty="0">
                <a:effectLst/>
                <a:highlight>
                  <a:srgbClr val="00FF00"/>
                </a:highlight>
                <a:latin typeface="Calibri" panose="020F0502020204030204" pitchFamily="34" charset="0"/>
                <a:ea typeface="Times New Roman" panose="02020603050405020304" pitchFamily="18" charset="0"/>
              </a:rPr>
              <a:t>alpha not being service based, so if for example someone moved to alpha on 01/04/15 their service last year would have stopped to that point, but now their record is rolled back if they were classic, classic plus or premium in their legacy</a:t>
            </a:r>
            <a:r>
              <a:rPr lang="en-GB" sz="1800" dirty="0">
                <a:effectLst/>
                <a:latin typeface="Calibri" panose="020F0502020204030204" pitchFamily="34" charset="0"/>
                <a:ea typeface="Times New Roman" panose="02020603050405020304" pitchFamily="18" charset="0"/>
              </a:rPr>
              <a:t> scheme, this service will now reflect up to 31/03/22 and their alpha pension will be less.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E6DE0588-7709-4B86-ABCC-7F70CC468D07}" type="slidenum">
              <a:rPr lang="en-GB" smtClean="0"/>
              <a:t>10</a:t>
            </a:fld>
            <a:endParaRPr lang="en-GB" dirty="0"/>
          </a:p>
        </p:txBody>
      </p:sp>
    </p:spTree>
    <p:extLst>
      <p:ext uri="{BB962C8B-B14F-4D97-AF65-F5344CB8AC3E}">
        <p14:creationId xmlns:p14="http://schemas.microsoft.com/office/powerpoint/2010/main" val="369371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Remedy Pension Power (mycsp.co.uk)</a:t>
            </a:r>
            <a:endParaRPr lang="en-GB" dirty="0"/>
          </a:p>
          <a:p>
            <a:endParaRPr lang="en-GB" dirty="0"/>
          </a:p>
          <a:p>
            <a:r>
              <a:rPr lang="en-GB" dirty="0"/>
              <a:t>Members can book onto open sessions using this link</a:t>
            </a:r>
          </a:p>
        </p:txBody>
      </p:sp>
      <p:sp>
        <p:nvSpPr>
          <p:cNvPr id="4" name="Slide Number Placeholder 3"/>
          <p:cNvSpPr>
            <a:spLocks noGrp="1"/>
          </p:cNvSpPr>
          <p:nvPr>
            <p:ph type="sldNum" sz="quarter" idx="10"/>
          </p:nvPr>
        </p:nvSpPr>
        <p:spPr/>
        <p:txBody>
          <a:bodyPr/>
          <a:lstStyle/>
          <a:p>
            <a:fld id="{E6DE0588-7709-4B86-ABCC-7F70CC468D07}" type="slidenum">
              <a:rPr lang="en-GB" smtClean="0"/>
              <a:t>11</a:t>
            </a:fld>
            <a:endParaRPr lang="en-GB" dirty="0"/>
          </a:p>
        </p:txBody>
      </p:sp>
    </p:spTree>
    <p:extLst>
      <p:ext uri="{BB962C8B-B14F-4D97-AF65-F5344CB8AC3E}">
        <p14:creationId xmlns:p14="http://schemas.microsoft.com/office/powerpoint/2010/main" val="3683708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E1E1E75-1BFC-4C1F-9384-0A76E648DDEA}" type="datetime1">
              <a:rPr lang="en-GB" smtClean="0"/>
              <a:t>11/07/2024</a:t>
            </a:fld>
            <a:endParaRPr lang="en-GB" dirty="0"/>
          </a:p>
        </p:txBody>
      </p:sp>
      <p:sp>
        <p:nvSpPr>
          <p:cNvPr id="5" name="Footer Placeholder 4"/>
          <p:cNvSpPr>
            <a:spLocks noGrp="1"/>
          </p:cNvSpPr>
          <p:nvPr>
            <p:ph type="ftr" sz="quarter" idx="11"/>
          </p:nvPr>
        </p:nvSpPr>
        <p:spPr/>
        <p:txBody>
          <a:body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6" name="Slide Number Placeholder 5"/>
          <p:cNvSpPr>
            <a:spLocks noGrp="1"/>
          </p:cNvSpPr>
          <p:nvPr>
            <p:ph type="sldNum" sz="quarter" idx="12"/>
          </p:nvPr>
        </p:nvSpPr>
        <p:spPr/>
        <p:txBody>
          <a:bodyPr/>
          <a:lstStyle/>
          <a:p>
            <a:fld id="{FB1E80E0-5D75-4E00-B45F-317301A73369}" type="slidenum">
              <a:rPr lang="en-GB" smtClean="0"/>
              <a:t>‹#›</a:t>
            </a:fld>
            <a:endParaRPr lang="en-GB" dirty="0"/>
          </a:p>
        </p:txBody>
      </p:sp>
    </p:spTree>
    <p:extLst>
      <p:ext uri="{BB962C8B-B14F-4D97-AF65-F5344CB8AC3E}">
        <p14:creationId xmlns:p14="http://schemas.microsoft.com/office/powerpoint/2010/main" val="424391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ECCC6E-0954-49BB-AE5F-97290A9E45D6}" type="datetime1">
              <a:rPr lang="en-GB" smtClean="0"/>
              <a:t>11/07/2024</a:t>
            </a:fld>
            <a:endParaRPr lang="en-GB" dirty="0"/>
          </a:p>
        </p:txBody>
      </p:sp>
      <p:sp>
        <p:nvSpPr>
          <p:cNvPr id="5" name="Footer Placeholder 4"/>
          <p:cNvSpPr>
            <a:spLocks noGrp="1"/>
          </p:cNvSpPr>
          <p:nvPr>
            <p:ph type="ftr" sz="quarter" idx="11"/>
          </p:nvPr>
        </p:nvSpPr>
        <p:spPr/>
        <p:txBody>
          <a:body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6" name="Slide Number Placeholder 5"/>
          <p:cNvSpPr>
            <a:spLocks noGrp="1"/>
          </p:cNvSpPr>
          <p:nvPr>
            <p:ph type="sldNum" sz="quarter" idx="12"/>
          </p:nvPr>
        </p:nvSpPr>
        <p:spPr/>
        <p:txBody>
          <a:bodyPr/>
          <a:lstStyle/>
          <a:p>
            <a:fld id="{FB1E80E0-5D75-4E00-B45F-317301A73369}" type="slidenum">
              <a:rPr lang="en-GB" smtClean="0"/>
              <a:t>‹#›</a:t>
            </a:fld>
            <a:endParaRPr lang="en-GB" dirty="0"/>
          </a:p>
        </p:txBody>
      </p:sp>
    </p:spTree>
    <p:extLst>
      <p:ext uri="{BB962C8B-B14F-4D97-AF65-F5344CB8AC3E}">
        <p14:creationId xmlns:p14="http://schemas.microsoft.com/office/powerpoint/2010/main" val="23347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C9D278-F89E-475A-BA0A-C842F7BFB59D}" type="datetime1">
              <a:rPr lang="en-GB" smtClean="0"/>
              <a:t>11/07/2024</a:t>
            </a:fld>
            <a:endParaRPr lang="en-GB" dirty="0"/>
          </a:p>
        </p:txBody>
      </p:sp>
      <p:sp>
        <p:nvSpPr>
          <p:cNvPr id="5" name="Footer Placeholder 4"/>
          <p:cNvSpPr>
            <a:spLocks noGrp="1"/>
          </p:cNvSpPr>
          <p:nvPr>
            <p:ph type="ftr" sz="quarter" idx="11"/>
          </p:nvPr>
        </p:nvSpPr>
        <p:spPr/>
        <p:txBody>
          <a:body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6" name="Slide Number Placeholder 5"/>
          <p:cNvSpPr>
            <a:spLocks noGrp="1"/>
          </p:cNvSpPr>
          <p:nvPr>
            <p:ph type="sldNum" sz="quarter" idx="12"/>
          </p:nvPr>
        </p:nvSpPr>
        <p:spPr/>
        <p:txBody>
          <a:bodyPr/>
          <a:lstStyle/>
          <a:p>
            <a:fld id="{FB1E80E0-5D75-4E00-B45F-317301A73369}" type="slidenum">
              <a:rPr lang="en-GB" smtClean="0"/>
              <a:t>‹#›</a:t>
            </a:fld>
            <a:endParaRPr lang="en-GB" dirty="0"/>
          </a:p>
        </p:txBody>
      </p:sp>
    </p:spTree>
    <p:extLst>
      <p:ext uri="{BB962C8B-B14F-4D97-AF65-F5344CB8AC3E}">
        <p14:creationId xmlns:p14="http://schemas.microsoft.com/office/powerpoint/2010/main" val="625520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3" name="Rectangle 2"/>
          <p:cNvSpPr/>
          <p:nvPr/>
        </p:nvSpPr>
        <p:spPr>
          <a:xfrm>
            <a:off x="0" y="1025525"/>
            <a:ext cx="9144000" cy="5878513"/>
          </a:xfrm>
          <a:prstGeom prst="rect">
            <a:avLst/>
          </a:prstGeom>
          <a:solidFill>
            <a:srgbClr val="009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
        <p:nvSpPr>
          <p:cNvPr id="2" name="Title 1"/>
          <p:cNvSpPr>
            <a:spLocks noGrp="1"/>
          </p:cNvSpPr>
          <p:nvPr>
            <p:ph type="title"/>
          </p:nvPr>
        </p:nvSpPr>
        <p:spPr>
          <a:xfrm>
            <a:off x="323528" y="3068961"/>
            <a:ext cx="8171185" cy="1368152"/>
          </a:xfrm>
        </p:spPr>
        <p:txBody>
          <a:bodyPr anchor="t">
            <a:normAutofit/>
          </a:bodyPr>
          <a:lstStyle>
            <a:lvl1pPr algn="l">
              <a:defRPr sz="3600" b="0" cap="all">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492295834"/>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A1BC0C-E86E-4DF3-B839-812DB6C810C0}" type="datetime1">
              <a:rPr lang="en-GB" smtClean="0">
                <a:solidFill>
                  <a:prstClr val="black">
                    <a:tint val="75000"/>
                  </a:prstClr>
                </a:solidFill>
              </a:rPr>
              <a:t>11/07/2024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Copyright MyCSP Limited 2024. The reproduction or transmission of all or part of these slides is prohibited. The information contained in these slides is confidential to MyCSP limited and you may not disclose it to anyone.</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122570-0D65-4EB2-9BC8-8984EB7669C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45941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D3F99B-B1A6-40D4-9D04-FC793FEE20A1}" type="datetime1">
              <a:rPr lang="en-GB" smtClean="0">
                <a:solidFill>
                  <a:prstClr val="black">
                    <a:tint val="75000"/>
                  </a:prstClr>
                </a:solidFill>
              </a:rPr>
              <a:t>11/07/2024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Copyright MyCSP Limited 2024. The reproduction or transmission of all or part of these slides is prohibited. The information contained in these slides is confidential to MyCSP limited and you may not disclose it to anyone.</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122570-0D65-4EB2-9BC8-8984EB7669C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24922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EDBD35-3522-47B8-8B26-8DE8E2F9D959}" type="datetime1">
              <a:rPr lang="en-GB" smtClean="0">
                <a:solidFill>
                  <a:prstClr val="black">
                    <a:tint val="75000"/>
                  </a:prstClr>
                </a:solidFill>
              </a:rPr>
              <a:t>11/07/2024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Copyright MyCSP Limited 2024. The reproduction or transmission of all or part of these slides is prohibited. The information contained in these slides is confidential to MyCSP limited and you may not disclose it to anyone.</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122570-0D65-4EB2-9BC8-8984EB7669C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1601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DA28965-5998-484F-8A94-CFE4368AC8B6}" type="datetime1">
              <a:rPr lang="en-GB" smtClean="0">
                <a:solidFill>
                  <a:prstClr val="black">
                    <a:tint val="75000"/>
                  </a:prstClr>
                </a:solidFill>
              </a:rPr>
              <a:t>11/07/2024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Copyright MyCSP Limited 2024. The reproduction or transmission of all or part of these slides is prohibited. The information contained in these slides is confidential to MyCSP limited and you may not disclose it to anyone.</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122570-0D65-4EB2-9BC8-8984EB7669C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5239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967335-45C8-43B2-850A-2D24E860FD4B}" type="datetime1">
              <a:rPr lang="en-GB" smtClean="0">
                <a:solidFill>
                  <a:prstClr val="black">
                    <a:tint val="75000"/>
                  </a:prstClr>
                </a:solidFill>
              </a:rPr>
              <a:t>11/07/2024</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r>
              <a:rPr lang="en-GB">
                <a:solidFill>
                  <a:prstClr val="black">
                    <a:tint val="75000"/>
                  </a:prstClr>
                </a:solidFill>
              </a:rPr>
              <a:t>Copyright MyCSP Limited 2024. The reproduction or transmission of all or part of these slides is prohibited. The information contained in these slides is confidential to MyCSP limited and you may not disclose it to anyone.</a:t>
            </a:r>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0122570-0D65-4EB2-9BC8-8984EB7669C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1827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B411A20-19BE-4A11-B33D-CAF141ED8C33}" type="datetime1">
              <a:rPr lang="en-GB" smtClean="0">
                <a:solidFill>
                  <a:prstClr val="black">
                    <a:tint val="75000"/>
                  </a:prstClr>
                </a:solidFill>
              </a:rPr>
              <a:t>11/07/2024</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r>
              <a:rPr lang="en-GB">
                <a:solidFill>
                  <a:prstClr val="black">
                    <a:tint val="75000"/>
                  </a:prstClr>
                </a:solidFill>
              </a:rPr>
              <a:t>Copyright MyCSP Limited 2024. The reproduction or transmission of all or part of these slides is prohibited. The information contained in these slides is confidential to MyCSP limited and you may not disclose it to anyone.</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0122570-0D65-4EB2-9BC8-8984EB7669C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75881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11CC0-C1E2-4376-9569-FD2F91234EF3}" type="datetime1">
              <a:rPr lang="en-GB" smtClean="0">
                <a:solidFill>
                  <a:prstClr val="black">
                    <a:tint val="75000"/>
                  </a:prstClr>
                </a:solidFill>
              </a:rPr>
              <a:t>11/07/2024</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r>
              <a:rPr lang="en-GB">
                <a:solidFill>
                  <a:prstClr val="black">
                    <a:tint val="75000"/>
                  </a:prstClr>
                </a:solidFill>
              </a:rPr>
              <a:t>Copyright MyCSP Limited 2024. The reproduction or transmission of all or part of these slides is prohibited. The information contained in these slides is confidential to MyCSP limited and you may not disclose it to anyone.</a:t>
            </a: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0122570-0D65-4EB2-9BC8-8984EB7669C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5593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737610-A201-40F2-8050-14A6EE352E7D}" type="datetime1">
              <a:rPr lang="en-GB" smtClean="0"/>
              <a:t>11/07/2024</a:t>
            </a:fld>
            <a:endParaRPr lang="en-GB" dirty="0"/>
          </a:p>
        </p:txBody>
      </p:sp>
      <p:sp>
        <p:nvSpPr>
          <p:cNvPr id="5" name="Footer Placeholder 4"/>
          <p:cNvSpPr>
            <a:spLocks noGrp="1"/>
          </p:cNvSpPr>
          <p:nvPr>
            <p:ph type="ftr" sz="quarter" idx="11"/>
          </p:nvPr>
        </p:nvSpPr>
        <p:spPr/>
        <p:txBody>
          <a:body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6" name="Slide Number Placeholder 5"/>
          <p:cNvSpPr>
            <a:spLocks noGrp="1"/>
          </p:cNvSpPr>
          <p:nvPr>
            <p:ph type="sldNum" sz="quarter" idx="12"/>
          </p:nvPr>
        </p:nvSpPr>
        <p:spPr/>
        <p:txBody>
          <a:bodyPr/>
          <a:lstStyle/>
          <a:p>
            <a:fld id="{FB1E80E0-5D75-4E00-B45F-317301A73369}" type="slidenum">
              <a:rPr lang="en-GB" smtClean="0"/>
              <a:t>‹#›</a:t>
            </a:fld>
            <a:endParaRPr lang="en-GB" dirty="0"/>
          </a:p>
        </p:txBody>
      </p:sp>
    </p:spTree>
    <p:extLst>
      <p:ext uri="{BB962C8B-B14F-4D97-AF65-F5344CB8AC3E}">
        <p14:creationId xmlns:p14="http://schemas.microsoft.com/office/powerpoint/2010/main" val="1324926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769C5C-3916-4976-8435-26615AA3DB8F}" type="datetime1">
              <a:rPr lang="en-GB" smtClean="0">
                <a:solidFill>
                  <a:prstClr val="black">
                    <a:tint val="75000"/>
                  </a:prstClr>
                </a:solidFill>
              </a:rPr>
              <a:t>11/07/2024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Copyright MyCSP Limited 2024. The reproduction or transmission of all or part of these slides is prohibited. The information contained in these slides is confidential to MyCSP limited and you may not disclose it to anyone.</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122570-0D65-4EB2-9BC8-8984EB7669C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23386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C50312-E7A2-4D7C-8BBC-DB682AD04B9C}" type="datetime1">
              <a:rPr lang="en-GB" smtClean="0">
                <a:solidFill>
                  <a:prstClr val="black">
                    <a:tint val="75000"/>
                  </a:prstClr>
                </a:solidFill>
              </a:rPr>
              <a:t>11/07/2024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Copyright MyCSP Limited 2024. The reproduction or transmission of all or part of these slides is prohibited. The information contained in these slides is confidential to MyCSP limited and you may not disclose it to anyone.</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122570-0D65-4EB2-9BC8-8984EB7669C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77691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81015B-617D-4EC2-9512-6ABD4C933563}" type="datetime1">
              <a:rPr lang="en-GB" smtClean="0">
                <a:solidFill>
                  <a:prstClr val="black">
                    <a:tint val="75000"/>
                  </a:prstClr>
                </a:solidFill>
              </a:rPr>
              <a:t>11/07/2024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Copyright MyCSP Limited 2024. The reproduction or transmission of all or part of these slides is prohibited. The information contained in these slides is confidential to MyCSP limited and you may not disclose it to anyone.</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122570-0D65-4EB2-9BC8-8984EB7669C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32377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7B09F7-172D-4C68-A12B-993D4086D896}" type="datetime1">
              <a:rPr lang="en-GB" smtClean="0">
                <a:solidFill>
                  <a:prstClr val="black">
                    <a:tint val="75000"/>
                  </a:prstClr>
                </a:solidFill>
              </a:rPr>
              <a:t>11/07/2024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Copyright MyCSP Limited 2024. The reproduction or transmission of all or part of these slides is prohibited. The information contained in these slides is confidential to MyCSP limited and you may not disclose it to anyone.</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122570-0D65-4EB2-9BC8-8984EB7669C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76897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3" name="Rectangle 2"/>
          <p:cNvSpPr/>
          <p:nvPr/>
        </p:nvSpPr>
        <p:spPr>
          <a:xfrm>
            <a:off x="0" y="1025525"/>
            <a:ext cx="9144000" cy="5878513"/>
          </a:xfrm>
          <a:prstGeom prst="rect">
            <a:avLst/>
          </a:prstGeom>
          <a:solidFill>
            <a:srgbClr val="009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2" name="Title 1"/>
          <p:cNvSpPr>
            <a:spLocks noGrp="1"/>
          </p:cNvSpPr>
          <p:nvPr>
            <p:ph type="title"/>
          </p:nvPr>
        </p:nvSpPr>
        <p:spPr>
          <a:xfrm>
            <a:off x="323528" y="3068961"/>
            <a:ext cx="8171185" cy="1368152"/>
          </a:xfrm>
        </p:spPr>
        <p:txBody>
          <a:bodyPr anchor="t">
            <a:normAutofit/>
          </a:bodyPr>
          <a:lstStyle>
            <a:lvl1pPr algn="l">
              <a:defRPr sz="3600" b="0" cap="all">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857413944"/>
      </p:ext>
    </p:extLst>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8278B2E-D5C2-4117-ADFA-97AEEBE0D4DC}" type="datetime1">
              <a:rPr lang="en-GB" smtClean="0"/>
              <a:t>11/07/2024</a:t>
            </a:fld>
            <a:endParaRPr lang="en-GB" dirty="0"/>
          </a:p>
        </p:txBody>
      </p:sp>
      <p:sp>
        <p:nvSpPr>
          <p:cNvPr id="5" name="Footer Placeholder 4"/>
          <p:cNvSpPr>
            <a:spLocks noGrp="1"/>
          </p:cNvSpPr>
          <p:nvPr>
            <p:ph type="ftr" sz="quarter" idx="11"/>
          </p:nvPr>
        </p:nvSpPr>
        <p:spPr/>
        <p:txBody>
          <a:body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6" name="Slide Number Placeholder 5"/>
          <p:cNvSpPr>
            <a:spLocks noGrp="1"/>
          </p:cNvSpPr>
          <p:nvPr>
            <p:ph type="sldNum" sz="quarter" idx="12"/>
          </p:nvPr>
        </p:nvSpPr>
        <p:spPr/>
        <p:txBody>
          <a:bodyPr/>
          <a:lstStyle/>
          <a:p>
            <a:fld id="{C0122570-0D65-4EB2-9BC8-8984EB7669CA}" type="slidenum">
              <a:rPr lang="en-GB" smtClean="0"/>
              <a:t>‹#›</a:t>
            </a:fld>
            <a:endParaRPr lang="en-GB" dirty="0"/>
          </a:p>
        </p:txBody>
      </p:sp>
    </p:spTree>
    <p:extLst>
      <p:ext uri="{BB962C8B-B14F-4D97-AF65-F5344CB8AC3E}">
        <p14:creationId xmlns:p14="http://schemas.microsoft.com/office/powerpoint/2010/main" val="2754446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A06E0B-0382-4688-9A6A-8BCFE69AD0E8}" type="datetime1">
              <a:rPr lang="en-GB" smtClean="0"/>
              <a:t>11/07/2024</a:t>
            </a:fld>
            <a:endParaRPr lang="en-GB" dirty="0"/>
          </a:p>
        </p:txBody>
      </p:sp>
      <p:sp>
        <p:nvSpPr>
          <p:cNvPr id="5" name="Footer Placeholder 4"/>
          <p:cNvSpPr>
            <a:spLocks noGrp="1"/>
          </p:cNvSpPr>
          <p:nvPr>
            <p:ph type="ftr" sz="quarter" idx="11"/>
          </p:nvPr>
        </p:nvSpPr>
        <p:spPr/>
        <p:txBody>
          <a:body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6" name="Slide Number Placeholder 5"/>
          <p:cNvSpPr>
            <a:spLocks noGrp="1"/>
          </p:cNvSpPr>
          <p:nvPr>
            <p:ph type="sldNum" sz="quarter" idx="12"/>
          </p:nvPr>
        </p:nvSpPr>
        <p:spPr/>
        <p:txBody>
          <a:bodyPr/>
          <a:lstStyle/>
          <a:p>
            <a:fld id="{C0122570-0D65-4EB2-9BC8-8984EB7669CA}" type="slidenum">
              <a:rPr lang="en-GB" smtClean="0"/>
              <a:t>‹#›</a:t>
            </a:fld>
            <a:endParaRPr lang="en-GB" dirty="0"/>
          </a:p>
        </p:txBody>
      </p:sp>
    </p:spTree>
    <p:extLst>
      <p:ext uri="{BB962C8B-B14F-4D97-AF65-F5344CB8AC3E}">
        <p14:creationId xmlns:p14="http://schemas.microsoft.com/office/powerpoint/2010/main" val="3551392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5E4F16-0FCB-4B47-AC76-45A048A4F1B3}" type="datetime1">
              <a:rPr lang="en-GB" smtClean="0"/>
              <a:t>11/07/2024</a:t>
            </a:fld>
            <a:endParaRPr lang="en-GB" dirty="0"/>
          </a:p>
        </p:txBody>
      </p:sp>
      <p:sp>
        <p:nvSpPr>
          <p:cNvPr id="5" name="Footer Placeholder 4"/>
          <p:cNvSpPr>
            <a:spLocks noGrp="1"/>
          </p:cNvSpPr>
          <p:nvPr>
            <p:ph type="ftr" sz="quarter" idx="11"/>
          </p:nvPr>
        </p:nvSpPr>
        <p:spPr/>
        <p:txBody>
          <a:body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6" name="Slide Number Placeholder 5"/>
          <p:cNvSpPr>
            <a:spLocks noGrp="1"/>
          </p:cNvSpPr>
          <p:nvPr>
            <p:ph type="sldNum" sz="quarter" idx="12"/>
          </p:nvPr>
        </p:nvSpPr>
        <p:spPr/>
        <p:txBody>
          <a:bodyPr/>
          <a:lstStyle/>
          <a:p>
            <a:fld id="{C0122570-0D65-4EB2-9BC8-8984EB7669CA}" type="slidenum">
              <a:rPr lang="en-GB" smtClean="0"/>
              <a:t>‹#›</a:t>
            </a:fld>
            <a:endParaRPr lang="en-GB" dirty="0"/>
          </a:p>
        </p:txBody>
      </p:sp>
    </p:spTree>
    <p:extLst>
      <p:ext uri="{BB962C8B-B14F-4D97-AF65-F5344CB8AC3E}">
        <p14:creationId xmlns:p14="http://schemas.microsoft.com/office/powerpoint/2010/main" val="1691910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8DB98CB-D7A9-444C-BFC5-DE4776B47F6C}" type="datetime1">
              <a:rPr lang="en-GB" smtClean="0"/>
              <a:t>11/07/2024</a:t>
            </a:fld>
            <a:endParaRPr lang="en-GB" dirty="0"/>
          </a:p>
        </p:txBody>
      </p:sp>
      <p:sp>
        <p:nvSpPr>
          <p:cNvPr id="6" name="Footer Placeholder 5"/>
          <p:cNvSpPr>
            <a:spLocks noGrp="1"/>
          </p:cNvSpPr>
          <p:nvPr>
            <p:ph type="ftr" sz="quarter" idx="11"/>
          </p:nvPr>
        </p:nvSpPr>
        <p:spPr/>
        <p:txBody>
          <a:body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7" name="Slide Number Placeholder 6"/>
          <p:cNvSpPr>
            <a:spLocks noGrp="1"/>
          </p:cNvSpPr>
          <p:nvPr>
            <p:ph type="sldNum" sz="quarter" idx="12"/>
          </p:nvPr>
        </p:nvSpPr>
        <p:spPr/>
        <p:txBody>
          <a:bodyPr/>
          <a:lstStyle/>
          <a:p>
            <a:fld id="{C0122570-0D65-4EB2-9BC8-8984EB7669CA}" type="slidenum">
              <a:rPr lang="en-GB" smtClean="0"/>
              <a:t>‹#›</a:t>
            </a:fld>
            <a:endParaRPr lang="en-GB" dirty="0"/>
          </a:p>
        </p:txBody>
      </p:sp>
    </p:spTree>
    <p:extLst>
      <p:ext uri="{BB962C8B-B14F-4D97-AF65-F5344CB8AC3E}">
        <p14:creationId xmlns:p14="http://schemas.microsoft.com/office/powerpoint/2010/main" val="2127357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795170-4A49-4265-B2C1-BC64447B5FB2}" type="datetime1">
              <a:rPr lang="en-GB" smtClean="0"/>
              <a:t>11/07/2024</a:t>
            </a:fld>
            <a:endParaRPr lang="en-GB" dirty="0"/>
          </a:p>
        </p:txBody>
      </p:sp>
      <p:sp>
        <p:nvSpPr>
          <p:cNvPr id="8" name="Footer Placeholder 7"/>
          <p:cNvSpPr>
            <a:spLocks noGrp="1"/>
          </p:cNvSpPr>
          <p:nvPr>
            <p:ph type="ftr" sz="quarter" idx="11"/>
          </p:nvPr>
        </p:nvSpPr>
        <p:spPr/>
        <p:txBody>
          <a:body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9" name="Slide Number Placeholder 8"/>
          <p:cNvSpPr>
            <a:spLocks noGrp="1"/>
          </p:cNvSpPr>
          <p:nvPr>
            <p:ph type="sldNum" sz="quarter" idx="12"/>
          </p:nvPr>
        </p:nvSpPr>
        <p:spPr/>
        <p:txBody>
          <a:bodyPr/>
          <a:lstStyle/>
          <a:p>
            <a:fld id="{C0122570-0D65-4EB2-9BC8-8984EB7669CA}" type="slidenum">
              <a:rPr lang="en-GB" smtClean="0"/>
              <a:t>‹#›</a:t>
            </a:fld>
            <a:endParaRPr lang="en-GB" dirty="0"/>
          </a:p>
        </p:txBody>
      </p:sp>
    </p:spTree>
    <p:extLst>
      <p:ext uri="{BB962C8B-B14F-4D97-AF65-F5344CB8AC3E}">
        <p14:creationId xmlns:p14="http://schemas.microsoft.com/office/powerpoint/2010/main" val="356917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EFB67-8BF8-40DD-BC3E-CE7D7CA454A3}" type="datetime1">
              <a:rPr lang="en-GB" smtClean="0"/>
              <a:t>11/07/2024</a:t>
            </a:fld>
            <a:endParaRPr lang="en-GB" dirty="0"/>
          </a:p>
        </p:txBody>
      </p:sp>
      <p:sp>
        <p:nvSpPr>
          <p:cNvPr id="5" name="Footer Placeholder 4"/>
          <p:cNvSpPr>
            <a:spLocks noGrp="1"/>
          </p:cNvSpPr>
          <p:nvPr>
            <p:ph type="ftr" sz="quarter" idx="11"/>
          </p:nvPr>
        </p:nvSpPr>
        <p:spPr/>
        <p:txBody>
          <a:body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6" name="Slide Number Placeholder 5"/>
          <p:cNvSpPr>
            <a:spLocks noGrp="1"/>
          </p:cNvSpPr>
          <p:nvPr>
            <p:ph type="sldNum" sz="quarter" idx="12"/>
          </p:nvPr>
        </p:nvSpPr>
        <p:spPr/>
        <p:txBody>
          <a:bodyPr/>
          <a:lstStyle/>
          <a:p>
            <a:fld id="{FB1E80E0-5D75-4E00-B45F-317301A73369}" type="slidenum">
              <a:rPr lang="en-GB" smtClean="0"/>
              <a:t>‹#›</a:t>
            </a:fld>
            <a:endParaRPr lang="en-GB" dirty="0"/>
          </a:p>
        </p:txBody>
      </p:sp>
    </p:spTree>
    <p:extLst>
      <p:ext uri="{BB962C8B-B14F-4D97-AF65-F5344CB8AC3E}">
        <p14:creationId xmlns:p14="http://schemas.microsoft.com/office/powerpoint/2010/main" val="2500655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BE76D1-6E52-4F3E-990F-1D6E44052472}" type="datetime1">
              <a:rPr lang="en-GB" smtClean="0"/>
              <a:t>11/07/2024</a:t>
            </a:fld>
            <a:endParaRPr lang="en-GB" dirty="0"/>
          </a:p>
        </p:txBody>
      </p:sp>
      <p:sp>
        <p:nvSpPr>
          <p:cNvPr id="4" name="Footer Placeholder 3"/>
          <p:cNvSpPr>
            <a:spLocks noGrp="1"/>
          </p:cNvSpPr>
          <p:nvPr>
            <p:ph type="ftr" sz="quarter" idx="11"/>
          </p:nvPr>
        </p:nvSpPr>
        <p:spPr/>
        <p:txBody>
          <a:body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5" name="Slide Number Placeholder 4"/>
          <p:cNvSpPr>
            <a:spLocks noGrp="1"/>
          </p:cNvSpPr>
          <p:nvPr>
            <p:ph type="sldNum" sz="quarter" idx="12"/>
          </p:nvPr>
        </p:nvSpPr>
        <p:spPr/>
        <p:txBody>
          <a:bodyPr/>
          <a:lstStyle/>
          <a:p>
            <a:fld id="{C0122570-0D65-4EB2-9BC8-8984EB7669CA}" type="slidenum">
              <a:rPr lang="en-GB" smtClean="0"/>
              <a:t>‹#›</a:t>
            </a:fld>
            <a:endParaRPr lang="en-GB" dirty="0"/>
          </a:p>
        </p:txBody>
      </p:sp>
    </p:spTree>
    <p:extLst>
      <p:ext uri="{BB962C8B-B14F-4D97-AF65-F5344CB8AC3E}">
        <p14:creationId xmlns:p14="http://schemas.microsoft.com/office/powerpoint/2010/main" val="1469476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31179-A318-4EFD-8217-4C8ED0711F5F}" type="datetime1">
              <a:rPr lang="en-GB" smtClean="0"/>
              <a:t>11/07/2024</a:t>
            </a:fld>
            <a:endParaRPr lang="en-GB" dirty="0"/>
          </a:p>
        </p:txBody>
      </p:sp>
      <p:sp>
        <p:nvSpPr>
          <p:cNvPr id="3" name="Footer Placeholder 2"/>
          <p:cNvSpPr>
            <a:spLocks noGrp="1"/>
          </p:cNvSpPr>
          <p:nvPr>
            <p:ph type="ftr" sz="quarter" idx="11"/>
          </p:nvPr>
        </p:nvSpPr>
        <p:spPr/>
        <p:txBody>
          <a:body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4" name="Slide Number Placeholder 3"/>
          <p:cNvSpPr>
            <a:spLocks noGrp="1"/>
          </p:cNvSpPr>
          <p:nvPr>
            <p:ph type="sldNum" sz="quarter" idx="12"/>
          </p:nvPr>
        </p:nvSpPr>
        <p:spPr/>
        <p:txBody>
          <a:bodyPr/>
          <a:lstStyle/>
          <a:p>
            <a:fld id="{C0122570-0D65-4EB2-9BC8-8984EB7669CA}" type="slidenum">
              <a:rPr lang="en-GB" smtClean="0"/>
              <a:t>‹#›</a:t>
            </a:fld>
            <a:endParaRPr lang="en-GB" dirty="0"/>
          </a:p>
        </p:txBody>
      </p:sp>
    </p:spTree>
    <p:extLst>
      <p:ext uri="{BB962C8B-B14F-4D97-AF65-F5344CB8AC3E}">
        <p14:creationId xmlns:p14="http://schemas.microsoft.com/office/powerpoint/2010/main" val="3001114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EC2032-13F0-473D-943B-5AAD4CD30A40}" type="datetime1">
              <a:rPr lang="en-GB" smtClean="0"/>
              <a:t>11/07/2024</a:t>
            </a:fld>
            <a:endParaRPr lang="en-GB" dirty="0"/>
          </a:p>
        </p:txBody>
      </p:sp>
      <p:sp>
        <p:nvSpPr>
          <p:cNvPr id="6" name="Footer Placeholder 5"/>
          <p:cNvSpPr>
            <a:spLocks noGrp="1"/>
          </p:cNvSpPr>
          <p:nvPr>
            <p:ph type="ftr" sz="quarter" idx="11"/>
          </p:nvPr>
        </p:nvSpPr>
        <p:spPr/>
        <p:txBody>
          <a:body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7" name="Slide Number Placeholder 6"/>
          <p:cNvSpPr>
            <a:spLocks noGrp="1"/>
          </p:cNvSpPr>
          <p:nvPr>
            <p:ph type="sldNum" sz="quarter" idx="12"/>
          </p:nvPr>
        </p:nvSpPr>
        <p:spPr/>
        <p:txBody>
          <a:bodyPr/>
          <a:lstStyle/>
          <a:p>
            <a:fld id="{C0122570-0D65-4EB2-9BC8-8984EB7669CA}" type="slidenum">
              <a:rPr lang="en-GB" smtClean="0"/>
              <a:t>‹#›</a:t>
            </a:fld>
            <a:endParaRPr lang="en-GB" dirty="0"/>
          </a:p>
        </p:txBody>
      </p:sp>
    </p:spTree>
    <p:extLst>
      <p:ext uri="{BB962C8B-B14F-4D97-AF65-F5344CB8AC3E}">
        <p14:creationId xmlns:p14="http://schemas.microsoft.com/office/powerpoint/2010/main" val="2199331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7BC80B-6128-4CC1-986F-7005041B1295}" type="datetime1">
              <a:rPr lang="en-GB" smtClean="0"/>
              <a:t>11/07/2024</a:t>
            </a:fld>
            <a:endParaRPr lang="en-GB" dirty="0"/>
          </a:p>
        </p:txBody>
      </p:sp>
      <p:sp>
        <p:nvSpPr>
          <p:cNvPr id="6" name="Footer Placeholder 5"/>
          <p:cNvSpPr>
            <a:spLocks noGrp="1"/>
          </p:cNvSpPr>
          <p:nvPr>
            <p:ph type="ftr" sz="quarter" idx="11"/>
          </p:nvPr>
        </p:nvSpPr>
        <p:spPr/>
        <p:txBody>
          <a:body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7" name="Slide Number Placeholder 6"/>
          <p:cNvSpPr>
            <a:spLocks noGrp="1"/>
          </p:cNvSpPr>
          <p:nvPr>
            <p:ph type="sldNum" sz="quarter" idx="12"/>
          </p:nvPr>
        </p:nvSpPr>
        <p:spPr/>
        <p:txBody>
          <a:bodyPr/>
          <a:lstStyle/>
          <a:p>
            <a:fld id="{C0122570-0D65-4EB2-9BC8-8984EB7669CA}" type="slidenum">
              <a:rPr lang="en-GB" smtClean="0"/>
              <a:t>‹#›</a:t>
            </a:fld>
            <a:endParaRPr lang="en-GB" dirty="0"/>
          </a:p>
        </p:txBody>
      </p:sp>
    </p:spTree>
    <p:extLst>
      <p:ext uri="{BB962C8B-B14F-4D97-AF65-F5344CB8AC3E}">
        <p14:creationId xmlns:p14="http://schemas.microsoft.com/office/powerpoint/2010/main" val="2084781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DDCA40-6DF9-4E86-A78E-9854FD530802}" type="datetime1">
              <a:rPr lang="en-GB" smtClean="0"/>
              <a:t>11/07/2024</a:t>
            </a:fld>
            <a:endParaRPr lang="en-GB" dirty="0"/>
          </a:p>
        </p:txBody>
      </p:sp>
      <p:sp>
        <p:nvSpPr>
          <p:cNvPr id="5" name="Footer Placeholder 4"/>
          <p:cNvSpPr>
            <a:spLocks noGrp="1"/>
          </p:cNvSpPr>
          <p:nvPr>
            <p:ph type="ftr" sz="quarter" idx="11"/>
          </p:nvPr>
        </p:nvSpPr>
        <p:spPr/>
        <p:txBody>
          <a:body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6" name="Slide Number Placeholder 5"/>
          <p:cNvSpPr>
            <a:spLocks noGrp="1"/>
          </p:cNvSpPr>
          <p:nvPr>
            <p:ph type="sldNum" sz="quarter" idx="12"/>
          </p:nvPr>
        </p:nvSpPr>
        <p:spPr/>
        <p:txBody>
          <a:bodyPr/>
          <a:lstStyle/>
          <a:p>
            <a:fld id="{C0122570-0D65-4EB2-9BC8-8984EB7669CA}" type="slidenum">
              <a:rPr lang="en-GB" smtClean="0"/>
              <a:t>‹#›</a:t>
            </a:fld>
            <a:endParaRPr lang="en-GB" dirty="0"/>
          </a:p>
        </p:txBody>
      </p:sp>
    </p:spTree>
    <p:extLst>
      <p:ext uri="{BB962C8B-B14F-4D97-AF65-F5344CB8AC3E}">
        <p14:creationId xmlns:p14="http://schemas.microsoft.com/office/powerpoint/2010/main" val="35164269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A2196B-C709-4611-A0B4-809C37342B17}" type="datetime1">
              <a:rPr lang="en-GB" smtClean="0"/>
              <a:t>11/07/2024</a:t>
            </a:fld>
            <a:endParaRPr lang="en-GB" dirty="0"/>
          </a:p>
        </p:txBody>
      </p:sp>
      <p:sp>
        <p:nvSpPr>
          <p:cNvPr id="5" name="Footer Placeholder 4"/>
          <p:cNvSpPr>
            <a:spLocks noGrp="1"/>
          </p:cNvSpPr>
          <p:nvPr>
            <p:ph type="ftr" sz="quarter" idx="11"/>
          </p:nvPr>
        </p:nvSpPr>
        <p:spPr/>
        <p:txBody>
          <a:body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6" name="Slide Number Placeholder 5"/>
          <p:cNvSpPr>
            <a:spLocks noGrp="1"/>
          </p:cNvSpPr>
          <p:nvPr>
            <p:ph type="sldNum" sz="quarter" idx="12"/>
          </p:nvPr>
        </p:nvSpPr>
        <p:spPr/>
        <p:txBody>
          <a:bodyPr/>
          <a:lstStyle/>
          <a:p>
            <a:fld id="{C0122570-0D65-4EB2-9BC8-8984EB7669CA}" type="slidenum">
              <a:rPr lang="en-GB" smtClean="0"/>
              <a:t>‹#›</a:t>
            </a:fld>
            <a:endParaRPr lang="en-GB" dirty="0"/>
          </a:p>
        </p:txBody>
      </p:sp>
    </p:spTree>
    <p:extLst>
      <p:ext uri="{BB962C8B-B14F-4D97-AF65-F5344CB8AC3E}">
        <p14:creationId xmlns:p14="http://schemas.microsoft.com/office/powerpoint/2010/main" val="1346249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3" name="Rectangle 2"/>
          <p:cNvSpPr/>
          <p:nvPr/>
        </p:nvSpPr>
        <p:spPr>
          <a:xfrm>
            <a:off x="0" y="1025525"/>
            <a:ext cx="9144000" cy="5878513"/>
          </a:xfrm>
          <a:prstGeom prst="rect">
            <a:avLst/>
          </a:prstGeom>
          <a:solidFill>
            <a:srgbClr val="009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
        <p:nvSpPr>
          <p:cNvPr id="2" name="Title 1"/>
          <p:cNvSpPr>
            <a:spLocks noGrp="1"/>
          </p:cNvSpPr>
          <p:nvPr>
            <p:ph type="title"/>
          </p:nvPr>
        </p:nvSpPr>
        <p:spPr>
          <a:xfrm>
            <a:off x="323528" y="3068961"/>
            <a:ext cx="8171185" cy="1368152"/>
          </a:xfrm>
        </p:spPr>
        <p:txBody>
          <a:bodyPr anchor="t">
            <a:normAutofit/>
          </a:bodyPr>
          <a:lstStyle>
            <a:lvl1pPr algn="l">
              <a:defRPr sz="3600" b="0" cap="all">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118370499"/>
      </p:ext>
    </p:extLst>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52E9-BD06-B26A-238B-71A99B462E9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AD607922-C141-9767-90C2-061D464D75E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A095D8-0A19-EB89-1339-BD567BA9F650}"/>
              </a:ext>
            </a:extLst>
          </p:cNvPr>
          <p:cNvSpPr>
            <a:spLocks noGrp="1"/>
          </p:cNvSpPr>
          <p:nvPr>
            <p:ph type="dt" sz="half" idx="10"/>
          </p:nvPr>
        </p:nvSpPr>
        <p:spPr/>
        <p:txBody>
          <a:bodyPr/>
          <a:lstStyle/>
          <a:p>
            <a:fld id="{D8B2D485-699D-4F30-9C3E-60B84405B818}" type="datetimeFigureOut">
              <a:rPr lang="en-GB" smtClean="0"/>
              <a:t>11/07/2024</a:t>
            </a:fld>
            <a:endParaRPr lang="en-GB"/>
          </a:p>
        </p:txBody>
      </p:sp>
      <p:sp>
        <p:nvSpPr>
          <p:cNvPr id="5" name="Footer Placeholder 4">
            <a:extLst>
              <a:ext uri="{FF2B5EF4-FFF2-40B4-BE49-F238E27FC236}">
                <a16:creationId xmlns:a16="http://schemas.microsoft.com/office/drawing/2014/main" id="{7DF22D93-1283-50F7-7E30-7F1F0E8D46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BFC90C-6D8D-001B-57E8-1B5318733211}"/>
              </a:ext>
            </a:extLst>
          </p:cNvPr>
          <p:cNvSpPr>
            <a:spLocks noGrp="1"/>
          </p:cNvSpPr>
          <p:nvPr>
            <p:ph type="sldNum" sz="quarter" idx="12"/>
          </p:nvPr>
        </p:nvSpPr>
        <p:spPr/>
        <p:txBody>
          <a:bodyPr/>
          <a:lstStyle/>
          <a:p>
            <a:fld id="{E2356565-07DD-438C-88FE-F919CF96A404}" type="slidenum">
              <a:rPr lang="en-GB" smtClean="0"/>
              <a:t>‹#›</a:t>
            </a:fld>
            <a:endParaRPr lang="en-GB"/>
          </a:p>
        </p:txBody>
      </p:sp>
    </p:spTree>
    <p:extLst>
      <p:ext uri="{BB962C8B-B14F-4D97-AF65-F5344CB8AC3E}">
        <p14:creationId xmlns:p14="http://schemas.microsoft.com/office/powerpoint/2010/main" val="40305368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982E8-FB5F-6685-658D-CBDFF3BF53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241F60-96E3-0BC7-69D3-496F6A1D92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009E04-4C56-8684-A7A6-99EC077F92E0}"/>
              </a:ext>
            </a:extLst>
          </p:cNvPr>
          <p:cNvSpPr>
            <a:spLocks noGrp="1"/>
          </p:cNvSpPr>
          <p:nvPr>
            <p:ph type="dt" sz="half" idx="10"/>
          </p:nvPr>
        </p:nvSpPr>
        <p:spPr/>
        <p:txBody>
          <a:bodyPr/>
          <a:lstStyle/>
          <a:p>
            <a:fld id="{D8B2D485-699D-4F30-9C3E-60B84405B818}" type="datetimeFigureOut">
              <a:rPr lang="en-GB" smtClean="0"/>
              <a:t>11/07/2024</a:t>
            </a:fld>
            <a:endParaRPr lang="en-GB"/>
          </a:p>
        </p:txBody>
      </p:sp>
      <p:sp>
        <p:nvSpPr>
          <p:cNvPr id="5" name="Footer Placeholder 4">
            <a:extLst>
              <a:ext uri="{FF2B5EF4-FFF2-40B4-BE49-F238E27FC236}">
                <a16:creationId xmlns:a16="http://schemas.microsoft.com/office/drawing/2014/main" id="{7FF13A22-10AC-6F67-D03B-7801A9CE07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C98457-661B-0733-A935-2E413202A3EE}"/>
              </a:ext>
            </a:extLst>
          </p:cNvPr>
          <p:cNvSpPr>
            <a:spLocks noGrp="1"/>
          </p:cNvSpPr>
          <p:nvPr>
            <p:ph type="sldNum" sz="quarter" idx="12"/>
          </p:nvPr>
        </p:nvSpPr>
        <p:spPr/>
        <p:txBody>
          <a:bodyPr/>
          <a:lstStyle/>
          <a:p>
            <a:fld id="{E2356565-07DD-438C-88FE-F919CF96A404}" type="slidenum">
              <a:rPr lang="en-GB" smtClean="0"/>
              <a:t>‹#›</a:t>
            </a:fld>
            <a:endParaRPr lang="en-GB"/>
          </a:p>
        </p:txBody>
      </p:sp>
    </p:spTree>
    <p:extLst>
      <p:ext uri="{BB962C8B-B14F-4D97-AF65-F5344CB8AC3E}">
        <p14:creationId xmlns:p14="http://schemas.microsoft.com/office/powerpoint/2010/main" val="4016570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BDD4-285D-DC34-24B0-11EBEE06E07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7CB10A-94FD-8BF0-17E2-57DAEC2E5D1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87EEE7-B1F6-616A-D149-6C9DFA5D3C3A}"/>
              </a:ext>
            </a:extLst>
          </p:cNvPr>
          <p:cNvSpPr>
            <a:spLocks noGrp="1"/>
          </p:cNvSpPr>
          <p:nvPr>
            <p:ph type="dt" sz="half" idx="10"/>
          </p:nvPr>
        </p:nvSpPr>
        <p:spPr/>
        <p:txBody>
          <a:bodyPr/>
          <a:lstStyle/>
          <a:p>
            <a:fld id="{D8B2D485-699D-4F30-9C3E-60B84405B818}" type="datetimeFigureOut">
              <a:rPr lang="en-GB" smtClean="0"/>
              <a:t>11/07/2024</a:t>
            </a:fld>
            <a:endParaRPr lang="en-GB"/>
          </a:p>
        </p:txBody>
      </p:sp>
      <p:sp>
        <p:nvSpPr>
          <p:cNvPr id="5" name="Footer Placeholder 4">
            <a:extLst>
              <a:ext uri="{FF2B5EF4-FFF2-40B4-BE49-F238E27FC236}">
                <a16:creationId xmlns:a16="http://schemas.microsoft.com/office/drawing/2014/main" id="{C4226DC1-C538-041D-9C33-9F7AB2C7AA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63077A-D3CC-3D3F-C620-AC80840C2D43}"/>
              </a:ext>
            </a:extLst>
          </p:cNvPr>
          <p:cNvSpPr>
            <a:spLocks noGrp="1"/>
          </p:cNvSpPr>
          <p:nvPr>
            <p:ph type="sldNum" sz="quarter" idx="12"/>
          </p:nvPr>
        </p:nvSpPr>
        <p:spPr/>
        <p:txBody>
          <a:bodyPr/>
          <a:lstStyle/>
          <a:p>
            <a:fld id="{E2356565-07DD-438C-88FE-F919CF96A404}" type="slidenum">
              <a:rPr lang="en-GB" smtClean="0"/>
              <a:t>‹#›</a:t>
            </a:fld>
            <a:endParaRPr lang="en-GB"/>
          </a:p>
        </p:txBody>
      </p:sp>
    </p:spTree>
    <p:extLst>
      <p:ext uri="{BB962C8B-B14F-4D97-AF65-F5344CB8AC3E}">
        <p14:creationId xmlns:p14="http://schemas.microsoft.com/office/powerpoint/2010/main" val="1996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109134-C202-4399-AB97-DB04E9E73827}" type="datetime1">
              <a:rPr lang="en-GB" smtClean="0"/>
              <a:t>11/07/2024</a:t>
            </a:fld>
            <a:endParaRPr lang="en-GB" dirty="0"/>
          </a:p>
        </p:txBody>
      </p:sp>
      <p:sp>
        <p:nvSpPr>
          <p:cNvPr id="6" name="Footer Placeholder 5"/>
          <p:cNvSpPr>
            <a:spLocks noGrp="1"/>
          </p:cNvSpPr>
          <p:nvPr>
            <p:ph type="ftr" sz="quarter" idx="11"/>
          </p:nvPr>
        </p:nvSpPr>
        <p:spPr/>
        <p:txBody>
          <a:body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7" name="Slide Number Placeholder 6"/>
          <p:cNvSpPr>
            <a:spLocks noGrp="1"/>
          </p:cNvSpPr>
          <p:nvPr>
            <p:ph type="sldNum" sz="quarter" idx="12"/>
          </p:nvPr>
        </p:nvSpPr>
        <p:spPr/>
        <p:txBody>
          <a:bodyPr/>
          <a:lstStyle/>
          <a:p>
            <a:fld id="{FB1E80E0-5D75-4E00-B45F-317301A73369}" type="slidenum">
              <a:rPr lang="en-GB" smtClean="0"/>
              <a:t>‹#›</a:t>
            </a:fld>
            <a:endParaRPr lang="en-GB" dirty="0"/>
          </a:p>
        </p:txBody>
      </p:sp>
    </p:spTree>
    <p:extLst>
      <p:ext uri="{BB962C8B-B14F-4D97-AF65-F5344CB8AC3E}">
        <p14:creationId xmlns:p14="http://schemas.microsoft.com/office/powerpoint/2010/main" val="37970795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EA44-3B28-0CC9-FB42-EA49FDF09A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31E94B-33EF-E6EE-7D23-02325163579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B6834B-638D-9D26-BA36-8756EC3DD4C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EA6568-83F4-C00E-CD21-0C3A2C1045D5}"/>
              </a:ext>
            </a:extLst>
          </p:cNvPr>
          <p:cNvSpPr>
            <a:spLocks noGrp="1"/>
          </p:cNvSpPr>
          <p:nvPr>
            <p:ph type="dt" sz="half" idx="10"/>
          </p:nvPr>
        </p:nvSpPr>
        <p:spPr/>
        <p:txBody>
          <a:bodyPr/>
          <a:lstStyle/>
          <a:p>
            <a:fld id="{D8B2D485-699D-4F30-9C3E-60B84405B818}" type="datetimeFigureOut">
              <a:rPr lang="en-GB" smtClean="0"/>
              <a:t>11/07/2024</a:t>
            </a:fld>
            <a:endParaRPr lang="en-GB"/>
          </a:p>
        </p:txBody>
      </p:sp>
      <p:sp>
        <p:nvSpPr>
          <p:cNvPr id="6" name="Footer Placeholder 5">
            <a:extLst>
              <a:ext uri="{FF2B5EF4-FFF2-40B4-BE49-F238E27FC236}">
                <a16:creationId xmlns:a16="http://schemas.microsoft.com/office/drawing/2014/main" id="{63581AED-7D03-6349-5EB3-1AA45E7854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12E0CE-BBBB-3098-26FA-E7A088A378B0}"/>
              </a:ext>
            </a:extLst>
          </p:cNvPr>
          <p:cNvSpPr>
            <a:spLocks noGrp="1"/>
          </p:cNvSpPr>
          <p:nvPr>
            <p:ph type="sldNum" sz="quarter" idx="12"/>
          </p:nvPr>
        </p:nvSpPr>
        <p:spPr/>
        <p:txBody>
          <a:bodyPr/>
          <a:lstStyle/>
          <a:p>
            <a:fld id="{E2356565-07DD-438C-88FE-F919CF96A404}" type="slidenum">
              <a:rPr lang="en-GB" smtClean="0"/>
              <a:t>‹#›</a:t>
            </a:fld>
            <a:endParaRPr lang="en-GB"/>
          </a:p>
        </p:txBody>
      </p:sp>
    </p:spTree>
    <p:extLst>
      <p:ext uri="{BB962C8B-B14F-4D97-AF65-F5344CB8AC3E}">
        <p14:creationId xmlns:p14="http://schemas.microsoft.com/office/powerpoint/2010/main" val="15043455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5F06-0ADB-4AFB-F963-27D26BB70F30}"/>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D8B12A-A409-0B25-A657-A6425ECE6BA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1A1AE-46ED-22DB-8CEB-3747A37EEA2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85A3B3-BFFE-664A-FC0E-6591B723FB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DC2C05D-67B4-2A0A-A8A5-8ECDF944DB7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79D8BB-E45A-F0FF-6D16-A770E7215481}"/>
              </a:ext>
            </a:extLst>
          </p:cNvPr>
          <p:cNvSpPr>
            <a:spLocks noGrp="1"/>
          </p:cNvSpPr>
          <p:nvPr>
            <p:ph type="dt" sz="half" idx="10"/>
          </p:nvPr>
        </p:nvSpPr>
        <p:spPr/>
        <p:txBody>
          <a:bodyPr/>
          <a:lstStyle/>
          <a:p>
            <a:fld id="{D8B2D485-699D-4F30-9C3E-60B84405B818}" type="datetimeFigureOut">
              <a:rPr lang="en-GB" smtClean="0"/>
              <a:t>11/07/2024</a:t>
            </a:fld>
            <a:endParaRPr lang="en-GB"/>
          </a:p>
        </p:txBody>
      </p:sp>
      <p:sp>
        <p:nvSpPr>
          <p:cNvPr id="8" name="Footer Placeholder 7">
            <a:extLst>
              <a:ext uri="{FF2B5EF4-FFF2-40B4-BE49-F238E27FC236}">
                <a16:creationId xmlns:a16="http://schemas.microsoft.com/office/drawing/2014/main" id="{6E72F1B8-868B-69E2-C536-210B52C2F65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6DC8F62-0371-CBE7-13DF-4094ADFB41AC}"/>
              </a:ext>
            </a:extLst>
          </p:cNvPr>
          <p:cNvSpPr>
            <a:spLocks noGrp="1"/>
          </p:cNvSpPr>
          <p:nvPr>
            <p:ph type="sldNum" sz="quarter" idx="12"/>
          </p:nvPr>
        </p:nvSpPr>
        <p:spPr/>
        <p:txBody>
          <a:bodyPr/>
          <a:lstStyle/>
          <a:p>
            <a:fld id="{E2356565-07DD-438C-88FE-F919CF96A404}" type="slidenum">
              <a:rPr lang="en-GB" smtClean="0"/>
              <a:t>‹#›</a:t>
            </a:fld>
            <a:endParaRPr lang="en-GB"/>
          </a:p>
        </p:txBody>
      </p:sp>
    </p:spTree>
    <p:extLst>
      <p:ext uri="{BB962C8B-B14F-4D97-AF65-F5344CB8AC3E}">
        <p14:creationId xmlns:p14="http://schemas.microsoft.com/office/powerpoint/2010/main" val="4049450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C131-9EB2-8E93-D89B-0689B82D84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7F4237-2EE8-DE43-034F-1838635173EC}"/>
              </a:ext>
            </a:extLst>
          </p:cNvPr>
          <p:cNvSpPr>
            <a:spLocks noGrp="1"/>
          </p:cNvSpPr>
          <p:nvPr>
            <p:ph type="dt" sz="half" idx="10"/>
          </p:nvPr>
        </p:nvSpPr>
        <p:spPr/>
        <p:txBody>
          <a:bodyPr/>
          <a:lstStyle/>
          <a:p>
            <a:fld id="{D8B2D485-699D-4F30-9C3E-60B84405B818}" type="datetimeFigureOut">
              <a:rPr lang="en-GB" smtClean="0"/>
              <a:t>11/07/2024</a:t>
            </a:fld>
            <a:endParaRPr lang="en-GB"/>
          </a:p>
        </p:txBody>
      </p:sp>
      <p:sp>
        <p:nvSpPr>
          <p:cNvPr id="4" name="Footer Placeholder 3">
            <a:extLst>
              <a:ext uri="{FF2B5EF4-FFF2-40B4-BE49-F238E27FC236}">
                <a16:creationId xmlns:a16="http://schemas.microsoft.com/office/drawing/2014/main" id="{AC3B2FC3-DBBC-CD88-08B7-9B10E22B3BB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38609F-7CFF-274A-9FEB-857E005F533F}"/>
              </a:ext>
            </a:extLst>
          </p:cNvPr>
          <p:cNvSpPr>
            <a:spLocks noGrp="1"/>
          </p:cNvSpPr>
          <p:nvPr>
            <p:ph type="sldNum" sz="quarter" idx="12"/>
          </p:nvPr>
        </p:nvSpPr>
        <p:spPr/>
        <p:txBody>
          <a:bodyPr/>
          <a:lstStyle/>
          <a:p>
            <a:fld id="{E2356565-07DD-438C-88FE-F919CF96A404}" type="slidenum">
              <a:rPr lang="en-GB" smtClean="0"/>
              <a:t>‹#›</a:t>
            </a:fld>
            <a:endParaRPr lang="en-GB"/>
          </a:p>
        </p:txBody>
      </p:sp>
    </p:spTree>
    <p:extLst>
      <p:ext uri="{BB962C8B-B14F-4D97-AF65-F5344CB8AC3E}">
        <p14:creationId xmlns:p14="http://schemas.microsoft.com/office/powerpoint/2010/main" val="35497336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ECEADA-BF7D-55AA-B608-3C9F64E104C5}"/>
              </a:ext>
            </a:extLst>
          </p:cNvPr>
          <p:cNvSpPr>
            <a:spLocks noGrp="1"/>
          </p:cNvSpPr>
          <p:nvPr>
            <p:ph type="dt" sz="half" idx="10"/>
          </p:nvPr>
        </p:nvSpPr>
        <p:spPr/>
        <p:txBody>
          <a:bodyPr/>
          <a:lstStyle/>
          <a:p>
            <a:fld id="{D8B2D485-699D-4F30-9C3E-60B84405B818}" type="datetimeFigureOut">
              <a:rPr lang="en-GB" smtClean="0"/>
              <a:t>11/07/2024</a:t>
            </a:fld>
            <a:endParaRPr lang="en-GB"/>
          </a:p>
        </p:txBody>
      </p:sp>
      <p:sp>
        <p:nvSpPr>
          <p:cNvPr id="3" name="Footer Placeholder 2">
            <a:extLst>
              <a:ext uri="{FF2B5EF4-FFF2-40B4-BE49-F238E27FC236}">
                <a16:creationId xmlns:a16="http://schemas.microsoft.com/office/drawing/2014/main" id="{9D0BE47A-B8E8-0A88-9D12-0626931550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5DD34ED-F463-E61C-4BA8-CCE6A4B7C982}"/>
              </a:ext>
            </a:extLst>
          </p:cNvPr>
          <p:cNvSpPr>
            <a:spLocks noGrp="1"/>
          </p:cNvSpPr>
          <p:nvPr>
            <p:ph type="sldNum" sz="quarter" idx="12"/>
          </p:nvPr>
        </p:nvSpPr>
        <p:spPr/>
        <p:txBody>
          <a:bodyPr/>
          <a:lstStyle/>
          <a:p>
            <a:fld id="{E2356565-07DD-438C-88FE-F919CF96A404}" type="slidenum">
              <a:rPr lang="en-GB" smtClean="0"/>
              <a:t>‹#›</a:t>
            </a:fld>
            <a:endParaRPr lang="en-GB"/>
          </a:p>
        </p:txBody>
      </p:sp>
    </p:spTree>
    <p:extLst>
      <p:ext uri="{BB962C8B-B14F-4D97-AF65-F5344CB8AC3E}">
        <p14:creationId xmlns:p14="http://schemas.microsoft.com/office/powerpoint/2010/main" val="32473668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F4B5D-0660-C6E4-BD5C-D435C4D5A7B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CF7958-0D8A-6D28-636D-3F7C91913E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93CDE8F-D4B2-9704-DD38-FB9B97AAF5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04FFBB1-C22C-0802-8A31-76D38E93AEA6}"/>
              </a:ext>
            </a:extLst>
          </p:cNvPr>
          <p:cNvSpPr>
            <a:spLocks noGrp="1"/>
          </p:cNvSpPr>
          <p:nvPr>
            <p:ph type="dt" sz="half" idx="10"/>
          </p:nvPr>
        </p:nvSpPr>
        <p:spPr/>
        <p:txBody>
          <a:bodyPr/>
          <a:lstStyle/>
          <a:p>
            <a:fld id="{D8B2D485-699D-4F30-9C3E-60B84405B818}" type="datetimeFigureOut">
              <a:rPr lang="en-GB" smtClean="0"/>
              <a:t>11/07/2024</a:t>
            </a:fld>
            <a:endParaRPr lang="en-GB"/>
          </a:p>
        </p:txBody>
      </p:sp>
      <p:sp>
        <p:nvSpPr>
          <p:cNvPr id="6" name="Footer Placeholder 5">
            <a:extLst>
              <a:ext uri="{FF2B5EF4-FFF2-40B4-BE49-F238E27FC236}">
                <a16:creationId xmlns:a16="http://schemas.microsoft.com/office/drawing/2014/main" id="{6F616892-1FE5-269F-33CC-1C998400CD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657752-C6C4-B1B6-7864-131C594908CD}"/>
              </a:ext>
            </a:extLst>
          </p:cNvPr>
          <p:cNvSpPr>
            <a:spLocks noGrp="1"/>
          </p:cNvSpPr>
          <p:nvPr>
            <p:ph type="sldNum" sz="quarter" idx="12"/>
          </p:nvPr>
        </p:nvSpPr>
        <p:spPr/>
        <p:txBody>
          <a:bodyPr/>
          <a:lstStyle/>
          <a:p>
            <a:fld id="{E2356565-07DD-438C-88FE-F919CF96A404}" type="slidenum">
              <a:rPr lang="en-GB" smtClean="0"/>
              <a:t>‹#›</a:t>
            </a:fld>
            <a:endParaRPr lang="en-GB"/>
          </a:p>
        </p:txBody>
      </p:sp>
    </p:spTree>
    <p:extLst>
      <p:ext uri="{BB962C8B-B14F-4D97-AF65-F5344CB8AC3E}">
        <p14:creationId xmlns:p14="http://schemas.microsoft.com/office/powerpoint/2010/main" val="12829307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BA9F-8BB7-E4D9-228E-DD79E827E11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9726216-F865-FC78-C288-BAAB7E5D786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69E4A02D-F3B5-3277-73BB-901667EF736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AFD7812-3315-5579-785F-3F704D5DAEAD}"/>
              </a:ext>
            </a:extLst>
          </p:cNvPr>
          <p:cNvSpPr>
            <a:spLocks noGrp="1"/>
          </p:cNvSpPr>
          <p:nvPr>
            <p:ph type="dt" sz="half" idx="10"/>
          </p:nvPr>
        </p:nvSpPr>
        <p:spPr/>
        <p:txBody>
          <a:bodyPr/>
          <a:lstStyle/>
          <a:p>
            <a:fld id="{D8B2D485-699D-4F30-9C3E-60B84405B818}" type="datetimeFigureOut">
              <a:rPr lang="en-GB" smtClean="0"/>
              <a:t>11/07/2024</a:t>
            </a:fld>
            <a:endParaRPr lang="en-GB"/>
          </a:p>
        </p:txBody>
      </p:sp>
      <p:sp>
        <p:nvSpPr>
          <p:cNvPr id="6" name="Footer Placeholder 5">
            <a:extLst>
              <a:ext uri="{FF2B5EF4-FFF2-40B4-BE49-F238E27FC236}">
                <a16:creationId xmlns:a16="http://schemas.microsoft.com/office/drawing/2014/main" id="{3C2BAB52-5548-CB36-EB4A-0FC3C1DC09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0AAF15-9A4E-0EC4-ED15-66B3E649D2DB}"/>
              </a:ext>
            </a:extLst>
          </p:cNvPr>
          <p:cNvSpPr>
            <a:spLocks noGrp="1"/>
          </p:cNvSpPr>
          <p:nvPr>
            <p:ph type="sldNum" sz="quarter" idx="12"/>
          </p:nvPr>
        </p:nvSpPr>
        <p:spPr/>
        <p:txBody>
          <a:bodyPr/>
          <a:lstStyle/>
          <a:p>
            <a:fld id="{E2356565-07DD-438C-88FE-F919CF96A404}" type="slidenum">
              <a:rPr lang="en-GB" smtClean="0"/>
              <a:t>‹#›</a:t>
            </a:fld>
            <a:endParaRPr lang="en-GB"/>
          </a:p>
        </p:txBody>
      </p:sp>
    </p:spTree>
    <p:extLst>
      <p:ext uri="{BB962C8B-B14F-4D97-AF65-F5344CB8AC3E}">
        <p14:creationId xmlns:p14="http://schemas.microsoft.com/office/powerpoint/2010/main" val="34659577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19B4D-E573-67DE-528A-6015DC58AD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43A92E-42C6-A51E-E70D-B907F57A04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F422D5-2B70-9A5E-5BD9-D80D12F582A9}"/>
              </a:ext>
            </a:extLst>
          </p:cNvPr>
          <p:cNvSpPr>
            <a:spLocks noGrp="1"/>
          </p:cNvSpPr>
          <p:nvPr>
            <p:ph type="dt" sz="half" idx="10"/>
          </p:nvPr>
        </p:nvSpPr>
        <p:spPr/>
        <p:txBody>
          <a:bodyPr/>
          <a:lstStyle/>
          <a:p>
            <a:fld id="{D8B2D485-699D-4F30-9C3E-60B84405B818}" type="datetimeFigureOut">
              <a:rPr lang="en-GB" smtClean="0"/>
              <a:t>11/07/2024</a:t>
            </a:fld>
            <a:endParaRPr lang="en-GB"/>
          </a:p>
        </p:txBody>
      </p:sp>
      <p:sp>
        <p:nvSpPr>
          <p:cNvPr id="5" name="Footer Placeholder 4">
            <a:extLst>
              <a:ext uri="{FF2B5EF4-FFF2-40B4-BE49-F238E27FC236}">
                <a16:creationId xmlns:a16="http://schemas.microsoft.com/office/drawing/2014/main" id="{2A257817-888B-B351-03CD-59E5CD8619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F3717A-6D5C-2A88-FDA4-DB1699AD1BE6}"/>
              </a:ext>
            </a:extLst>
          </p:cNvPr>
          <p:cNvSpPr>
            <a:spLocks noGrp="1"/>
          </p:cNvSpPr>
          <p:nvPr>
            <p:ph type="sldNum" sz="quarter" idx="12"/>
          </p:nvPr>
        </p:nvSpPr>
        <p:spPr/>
        <p:txBody>
          <a:bodyPr/>
          <a:lstStyle/>
          <a:p>
            <a:fld id="{E2356565-07DD-438C-88FE-F919CF96A404}" type="slidenum">
              <a:rPr lang="en-GB" smtClean="0"/>
              <a:t>‹#›</a:t>
            </a:fld>
            <a:endParaRPr lang="en-GB"/>
          </a:p>
        </p:txBody>
      </p:sp>
    </p:spTree>
    <p:extLst>
      <p:ext uri="{BB962C8B-B14F-4D97-AF65-F5344CB8AC3E}">
        <p14:creationId xmlns:p14="http://schemas.microsoft.com/office/powerpoint/2010/main" val="5172699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9FF1B3-382F-4EDD-7CA5-5CADBF31A05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2C58C9-A6A2-50E2-351F-03B520CA3EA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A46AA7-C547-0772-2664-8018966355BA}"/>
              </a:ext>
            </a:extLst>
          </p:cNvPr>
          <p:cNvSpPr>
            <a:spLocks noGrp="1"/>
          </p:cNvSpPr>
          <p:nvPr>
            <p:ph type="dt" sz="half" idx="10"/>
          </p:nvPr>
        </p:nvSpPr>
        <p:spPr/>
        <p:txBody>
          <a:bodyPr/>
          <a:lstStyle/>
          <a:p>
            <a:fld id="{D8B2D485-699D-4F30-9C3E-60B84405B818}" type="datetimeFigureOut">
              <a:rPr lang="en-GB" smtClean="0"/>
              <a:t>11/07/2024</a:t>
            </a:fld>
            <a:endParaRPr lang="en-GB"/>
          </a:p>
        </p:txBody>
      </p:sp>
      <p:sp>
        <p:nvSpPr>
          <p:cNvPr id="5" name="Footer Placeholder 4">
            <a:extLst>
              <a:ext uri="{FF2B5EF4-FFF2-40B4-BE49-F238E27FC236}">
                <a16:creationId xmlns:a16="http://schemas.microsoft.com/office/drawing/2014/main" id="{194252B1-E551-089A-A949-EA0922E8CA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964494-E33A-A2A6-420C-F203AECE282C}"/>
              </a:ext>
            </a:extLst>
          </p:cNvPr>
          <p:cNvSpPr>
            <a:spLocks noGrp="1"/>
          </p:cNvSpPr>
          <p:nvPr>
            <p:ph type="sldNum" sz="quarter" idx="12"/>
          </p:nvPr>
        </p:nvSpPr>
        <p:spPr/>
        <p:txBody>
          <a:bodyPr/>
          <a:lstStyle/>
          <a:p>
            <a:fld id="{E2356565-07DD-438C-88FE-F919CF96A404}" type="slidenum">
              <a:rPr lang="en-GB" smtClean="0"/>
              <a:t>‹#›</a:t>
            </a:fld>
            <a:endParaRPr lang="en-GB"/>
          </a:p>
        </p:txBody>
      </p:sp>
    </p:spTree>
    <p:extLst>
      <p:ext uri="{BB962C8B-B14F-4D97-AF65-F5344CB8AC3E}">
        <p14:creationId xmlns:p14="http://schemas.microsoft.com/office/powerpoint/2010/main" val="264558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B0BF7E6-E384-4D2A-A9C8-38BFBC77175F}" type="datetime1">
              <a:rPr lang="en-GB" smtClean="0"/>
              <a:t>11/07/2024</a:t>
            </a:fld>
            <a:endParaRPr lang="en-GB" dirty="0"/>
          </a:p>
        </p:txBody>
      </p:sp>
      <p:sp>
        <p:nvSpPr>
          <p:cNvPr id="8" name="Footer Placeholder 7"/>
          <p:cNvSpPr>
            <a:spLocks noGrp="1"/>
          </p:cNvSpPr>
          <p:nvPr>
            <p:ph type="ftr" sz="quarter" idx="11"/>
          </p:nvPr>
        </p:nvSpPr>
        <p:spPr/>
        <p:txBody>
          <a:body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9" name="Slide Number Placeholder 8"/>
          <p:cNvSpPr>
            <a:spLocks noGrp="1"/>
          </p:cNvSpPr>
          <p:nvPr>
            <p:ph type="sldNum" sz="quarter" idx="12"/>
          </p:nvPr>
        </p:nvSpPr>
        <p:spPr/>
        <p:txBody>
          <a:bodyPr/>
          <a:lstStyle/>
          <a:p>
            <a:fld id="{FB1E80E0-5D75-4E00-B45F-317301A73369}" type="slidenum">
              <a:rPr lang="en-GB" smtClean="0"/>
              <a:t>‹#›</a:t>
            </a:fld>
            <a:endParaRPr lang="en-GB" dirty="0"/>
          </a:p>
        </p:txBody>
      </p:sp>
    </p:spTree>
    <p:extLst>
      <p:ext uri="{BB962C8B-B14F-4D97-AF65-F5344CB8AC3E}">
        <p14:creationId xmlns:p14="http://schemas.microsoft.com/office/powerpoint/2010/main" val="2089840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70A80A3-B09E-418F-9886-EAA783AC61E2}" type="datetime1">
              <a:rPr lang="en-GB" smtClean="0"/>
              <a:t>11/07/2024</a:t>
            </a:fld>
            <a:endParaRPr lang="en-GB" dirty="0"/>
          </a:p>
        </p:txBody>
      </p:sp>
      <p:sp>
        <p:nvSpPr>
          <p:cNvPr id="4" name="Footer Placeholder 3"/>
          <p:cNvSpPr>
            <a:spLocks noGrp="1"/>
          </p:cNvSpPr>
          <p:nvPr>
            <p:ph type="ftr" sz="quarter" idx="11"/>
          </p:nvPr>
        </p:nvSpPr>
        <p:spPr/>
        <p:txBody>
          <a:body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5" name="Slide Number Placeholder 4"/>
          <p:cNvSpPr>
            <a:spLocks noGrp="1"/>
          </p:cNvSpPr>
          <p:nvPr>
            <p:ph type="sldNum" sz="quarter" idx="12"/>
          </p:nvPr>
        </p:nvSpPr>
        <p:spPr/>
        <p:txBody>
          <a:bodyPr/>
          <a:lstStyle/>
          <a:p>
            <a:fld id="{FB1E80E0-5D75-4E00-B45F-317301A73369}" type="slidenum">
              <a:rPr lang="en-GB" smtClean="0"/>
              <a:t>‹#›</a:t>
            </a:fld>
            <a:endParaRPr lang="en-GB" dirty="0"/>
          </a:p>
        </p:txBody>
      </p:sp>
    </p:spTree>
    <p:extLst>
      <p:ext uri="{BB962C8B-B14F-4D97-AF65-F5344CB8AC3E}">
        <p14:creationId xmlns:p14="http://schemas.microsoft.com/office/powerpoint/2010/main" val="2213206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AB499-45D5-410C-B5D4-889B1DD9136F}" type="datetime1">
              <a:rPr lang="en-GB" smtClean="0"/>
              <a:t>11/07/2024</a:t>
            </a:fld>
            <a:endParaRPr lang="en-GB" dirty="0"/>
          </a:p>
        </p:txBody>
      </p:sp>
      <p:sp>
        <p:nvSpPr>
          <p:cNvPr id="3" name="Footer Placeholder 2"/>
          <p:cNvSpPr>
            <a:spLocks noGrp="1"/>
          </p:cNvSpPr>
          <p:nvPr>
            <p:ph type="ftr" sz="quarter" idx="11"/>
          </p:nvPr>
        </p:nvSpPr>
        <p:spPr/>
        <p:txBody>
          <a:body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4" name="Slide Number Placeholder 3"/>
          <p:cNvSpPr>
            <a:spLocks noGrp="1"/>
          </p:cNvSpPr>
          <p:nvPr>
            <p:ph type="sldNum" sz="quarter" idx="12"/>
          </p:nvPr>
        </p:nvSpPr>
        <p:spPr/>
        <p:txBody>
          <a:bodyPr/>
          <a:lstStyle/>
          <a:p>
            <a:fld id="{FB1E80E0-5D75-4E00-B45F-317301A73369}" type="slidenum">
              <a:rPr lang="en-GB" smtClean="0"/>
              <a:t>‹#›</a:t>
            </a:fld>
            <a:endParaRPr lang="en-GB" dirty="0"/>
          </a:p>
        </p:txBody>
      </p:sp>
    </p:spTree>
    <p:extLst>
      <p:ext uri="{BB962C8B-B14F-4D97-AF65-F5344CB8AC3E}">
        <p14:creationId xmlns:p14="http://schemas.microsoft.com/office/powerpoint/2010/main" val="231196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7DB93B-D70D-4ACC-8384-66D1F1D23473}" type="datetime1">
              <a:rPr lang="en-GB" smtClean="0"/>
              <a:t>11/07/2024</a:t>
            </a:fld>
            <a:endParaRPr lang="en-GB" dirty="0"/>
          </a:p>
        </p:txBody>
      </p:sp>
      <p:sp>
        <p:nvSpPr>
          <p:cNvPr id="6" name="Footer Placeholder 5"/>
          <p:cNvSpPr>
            <a:spLocks noGrp="1"/>
          </p:cNvSpPr>
          <p:nvPr>
            <p:ph type="ftr" sz="quarter" idx="11"/>
          </p:nvPr>
        </p:nvSpPr>
        <p:spPr/>
        <p:txBody>
          <a:body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7" name="Slide Number Placeholder 6"/>
          <p:cNvSpPr>
            <a:spLocks noGrp="1"/>
          </p:cNvSpPr>
          <p:nvPr>
            <p:ph type="sldNum" sz="quarter" idx="12"/>
          </p:nvPr>
        </p:nvSpPr>
        <p:spPr/>
        <p:txBody>
          <a:bodyPr/>
          <a:lstStyle/>
          <a:p>
            <a:fld id="{FB1E80E0-5D75-4E00-B45F-317301A73369}" type="slidenum">
              <a:rPr lang="en-GB" smtClean="0"/>
              <a:t>‹#›</a:t>
            </a:fld>
            <a:endParaRPr lang="en-GB" dirty="0"/>
          </a:p>
        </p:txBody>
      </p:sp>
    </p:spTree>
    <p:extLst>
      <p:ext uri="{BB962C8B-B14F-4D97-AF65-F5344CB8AC3E}">
        <p14:creationId xmlns:p14="http://schemas.microsoft.com/office/powerpoint/2010/main" val="2487438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4FE838-366A-4A18-83E9-A73A5CD13390}" type="datetime1">
              <a:rPr lang="en-GB" smtClean="0"/>
              <a:t>11/07/2024</a:t>
            </a:fld>
            <a:endParaRPr lang="en-GB" dirty="0"/>
          </a:p>
        </p:txBody>
      </p:sp>
      <p:sp>
        <p:nvSpPr>
          <p:cNvPr id="6" name="Footer Placeholder 5"/>
          <p:cNvSpPr>
            <a:spLocks noGrp="1"/>
          </p:cNvSpPr>
          <p:nvPr>
            <p:ph type="ftr" sz="quarter" idx="11"/>
          </p:nvPr>
        </p:nvSpPr>
        <p:spPr/>
        <p:txBody>
          <a:body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7" name="Slide Number Placeholder 6"/>
          <p:cNvSpPr>
            <a:spLocks noGrp="1"/>
          </p:cNvSpPr>
          <p:nvPr>
            <p:ph type="sldNum" sz="quarter" idx="12"/>
          </p:nvPr>
        </p:nvSpPr>
        <p:spPr/>
        <p:txBody>
          <a:bodyPr/>
          <a:lstStyle/>
          <a:p>
            <a:fld id="{FB1E80E0-5D75-4E00-B45F-317301A73369}" type="slidenum">
              <a:rPr lang="en-GB" smtClean="0"/>
              <a:t>‹#›</a:t>
            </a:fld>
            <a:endParaRPr lang="en-GB" dirty="0"/>
          </a:p>
        </p:txBody>
      </p:sp>
    </p:spTree>
    <p:extLst>
      <p:ext uri="{BB962C8B-B14F-4D97-AF65-F5344CB8AC3E}">
        <p14:creationId xmlns:p14="http://schemas.microsoft.com/office/powerpoint/2010/main" val="274876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117E6-BA03-4FDB-9324-28188B636901}" type="datetime1">
              <a:rPr lang="en-GB" smtClean="0"/>
              <a:t>11/07/2024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E80E0-5D75-4E00-B45F-317301A73369}" type="slidenum">
              <a:rPr lang="en-GB" smtClean="0"/>
              <a:t>‹#›</a:t>
            </a:fld>
            <a:endParaRPr lang="en-GB" dirty="0"/>
          </a:p>
        </p:txBody>
      </p:sp>
    </p:spTree>
    <p:extLst>
      <p:ext uri="{BB962C8B-B14F-4D97-AF65-F5344CB8AC3E}">
        <p14:creationId xmlns:p14="http://schemas.microsoft.com/office/powerpoint/2010/main" val="30376007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3981D-A01D-4F79-9B6F-084781D70432}" type="datetime1">
              <a:rPr lang="en-GB" smtClean="0">
                <a:solidFill>
                  <a:prstClr val="black">
                    <a:tint val="75000"/>
                  </a:prstClr>
                </a:solidFill>
              </a:rPr>
              <a:t>11/07/2024</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prstClr val="black">
                    <a:tint val="75000"/>
                  </a:prstClr>
                </a:solidFill>
              </a:rPr>
              <a:t>Copyright MyCSP Limited 2024. The reproduction or transmission of all or part of these slides is prohibited. The information contained in these slides is confidential to MyCSP limited and you may not disclose it to anyone.</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2570-0D65-4EB2-9BC8-8984EB7669C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3413458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E4B84-DC1F-41A1-B005-B24FDB7DD1E2}" type="datetime1">
              <a:rPr lang="en-GB" smtClean="0"/>
              <a:t>11/07/2024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Copyright MyCSP Limited 2024. The reproduction or transmission of all or part of these slides is prohibited. The information contained in these slides is confidential to MyCSP limited and you may not disclose it to anyone.</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2570-0D65-4EB2-9BC8-8984EB7669CA}" type="slidenum">
              <a:rPr lang="en-GB" smtClean="0"/>
              <a:t>‹#›</a:t>
            </a:fld>
            <a:endParaRPr lang="en-GB" dirty="0"/>
          </a:p>
        </p:txBody>
      </p:sp>
    </p:spTree>
    <p:extLst>
      <p:ext uri="{BB962C8B-B14F-4D97-AF65-F5344CB8AC3E}">
        <p14:creationId xmlns:p14="http://schemas.microsoft.com/office/powerpoint/2010/main" val="158566977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267DE4-8FF2-3F05-2B82-F5185EB7D80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245CD1-F4D5-F903-0D13-AB4564E3E14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6BE444-1D5A-20CC-8F26-4C87FEE28D1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8B2D485-699D-4F30-9C3E-60B84405B818}" type="datetimeFigureOut">
              <a:rPr lang="en-GB" smtClean="0"/>
              <a:t>11/07/2024</a:t>
            </a:fld>
            <a:endParaRPr lang="en-GB"/>
          </a:p>
        </p:txBody>
      </p:sp>
      <p:sp>
        <p:nvSpPr>
          <p:cNvPr id="5" name="Footer Placeholder 4">
            <a:extLst>
              <a:ext uri="{FF2B5EF4-FFF2-40B4-BE49-F238E27FC236}">
                <a16:creationId xmlns:a16="http://schemas.microsoft.com/office/drawing/2014/main" id="{FFB18D9A-FED2-EAEC-A906-6F5F3901C77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6B86E6-1B81-1B7A-B556-0D7B0B4F1C1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356565-07DD-438C-88FE-F919CF96A404}" type="slidenum">
              <a:rPr lang="en-GB" smtClean="0"/>
              <a:t>‹#›</a:t>
            </a:fld>
            <a:endParaRPr lang="en-GB"/>
          </a:p>
        </p:txBody>
      </p:sp>
    </p:spTree>
    <p:extLst>
      <p:ext uri="{BB962C8B-B14F-4D97-AF65-F5344CB8AC3E}">
        <p14:creationId xmlns:p14="http://schemas.microsoft.com/office/powerpoint/2010/main" val="38973834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416_85F1388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civilservicepensionscheme.org.uk/your-pension/yearly-pension-update/annual-benefit-statement-abs/"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mailto:SEABS@MYCSP.CO.UK" TargetMode="External"/></Relationships>
</file>

<file path=ppt/slides/_rels/slide23.xml.rels><?xml version="1.0" encoding="UTF-8" standalone="yes"?>
<Relationships xmlns="http://schemas.openxmlformats.org/package/2006/relationships"><Relationship Id="rId3" Type="http://schemas.microsoft.com/office/2018/10/relationships/comments" Target="../comments/modernComment_113_73F3EFA3.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civilservicepensionscheme.org.uk/your-pension/2015-remedy/" TargetMode="Externa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civilservicepensionscheme.org.uk/media/hsjlidzj/alpha-pension-contributions-explained-june-2023.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civilservicepensionscheme.org.uk/about-us/contact-u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gov.uk/guidance/pension-schemes-work-out-your-tapered-annual-allowance" TargetMode="Externa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6.xml"/><Relationship Id="rId4" Type="http://schemas.openxmlformats.org/officeDocument/2006/relationships/hyperlink" Target="http://www.hmrc.gov.uk/tools/pension-allowance/"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2.sv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www.gov.uk/"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microsoft.com/office/2018/10/relationships/comments" Target="../comments/modernComment_413_76FAD7BE.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18/10/relationships/comments" Target="../comments/modernComment_415_9262A91A.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jpeg"/><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18/10/relationships/comments" Target="../comments/modernComment_41B_47685A02.xml"/><Relationship Id="rId7" Type="http://schemas.openxmlformats.org/officeDocument/2006/relationships/diagramColors" Target="../diagrams/colors5.xml"/><Relationship Id="rId2" Type="http://schemas.openxmlformats.org/officeDocument/2006/relationships/notesSlide" Target="../notesSlides/notesSlide43.xml"/><Relationship Id="rId1" Type="http://schemas.openxmlformats.org/officeDocument/2006/relationships/slideLayout" Target="../slideLayouts/slideLayout2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microsoft.com/office/2018/10/relationships/comments" Target="../comments/modernComment_122_1BC6FDE9.xm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5.jpeg"/></Relationships>
</file>

<file path=ppt/slides/_rels/slide58.xml.rels><?xml version="1.0" encoding="UTF-8" standalone="yes"?>
<Relationships xmlns="http://schemas.openxmlformats.org/package/2006/relationships"><Relationship Id="rId3" Type="http://schemas.microsoft.com/office/2018/10/relationships/comments" Target="../comments/modernComment_219_77FA121C.xm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9.jpeg"/></Relationships>
</file>

<file path=ppt/slides/_rels/slide59.xml.rels><?xml version="1.0" encoding="UTF-8" standalone="yes"?>
<Relationships xmlns="http://schemas.openxmlformats.org/package/2006/relationships"><Relationship Id="rId8" Type="http://schemas.openxmlformats.org/officeDocument/2006/relationships/diagramColors" Target="../diagrams/colors6.xml"/><Relationship Id="rId3" Type="http://schemas.microsoft.com/office/2018/10/relationships/comments" Target="../comments/modernComment_120_7981D07A.xml"/><Relationship Id="rId7" Type="http://schemas.openxmlformats.org/officeDocument/2006/relationships/diagramQuickStyle" Target="../diagrams/quickStyle6.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png"/><Relationship Id="rId9" Type="http://schemas.microsoft.com/office/2007/relationships/diagramDrawing" Target="../diagrams/drawing6.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18/10/relationships/comments" Target="../comments/modernComment_105_58DAFD50.xml"/><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9.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7.xml"/><Relationship Id="rId3" Type="http://schemas.microsoft.com/office/2018/10/relationships/comments" Target="../comments/modernComment_121_B81A8860.xml"/><Relationship Id="rId7" Type="http://schemas.openxmlformats.org/officeDocument/2006/relationships/diagramQuickStyle" Target="../diagrams/quickStyle7.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png"/><Relationship Id="rId9" Type="http://schemas.microsoft.com/office/2007/relationships/diagramDrawing" Target="../diagrams/drawing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3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2.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70.jpeg"/><Relationship Id="rId7" Type="http://schemas.openxmlformats.org/officeDocument/2006/relationships/diagramQuickStyle" Target="../diagrams/quickStyle9.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png"/><Relationship Id="rId9" Type="http://schemas.microsoft.com/office/2007/relationships/diagramDrawing" Target="../diagrams/drawing9.xml"/></Relationships>
</file>

<file path=ppt/slides/_rels/slide6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diagramQuickStyle" Target="../diagrams/quickStyle10.xml"/><Relationship Id="rId13" Type="http://schemas.openxmlformats.org/officeDocument/2006/relationships/image" Target="../media/image2.png"/><Relationship Id="rId3" Type="http://schemas.microsoft.com/office/2018/10/relationships/comments" Target="../comments/modernComment_39B_838365F2.xml"/><Relationship Id="rId7" Type="http://schemas.openxmlformats.org/officeDocument/2006/relationships/diagramLayout" Target="../diagrams/layout10.xml"/><Relationship Id="rId12" Type="http://schemas.openxmlformats.org/officeDocument/2006/relationships/image" Target="../media/image76.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Data" Target="../diagrams/data10.xml"/><Relationship Id="rId11" Type="http://schemas.openxmlformats.org/officeDocument/2006/relationships/image" Target="../media/image75.jpeg"/><Relationship Id="rId5" Type="http://schemas.openxmlformats.org/officeDocument/2006/relationships/image" Target="../media/image73.jpeg"/><Relationship Id="rId15" Type="http://schemas.openxmlformats.org/officeDocument/2006/relationships/image" Target="../media/image78.png"/><Relationship Id="rId10" Type="http://schemas.microsoft.com/office/2007/relationships/diagramDrawing" Target="../diagrams/drawing10.xml"/><Relationship Id="rId4" Type="http://schemas.openxmlformats.org/officeDocument/2006/relationships/image" Target="../media/image72.png"/><Relationship Id="rId9" Type="http://schemas.openxmlformats.org/officeDocument/2006/relationships/diagramColors" Target="../diagrams/colors10.xml"/><Relationship Id="rId14" Type="http://schemas.openxmlformats.org/officeDocument/2006/relationships/image" Target="../media/image77.png"/></Relationships>
</file>

<file path=ppt/slides/_rels/slide66.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79.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image" Target="../media/image81.png"/><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image" Target="../media/image80.png"/></Relationships>
</file>

<file path=ppt/slides/_rels/slide6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3.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mailto:portal@mycsp.co.uk" TargetMode="External"/><Relationship Id="rId4" Type="http://schemas.openxmlformats.org/officeDocument/2006/relationships/hyperlink" Target="http://www.civilservicepensionscheme.org.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Digital Communications\2019 Shutterstock Images\reviewing a contract image of two hand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a:t>
            </a:r>
          </a:p>
        </p:txBody>
      </p:sp>
      <p:pic>
        <p:nvPicPr>
          <p:cNvPr id="6" name="Picture 5"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4" name="TextBox 3"/>
          <p:cNvSpPr txBox="1"/>
          <p:nvPr/>
        </p:nvSpPr>
        <p:spPr>
          <a:xfrm>
            <a:off x="251520" y="4599920"/>
            <a:ext cx="509610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Hot Topics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0" b="1" dirty="0">
                <a:solidFill>
                  <a:prstClr val="white"/>
                </a:solidFill>
                <a:effectLst>
                  <a:outerShdw blurRad="50800" dist="50800" dir="5400000" algn="ctr" rotWithShape="0">
                    <a:prstClr val="black"/>
                  </a:outerShdw>
                </a:effectLst>
                <a:latin typeface="Calibri"/>
              </a:rPr>
              <a:t>- Summer 2024</a:t>
            </a:r>
            <a:endParaRPr kumimoji="0" lang="en-GB" sz="44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36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390" y="0"/>
            <a:ext cx="9209901" cy="1124744"/>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GB" sz="3200" b="1" dirty="0">
                <a:solidFill>
                  <a:prstClr val="white"/>
                </a:solidFill>
              </a:rPr>
              <a:t>Remedy rollback</a:t>
            </a:r>
          </a:p>
        </p:txBody>
      </p:sp>
      <p:pic>
        <p:nvPicPr>
          <p:cNvPr id="5" name="Picture 4" descr="Training at MyCSP 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1" name="Footer Placeholder 5">
            <a:extLst>
              <a:ext uri="{FF2B5EF4-FFF2-40B4-BE49-F238E27FC236}">
                <a16:creationId xmlns:a16="http://schemas.microsoft.com/office/drawing/2014/main" id="{919DCEDC-BD6D-4DD5-977E-29922E902D63}"/>
              </a:ext>
            </a:extLst>
          </p:cNvPr>
          <p:cNvSpPr>
            <a:spLocks noGrp="1"/>
          </p:cNvSpPr>
          <p:nvPr>
            <p:ph type="ftr" sz="quarter" idx="11"/>
          </p:nvPr>
        </p:nvSpPr>
        <p:spPr>
          <a:xfrm>
            <a:off x="179513" y="6356350"/>
            <a:ext cx="8812228" cy="365125"/>
          </a:xfrm>
        </p:spPr>
        <p:txBody>
          <a:bodyPr/>
          <a:lstStyle/>
          <a:p>
            <a:r>
              <a:rPr lang="en-GB">
                <a:solidFill>
                  <a:prstClr val="black">
                    <a:tint val="75000"/>
                  </a:prstClr>
                </a:solidFill>
              </a:rPr>
              <a:t>Copyright MyCSP Limited 2024. The reproduction or transmission of all or part of these slides is prohibited. The information contained in these slides is confidential to MyCSP limited and you may not disclose it to anyone.</a:t>
            </a:r>
            <a:endParaRPr lang="en-GB" dirty="0">
              <a:solidFill>
                <a:prstClr val="black">
                  <a:tint val="75000"/>
                </a:prstClr>
              </a:solidFill>
            </a:endParaRPr>
          </a:p>
        </p:txBody>
      </p:sp>
      <p:sp>
        <p:nvSpPr>
          <p:cNvPr id="2" name="Slide Number Placeholder 1">
            <a:extLst>
              <a:ext uri="{FF2B5EF4-FFF2-40B4-BE49-F238E27FC236}">
                <a16:creationId xmlns:a16="http://schemas.microsoft.com/office/drawing/2014/main" id="{4D397596-BFE2-C3A5-51A2-C6653DBB9676}"/>
              </a:ext>
            </a:extLst>
          </p:cNvPr>
          <p:cNvSpPr>
            <a:spLocks noGrp="1"/>
          </p:cNvSpPr>
          <p:nvPr>
            <p:ph type="sldNum" sz="quarter" idx="12"/>
          </p:nvPr>
        </p:nvSpPr>
        <p:spPr/>
        <p:txBody>
          <a:bodyPr/>
          <a:lstStyle/>
          <a:p>
            <a:fld id="{FB1E80E0-5D75-4E00-B45F-317301A73369}" type="slidenum">
              <a:rPr lang="en-GB" smtClean="0"/>
              <a:t>10</a:t>
            </a:fld>
            <a:endParaRPr lang="en-GB" dirty="0"/>
          </a:p>
        </p:txBody>
      </p:sp>
      <p:sp>
        <p:nvSpPr>
          <p:cNvPr id="6" name="TextBox 5">
            <a:extLst>
              <a:ext uri="{FF2B5EF4-FFF2-40B4-BE49-F238E27FC236}">
                <a16:creationId xmlns:a16="http://schemas.microsoft.com/office/drawing/2014/main" id="{5900671B-0F29-0AA3-5D53-FBA32D091E00}"/>
              </a:ext>
            </a:extLst>
          </p:cNvPr>
          <p:cNvSpPr txBox="1"/>
          <p:nvPr/>
        </p:nvSpPr>
        <p:spPr>
          <a:xfrm>
            <a:off x="462709" y="1751617"/>
            <a:ext cx="7983986" cy="1877437"/>
          </a:xfrm>
          <a:prstGeom prst="rect">
            <a:avLst/>
          </a:prstGeom>
          <a:noFill/>
          <a:ln>
            <a:solidFill>
              <a:srgbClr val="7030A0"/>
            </a:solidFill>
          </a:ln>
        </p:spPr>
        <p:txBody>
          <a:bodyPr wrap="square" rtlCol="0">
            <a:spAutoFit/>
          </a:bodyPr>
          <a:lstStyle/>
          <a:p>
            <a:pPr algn="ctr"/>
            <a:r>
              <a:rPr lang="en-GB" sz="3200" dirty="0">
                <a:solidFill>
                  <a:srgbClr val="54565A"/>
                </a:solidFill>
                <a:latin typeface="Inter"/>
              </a:rPr>
              <a:t>Rolling back service for Remedy-impacted members means many will see a change from this benefit statement to last.</a:t>
            </a:r>
            <a:endParaRPr lang="en-GB" sz="3200" b="0" i="0" dirty="0">
              <a:solidFill>
                <a:srgbClr val="54565A"/>
              </a:solidFill>
              <a:effectLst/>
              <a:latin typeface="Inter"/>
            </a:endParaRPr>
          </a:p>
          <a:p>
            <a:endParaRPr lang="en-GB" sz="2000" dirty="0"/>
          </a:p>
        </p:txBody>
      </p:sp>
      <p:sp>
        <p:nvSpPr>
          <p:cNvPr id="7" name="Arrow: Left-Right 6">
            <a:extLst>
              <a:ext uri="{FF2B5EF4-FFF2-40B4-BE49-F238E27FC236}">
                <a16:creationId xmlns:a16="http://schemas.microsoft.com/office/drawing/2014/main" id="{F9BF94E5-B2A0-3BD4-32D5-1E081C21185A}"/>
              </a:ext>
            </a:extLst>
          </p:cNvPr>
          <p:cNvSpPr/>
          <p:nvPr/>
        </p:nvSpPr>
        <p:spPr>
          <a:xfrm>
            <a:off x="3929766" y="4560983"/>
            <a:ext cx="1523584" cy="664428"/>
          </a:xfrm>
          <a:prstGeom prst="lef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C69187FE-DF7F-9D2C-8C96-D6E6635CFA3F}"/>
              </a:ext>
            </a:extLst>
          </p:cNvPr>
          <p:cNvSpPr/>
          <p:nvPr/>
        </p:nvSpPr>
        <p:spPr>
          <a:xfrm>
            <a:off x="1024569" y="3852040"/>
            <a:ext cx="2258458" cy="217418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Legacy benefits to 31</a:t>
            </a:r>
            <a:r>
              <a:rPr lang="en-GB" sz="2000" baseline="30000" dirty="0"/>
              <a:t>st</a:t>
            </a:r>
            <a:r>
              <a:rPr lang="en-GB" sz="2000" dirty="0"/>
              <a:t> March 2022</a:t>
            </a:r>
          </a:p>
        </p:txBody>
      </p:sp>
      <p:sp>
        <p:nvSpPr>
          <p:cNvPr id="13" name="Oval 12">
            <a:extLst>
              <a:ext uri="{FF2B5EF4-FFF2-40B4-BE49-F238E27FC236}">
                <a16:creationId xmlns:a16="http://schemas.microsoft.com/office/drawing/2014/main" id="{92957D3C-FD7A-29EB-FA8F-7747F40E59F2}"/>
              </a:ext>
            </a:extLst>
          </p:cNvPr>
          <p:cNvSpPr/>
          <p:nvPr/>
        </p:nvSpPr>
        <p:spPr>
          <a:xfrm>
            <a:off x="5947689" y="3806103"/>
            <a:ext cx="2258458" cy="2174187"/>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alpha benefits from 1</a:t>
            </a:r>
            <a:r>
              <a:rPr lang="en-GB" sz="2000" baseline="30000" dirty="0"/>
              <a:t>st</a:t>
            </a:r>
            <a:r>
              <a:rPr lang="en-GB" sz="2000" dirty="0"/>
              <a:t> April 2022</a:t>
            </a:r>
          </a:p>
        </p:txBody>
      </p:sp>
    </p:spTree>
    <p:extLst>
      <p:ext uri="{BB962C8B-B14F-4D97-AF65-F5344CB8AC3E}">
        <p14:creationId xmlns:p14="http://schemas.microsoft.com/office/powerpoint/2010/main" val="2247178373"/>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E3411"/>
        </a:solidFill>
        <a:effectLst/>
      </p:bgPr>
    </p:bg>
    <p:spTree>
      <p:nvGrpSpPr>
        <p:cNvPr id="1" name=""/>
        <p:cNvGrpSpPr/>
        <p:nvPr/>
      </p:nvGrpSpPr>
      <p:grpSpPr>
        <a:xfrm>
          <a:off x="0" y="0"/>
          <a:ext cx="0" cy="0"/>
          <a:chOff x="0" y="0"/>
          <a:chExt cx="0" cy="0"/>
        </a:xfrm>
      </p:grpSpPr>
      <p:sp>
        <p:nvSpPr>
          <p:cNvPr id="4" name="Rectangle 3"/>
          <p:cNvSpPr/>
          <p:nvPr/>
        </p:nvSpPr>
        <p:spPr>
          <a:xfrm>
            <a:off x="-29390" y="0"/>
            <a:ext cx="9209901" cy="1124744"/>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GB" sz="3200" b="1" dirty="0">
                <a:solidFill>
                  <a:prstClr val="white"/>
                </a:solidFill>
              </a:rPr>
              <a:t>Introducing</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1" name="Footer Placeholder 5">
            <a:extLst>
              <a:ext uri="{FF2B5EF4-FFF2-40B4-BE49-F238E27FC236}">
                <a16:creationId xmlns:a16="http://schemas.microsoft.com/office/drawing/2014/main" id="{919DCEDC-BD6D-4DD5-977E-29922E902D63}"/>
              </a:ext>
            </a:extLst>
          </p:cNvPr>
          <p:cNvSpPr>
            <a:spLocks noGrp="1"/>
          </p:cNvSpPr>
          <p:nvPr>
            <p:ph type="ftr" sz="quarter" idx="11"/>
          </p:nvPr>
        </p:nvSpPr>
        <p:spPr>
          <a:xfrm>
            <a:off x="179513" y="6356350"/>
            <a:ext cx="8812228" cy="365125"/>
          </a:xfrm>
        </p:spPr>
        <p:txBody>
          <a:bodyPr/>
          <a:lstStyle/>
          <a:p>
            <a:r>
              <a:rPr lang="en-GB">
                <a:solidFill>
                  <a:prstClr val="black">
                    <a:tint val="75000"/>
                  </a:prstClr>
                </a:solidFill>
              </a:rPr>
              <a:t>Copyright MyCSP Limited 2024. The reproduction or transmission of all or part of these slides is prohibited. The information contained in these slides is confidential to MyCSP limited and you may not disclose it to anyone.</a:t>
            </a:r>
            <a:endParaRPr lang="en-GB" dirty="0">
              <a:solidFill>
                <a:prstClr val="black">
                  <a:tint val="75000"/>
                </a:prstClr>
              </a:solidFill>
            </a:endParaRPr>
          </a:p>
        </p:txBody>
      </p:sp>
      <p:sp>
        <p:nvSpPr>
          <p:cNvPr id="2" name="Slide Number Placeholder 1">
            <a:extLst>
              <a:ext uri="{FF2B5EF4-FFF2-40B4-BE49-F238E27FC236}">
                <a16:creationId xmlns:a16="http://schemas.microsoft.com/office/drawing/2014/main" id="{4D397596-BFE2-C3A5-51A2-C6653DBB9676}"/>
              </a:ext>
            </a:extLst>
          </p:cNvPr>
          <p:cNvSpPr>
            <a:spLocks noGrp="1"/>
          </p:cNvSpPr>
          <p:nvPr>
            <p:ph type="sldNum" sz="quarter" idx="12"/>
          </p:nvPr>
        </p:nvSpPr>
        <p:spPr/>
        <p:txBody>
          <a:bodyPr/>
          <a:lstStyle/>
          <a:p>
            <a:fld id="{FB1E80E0-5D75-4E00-B45F-317301A73369}" type="slidenum">
              <a:rPr lang="en-GB" smtClean="0"/>
              <a:t>11</a:t>
            </a:fld>
            <a:endParaRPr lang="en-GB" dirty="0"/>
          </a:p>
        </p:txBody>
      </p:sp>
      <p:pic>
        <p:nvPicPr>
          <p:cNvPr id="9" name="Picture 8">
            <a:extLst>
              <a:ext uri="{FF2B5EF4-FFF2-40B4-BE49-F238E27FC236}">
                <a16:creationId xmlns:a16="http://schemas.microsoft.com/office/drawing/2014/main" id="{4CF09205-0629-FA83-4465-0ED88DD4CE26}"/>
              </a:ext>
            </a:extLst>
          </p:cNvPr>
          <p:cNvPicPr>
            <a:picLocks noChangeAspect="1"/>
          </p:cNvPicPr>
          <p:nvPr/>
        </p:nvPicPr>
        <p:blipFill>
          <a:blip r:embed="rId4"/>
          <a:stretch>
            <a:fillRect/>
          </a:stretch>
        </p:blipFill>
        <p:spPr>
          <a:xfrm>
            <a:off x="367144" y="1635522"/>
            <a:ext cx="4486275" cy="4210050"/>
          </a:xfrm>
          <a:prstGeom prst="rect">
            <a:avLst/>
          </a:prstGeom>
          <a:solidFill>
            <a:srgbClr val="0E3411"/>
          </a:solidFill>
        </p:spPr>
      </p:pic>
      <p:sp>
        <p:nvSpPr>
          <p:cNvPr id="12" name="TextBox 11">
            <a:extLst>
              <a:ext uri="{FF2B5EF4-FFF2-40B4-BE49-F238E27FC236}">
                <a16:creationId xmlns:a16="http://schemas.microsoft.com/office/drawing/2014/main" id="{5A273883-81E3-57D8-714F-8B5BD200C8AF}"/>
              </a:ext>
            </a:extLst>
          </p:cNvPr>
          <p:cNvSpPr txBox="1"/>
          <p:nvPr/>
        </p:nvSpPr>
        <p:spPr>
          <a:xfrm>
            <a:off x="5078776" y="2280492"/>
            <a:ext cx="3800819" cy="3970318"/>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rgbClr val="FFC000"/>
                </a:solidFill>
              </a:rPr>
              <a:t>What is the Remedy?</a:t>
            </a:r>
          </a:p>
          <a:p>
            <a:pPr marL="285750" indent="-285750">
              <a:buFont typeface="Arial" panose="020B0604020202020204" pitchFamily="34" charset="0"/>
              <a:buChar char="•"/>
            </a:pPr>
            <a:r>
              <a:rPr lang="en-GB" sz="2800" dirty="0">
                <a:solidFill>
                  <a:srgbClr val="FFC000"/>
                </a:solidFill>
              </a:rPr>
              <a:t>Am I affected?</a:t>
            </a:r>
          </a:p>
          <a:p>
            <a:pPr marL="285750" indent="-285750">
              <a:buFont typeface="Arial" panose="020B0604020202020204" pitchFamily="34" charset="0"/>
              <a:buChar char="•"/>
            </a:pPr>
            <a:r>
              <a:rPr lang="en-GB" sz="2800" dirty="0">
                <a:solidFill>
                  <a:srgbClr val="FFC000"/>
                </a:solidFill>
              </a:rPr>
              <a:t>How am I affected?</a:t>
            </a:r>
          </a:p>
          <a:p>
            <a:pPr marL="285750" indent="-285750">
              <a:buFont typeface="Arial" panose="020B0604020202020204" pitchFamily="34" charset="0"/>
              <a:buChar char="•"/>
            </a:pPr>
            <a:r>
              <a:rPr lang="en-GB" sz="2800" dirty="0">
                <a:solidFill>
                  <a:srgbClr val="FFC000"/>
                </a:solidFill>
              </a:rPr>
              <a:t>Making your choice</a:t>
            </a:r>
          </a:p>
          <a:p>
            <a:pPr marL="285750" indent="-285750">
              <a:buFont typeface="Arial" panose="020B0604020202020204" pitchFamily="34" charset="0"/>
              <a:buChar char="•"/>
            </a:pPr>
            <a:r>
              <a:rPr lang="en-GB" sz="2800" dirty="0">
                <a:solidFill>
                  <a:srgbClr val="FFC000"/>
                </a:solidFill>
              </a:rPr>
              <a:t>Different circumstance</a:t>
            </a:r>
          </a:p>
          <a:p>
            <a:pPr marL="285750" indent="-285750">
              <a:buFont typeface="Arial" panose="020B0604020202020204" pitchFamily="34" charset="0"/>
              <a:buChar char="•"/>
            </a:pPr>
            <a:r>
              <a:rPr lang="en-GB" sz="2800" dirty="0">
                <a:solidFill>
                  <a:srgbClr val="FFC000"/>
                </a:solidFill>
              </a:rPr>
              <a:t>Other considerations</a:t>
            </a:r>
          </a:p>
          <a:p>
            <a:pPr marL="285750" indent="-285750">
              <a:buFont typeface="Arial" panose="020B0604020202020204" pitchFamily="34" charset="0"/>
              <a:buChar char="•"/>
            </a:pPr>
            <a:r>
              <a:rPr lang="en-GB" sz="2800" dirty="0">
                <a:solidFill>
                  <a:srgbClr val="FFC000"/>
                </a:solidFill>
              </a:rPr>
              <a:t>Further support</a:t>
            </a:r>
          </a:p>
          <a:p>
            <a:endParaRPr lang="en-GB" sz="2800" dirty="0">
              <a:solidFill>
                <a:srgbClr val="FFC000"/>
              </a:solidFill>
            </a:endParaRPr>
          </a:p>
          <a:p>
            <a:endParaRPr lang="en-GB" sz="2800" dirty="0">
              <a:solidFill>
                <a:srgbClr val="FFC000"/>
              </a:solidFill>
            </a:endParaRPr>
          </a:p>
        </p:txBody>
      </p:sp>
    </p:spTree>
    <p:extLst>
      <p:ext uri="{BB962C8B-B14F-4D97-AF65-F5344CB8AC3E}">
        <p14:creationId xmlns:p14="http://schemas.microsoft.com/office/powerpoint/2010/main" val="3210632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C0D3F4-16A2-4FAE-9C37-0FE79F2352F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908802"/>
          </a:xfrm>
          <a:prstGeom prst="rect">
            <a:avLst/>
          </a:prstGeom>
        </p:spPr>
      </p:pic>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0D420F88-5D6C-47D0-AC44-F467C966DF00}"/>
              </a:ext>
            </a:extLst>
          </p:cNvPr>
          <p:cNvSpPr txBox="1"/>
          <p:nvPr/>
        </p:nvSpPr>
        <p:spPr>
          <a:xfrm>
            <a:off x="1430901" y="5004860"/>
            <a:ext cx="7657867" cy="1015663"/>
          </a:xfrm>
          <a:prstGeom prst="rect">
            <a:avLst/>
          </a:prstGeom>
          <a:noFill/>
        </p:spPr>
        <p:txBody>
          <a:bodyPr wrap="none" rtlCol="0">
            <a:spAutoFit/>
          </a:bodyPr>
          <a:lstStyle/>
          <a:p>
            <a:pPr algn="r"/>
            <a:r>
              <a:rPr lang="en-GB" sz="6000" b="1" dirty="0">
                <a:solidFill>
                  <a:schemeClr val="accent1">
                    <a:lumMod val="75000"/>
                  </a:schemeClr>
                </a:solidFill>
                <a:effectLst>
                  <a:outerShdw blurRad="50800" dist="38100" dir="5400000" algn="t" rotWithShape="0">
                    <a:prstClr val="black">
                      <a:alpha val="40000"/>
                    </a:prstClr>
                  </a:outerShdw>
                </a:effectLst>
              </a:rPr>
              <a:t>The sections of the ABS</a:t>
            </a:r>
          </a:p>
        </p:txBody>
      </p:sp>
    </p:spTree>
    <p:extLst>
      <p:ext uri="{BB962C8B-B14F-4D97-AF65-F5344CB8AC3E}">
        <p14:creationId xmlns:p14="http://schemas.microsoft.com/office/powerpoint/2010/main" val="4088669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Benefits at a glance</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3" descr="image003">
            <a:extLst>
              <a:ext uri="{FF2B5EF4-FFF2-40B4-BE49-F238E27FC236}">
                <a16:creationId xmlns:a16="http://schemas.microsoft.com/office/drawing/2014/main" id="{C3731E69-D221-40EC-A2B2-7FC504C0D22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582660" y="1276849"/>
            <a:ext cx="5030233" cy="4816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7E2D1DCD-0116-4A28-8F98-C5DACCD68ADF}"/>
              </a:ext>
            </a:extLst>
          </p:cNvPr>
          <p:cNvSpPr/>
          <p:nvPr/>
        </p:nvSpPr>
        <p:spPr>
          <a:xfrm>
            <a:off x="5656726" y="3496250"/>
            <a:ext cx="882100" cy="34378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423B50AC-26AC-426E-8464-D5490D6494FE}"/>
              </a:ext>
            </a:extLst>
          </p:cNvPr>
          <p:cNvSpPr/>
          <p:nvPr/>
        </p:nvSpPr>
        <p:spPr>
          <a:xfrm>
            <a:off x="5656726" y="4206804"/>
            <a:ext cx="882100" cy="34378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99109669-54C5-49B7-A201-3FC1B54B63DF}"/>
              </a:ext>
            </a:extLst>
          </p:cNvPr>
          <p:cNvSpPr txBox="1"/>
          <p:nvPr/>
        </p:nvSpPr>
        <p:spPr>
          <a:xfrm>
            <a:off x="299213" y="1791392"/>
            <a:ext cx="2880320" cy="3970318"/>
          </a:xfrm>
          <a:prstGeom prst="rect">
            <a:avLst/>
          </a:prstGeom>
          <a:noFill/>
          <a:ln w="1905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‘Benefits at a glance’ gives an overview of the </a:t>
            </a:r>
            <a:r>
              <a:rPr kumimoji="0" lang="en-GB" sz="2800" b="1" i="0" u="none" strike="noStrike" kern="1200" cap="none" spc="0" normalizeH="0" baseline="0" noProof="0" dirty="0">
                <a:ln>
                  <a:noFill/>
                </a:ln>
                <a:solidFill>
                  <a:srgbClr val="F79646">
                    <a:lumMod val="75000"/>
                  </a:srgbClr>
                </a:solidFill>
                <a:effectLst/>
                <a:uLnTx/>
                <a:uFillTx/>
                <a:latin typeface="Calibri"/>
                <a:ea typeface="+mn-ea"/>
                <a:cs typeface="+mn-cs"/>
              </a:rPr>
              <a:t>benefits accrued as of 31</a:t>
            </a:r>
            <a:r>
              <a:rPr kumimoji="0" lang="en-GB" sz="2800" b="1" i="0" u="none" strike="noStrike" kern="1200" cap="none" spc="0" normalizeH="0" baseline="30000" noProof="0" dirty="0">
                <a:ln>
                  <a:noFill/>
                </a:ln>
                <a:solidFill>
                  <a:srgbClr val="F79646">
                    <a:lumMod val="75000"/>
                  </a:srgbClr>
                </a:solidFill>
                <a:effectLst/>
                <a:uLnTx/>
                <a:uFillTx/>
                <a:latin typeface="Calibri"/>
                <a:ea typeface="+mn-ea"/>
                <a:cs typeface="+mn-cs"/>
              </a:rPr>
              <a:t>st</a:t>
            </a:r>
            <a:r>
              <a:rPr kumimoji="0" lang="en-GB" sz="2800" b="1" i="0" u="none" strike="noStrike" kern="1200" cap="none" spc="0" normalizeH="0" baseline="0" noProof="0" dirty="0">
                <a:ln>
                  <a:noFill/>
                </a:ln>
                <a:solidFill>
                  <a:srgbClr val="F79646">
                    <a:lumMod val="75000"/>
                  </a:srgbClr>
                </a:solidFill>
                <a:effectLst/>
                <a:uLnTx/>
                <a:uFillTx/>
                <a:latin typeface="Calibri"/>
                <a:ea typeface="+mn-ea"/>
                <a:cs typeface="+mn-cs"/>
              </a:rPr>
              <a:t> March that year </a:t>
            </a:r>
            <a:r>
              <a:rPr kumimoji="0" lang="en-GB" sz="2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and the normal pension age they can be claimed from.</a:t>
            </a:r>
          </a:p>
        </p:txBody>
      </p:sp>
    </p:spTree>
    <p:extLst>
      <p:ext uri="{BB962C8B-B14F-4D97-AF65-F5344CB8AC3E}">
        <p14:creationId xmlns:p14="http://schemas.microsoft.com/office/powerpoint/2010/main" val="1613152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Death benefits</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p>
        </p:txBody>
      </p:sp>
      <p:pic>
        <p:nvPicPr>
          <p:cNvPr id="6" name="Picture 2">
            <a:extLst>
              <a:ext uri="{FF2B5EF4-FFF2-40B4-BE49-F238E27FC236}">
                <a16:creationId xmlns:a16="http://schemas.microsoft.com/office/drawing/2014/main" id="{B9871BAC-A756-4F9C-A17F-8DDFDF865DF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50159" y="3062459"/>
            <a:ext cx="8643682"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CA1D226A-9935-4608-87EA-F5A16CEC3CA5}"/>
              </a:ext>
            </a:extLst>
          </p:cNvPr>
          <p:cNvSpPr txBox="1"/>
          <p:nvPr/>
        </p:nvSpPr>
        <p:spPr>
          <a:xfrm>
            <a:off x="250159" y="1809708"/>
            <a:ext cx="8643682" cy="461665"/>
          </a:xfrm>
          <a:prstGeom prst="rect">
            <a:avLst/>
          </a:prstGeom>
          <a:noFill/>
          <a:ln w="19050">
            <a:solidFill>
              <a:schemeClr val="accent1"/>
            </a:solidFill>
          </a:ln>
        </p:spPr>
        <p:txBody>
          <a:bodyPr wrap="square" rtlCol="0">
            <a:spAutoFit/>
          </a:bodyPr>
          <a:lstStyle/>
          <a:p>
            <a:pPr algn="ctr"/>
            <a:r>
              <a:rPr lang="en-GB" sz="2400" dirty="0">
                <a:solidFill>
                  <a:schemeClr val="tx1">
                    <a:lumMod val="65000"/>
                    <a:lumOff val="35000"/>
                  </a:schemeClr>
                </a:solidFill>
              </a:rPr>
              <a:t>Death benefits are also shown in the ‘Benefits at a glance’ section.</a:t>
            </a:r>
          </a:p>
        </p:txBody>
      </p:sp>
    </p:spTree>
    <p:extLst>
      <p:ext uri="{BB962C8B-B14F-4D97-AF65-F5344CB8AC3E}">
        <p14:creationId xmlns:p14="http://schemas.microsoft.com/office/powerpoint/2010/main" val="3458837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Death benefit nominee</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2">
            <a:extLst>
              <a:ext uri="{FF2B5EF4-FFF2-40B4-BE49-F238E27FC236}">
                <a16:creationId xmlns:a16="http://schemas.microsoft.com/office/drawing/2014/main" id="{8E426AD6-DB90-4E38-AD20-226809BAEF6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564904"/>
            <a:ext cx="8991983"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BE2DCA42-57CD-493D-B1F1-0E5E0DE3C445}"/>
              </a:ext>
            </a:extLst>
          </p:cNvPr>
          <p:cNvSpPr txBox="1"/>
          <p:nvPr/>
        </p:nvSpPr>
        <p:spPr>
          <a:xfrm>
            <a:off x="553963" y="1465329"/>
            <a:ext cx="7884055" cy="830997"/>
          </a:xfrm>
          <a:prstGeom prst="rect">
            <a:avLst/>
          </a:prstGeom>
          <a:noFill/>
          <a:ln w="19050">
            <a:solidFill>
              <a:schemeClr val="accent1"/>
            </a:solidFill>
          </a:ln>
        </p:spPr>
        <p:txBody>
          <a:bodyPr wrap="square" rtlCol="0">
            <a:spAutoFit/>
          </a:bodyPr>
          <a:lstStyle/>
          <a:p>
            <a:pPr algn="ctr"/>
            <a:r>
              <a:rPr lang="en-GB" sz="2400" dirty="0">
                <a:solidFill>
                  <a:schemeClr val="tx1">
                    <a:lumMod val="65000"/>
                    <a:lumOff val="35000"/>
                  </a:schemeClr>
                </a:solidFill>
              </a:rPr>
              <a:t>The person the member has </a:t>
            </a:r>
            <a:r>
              <a:rPr lang="en-GB" sz="2400" b="1" dirty="0">
                <a:solidFill>
                  <a:schemeClr val="accent6">
                    <a:lumMod val="75000"/>
                  </a:schemeClr>
                </a:solidFill>
              </a:rPr>
              <a:t>nominated</a:t>
            </a:r>
            <a:r>
              <a:rPr lang="en-GB" sz="2400" dirty="0">
                <a:solidFill>
                  <a:schemeClr val="accent6">
                    <a:lumMod val="75000"/>
                  </a:schemeClr>
                </a:solidFill>
              </a:rPr>
              <a:t> </a:t>
            </a:r>
            <a:r>
              <a:rPr lang="en-GB" sz="2400" dirty="0">
                <a:solidFill>
                  <a:schemeClr val="tx1">
                    <a:lumMod val="65000"/>
                    <a:lumOff val="35000"/>
                  </a:schemeClr>
                </a:solidFill>
              </a:rPr>
              <a:t>to receive the death in service lump sum is shown in this section.</a:t>
            </a:r>
          </a:p>
        </p:txBody>
      </p:sp>
    </p:spTree>
    <p:extLst>
      <p:ext uri="{BB962C8B-B14F-4D97-AF65-F5344CB8AC3E}">
        <p14:creationId xmlns:p14="http://schemas.microsoft.com/office/powerpoint/2010/main" val="4276459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3600" b="1" dirty="0">
                <a:solidFill>
                  <a:prstClr val="white"/>
                </a:solidFill>
                <a:latin typeface="Calibri"/>
              </a:rPr>
              <a:t>Your alpha benefits</a:t>
            </a:r>
            <a:endParaRPr kumimoji="0" lang="en-GB" sz="3600" b="1" i="0" u="none" strike="noStrike" kern="1200" cap="none" spc="0" normalizeH="0" baseline="0" noProof="0" dirty="0">
              <a:ln>
                <a:noFill/>
              </a:ln>
              <a:solidFill>
                <a:prstClr val="white"/>
              </a:solidFill>
              <a:effectLst/>
              <a:uLnTx/>
              <a:uFillTx/>
              <a:latin typeface="Calibri"/>
              <a:ea typeface="+mj-ea"/>
              <a:cs typeface="+mj-cs"/>
            </a:endParaRP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2D473F73-4795-4D2C-8D82-FC3D8DD2639D}"/>
              </a:ext>
            </a:extLst>
          </p:cNvPr>
          <p:cNvSpPr txBox="1"/>
          <p:nvPr/>
        </p:nvSpPr>
        <p:spPr>
          <a:xfrm>
            <a:off x="464376" y="1601416"/>
            <a:ext cx="8215248" cy="830997"/>
          </a:xfrm>
          <a:prstGeom prst="rect">
            <a:avLst/>
          </a:prstGeom>
          <a:noFill/>
          <a:ln w="19050">
            <a:solidFill>
              <a:schemeClr val="accent1"/>
            </a:solidFill>
          </a:ln>
        </p:spPr>
        <p:txBody>
          <a:bodyPr wrap="square" rtlCol="0">
            <a:spAutoFit/>
          </a:bodyPr>
          <a:lstStyle/>
          <a:p>
            <a:pPr algn="ctr"/>
            <a:r>
              <a:rPr lang="en-GB" sz="2400" dirty="0">
                <a:solidFill>
                  <a:schemeClr val="tx1">
                    <a:lumMod val="65000"/>
                    <a:lumOff val="35000"/>
                  </a:schemeClr>
                </a:solidFill>
              </a:rPr>
              <a:t>The following page shows how the members </a:t>
            </a:r>
            <a:r>
              <a:rPr lang="en-GB" sz="2400" b="1" dirty="0">
                <a:solidFill>
                  <a:schemeClr val="accent6">
                    <a:lumMod val="75000"/>
                  </a:schemeClr>
                </a:solidFill>
              </a:rPr>
              <a:t>alpha benefits </a:t>
            </a:r>
            <a:r>
              <a:rPr lang="en-GB" sz="2400" dirty="0">
                <a:solidFill>
                  <a:schemeClr val="tx1">
                    <a:lumMod val="65000"/>
                    <a:lumOff val="35000"/>
                  </a:schemeClr>
                </a:solidFill>
              </a:rPr>
              <a:t>have built up over the previous 12 months.</a:t>
            </a:r>
          </a:p>
        </p:txBody>
      </p:sp>
      <p:pic>
        <p:nvPicPr>
          <p:cNvPr id="7" name="Picture 4">
            <a:extLst>
              <a:ext uri="{FF2B5EF4-FFF2-40B4-BE49-F238E27FC236}">
                <a16:creationId xmlns:a16="http://schemas.microsoft.com/office/drawing/2014/main" id="{308A53F7-2DD8-41D3-9418-F53A7F64F93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291" r="790"/>
          <a:stretch/>
        </p:blipFill>
        <p:spPr bwMode="auto">
          <a:xfrm>
            <a:off x="187554" y="2720340"/>
            <a:ext cx="8768892" cy="363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8793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EA84453-280C-4702-84BC-947EA87083F3}"/>
              </a:ext>
            </a:extLst>
          </p:cNvPr>
          <p:cNvGrpSpPr/>
          <p:nvPr/>
        </p:nvGrpSpPr>
        <p:grpSpPr>
          <a:xfrm>
            <a:off x="709364" y="2600423"/>
            <a:ext cx="7165906" cy="3619402"/>
            <a:chOff x="3090614" y="1670749"/>
            <a:chExt cx="5657850" cy="3222951"/>
          </a:xfrm>
        </p:grpSpPr>
        <p:pic>
          <p:nvPicPr>
            <p:cNvPr id="3" name="Picture 2">
              <a:extLst>
                <a:ext uri="{FF2B5EF4-FFF2-40B4-BE49-F238E27FC236}">
                  <a16:creationId xmlns:a16="http://schemas.microsoft.com/office/drawing/2014/main" id="{9808509B-5529-43BC-AEEA-52F935EBA946}"/>
                </a:ext>
              </a:extLst>
            </p:cNvPr>
            <p:cNvPicPr>
              <a:picLocks noChangeAspect="1"/>
            </p:cNvPicPr>
            <p:nvPr/>
          </p:nvPicPr>
          <p:blipFill>
            <a:blip r:embed="rId3"/>
            <a:stretch>
              <a:fillRect/>
            </a:stretch>
          </p:blipFill>
          <p:spPr>
            <a:xfrm>
              <a:off x="3090614" y="1670749"/>
              <a:ext cx="5657850" cy="2209800"/>
            </a:xfrm>
            <a:prstGeom prst="rect">
              <a:avLst/>
            </a:prstGeom>
          </p:spPr>
        </p:pic>
        <p:pic>
          <p:nvPicPr>
            <p:cNvPr id="13" name="Picture 12">
              <a:extLst>
                <a:ext uri="{FF2B5EF4-FFF2-40B4-BE49-F238E27FC236}">
                  <a16:creationId xmlns:a16="http://schemas.microsoft.com/office/drawing/2014/main" id="{AE4908BD-72B0-42C7-A324-353849577B4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90614" y="3880549"/>
              <a:ext cx="4171950" cy="1013151"/>
            </a:xfrm>
            <a:prstGeom prst="rect">
              <a:avLst/>
            </a:prstGeom>
          </p:spPr>
        </p:pic>
      </p:grpSp>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Final salary</a:t>
            </a:r>
          </a:p>
        </p:txBody>
      </p:sp>
      <p:pic>
        <p:nvPicPr>
          <p:cNvPr id="5" name="Picture 4" descr="Training at MyCSP Logo.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C0EF7F46-BC51-48D2-8D16-E393EAB19752}"/>
              </a:ext>
            </a:extLst>
          </p:cNvPr>
          <p:cNvSpPr txBox="1"/>
          <p:nvPr/>
        </p:nvSpPr>
        <p:spPr>
          <a:xfrm>
            <a:off x="588675" y="1363050"/>
            <a:ext cx="7966650" cy="1200329"/>
          </a:xfrm>
          <a:prstGeom prst="rect">
            <a:avLst/>
          </a:prstGeom>
          <a:noFill/>
          <a:ln w="19050">
            <a:solidFill>
              <a:schemeClr val="accent1"/>
            </a:solidFill>
          </a:ln>
        </p:spPr>
        <p:txBody>
          <a:bodyPr wrap="square" rtlCol="0">
            <a:spAutoFit/>
          </a:bodyPr>
          <a:lstStyle/>
          <a:p>
            <a:pPr algn="ctr"/>
            <a:r>
              <a:rPr lang="en-GB" sz="2400" dirty="0">
                <a:solidFill>
                  <a:schemeClr val="tx1">
                    <a:lumMod val="65000"/>
                    <a:lumOff val="35000"/>
                  </a:schemeClr>
                </a:solidFill>
              </a:rPr>
              <a:t>The </a:t>
            </a:r>
            <a:r>
              <a:rPr lang="en-GB" sz="2400" b="1" dirty="0">
                <a:solidFill>
                  <a:schemeClr val="accent6">
                    <a:lumMod val="75000"/>
                  </a:schemeClr>
                </a:solidFill>
              </a:rPr>
              <a:t>reckonable service &amp; pensionable earnings</a:t>
            </a:r>
            <a:r>
              <a:rPr lang="en-GB" sz="2400" dirty="0">
                <a:solidFill>
                  <a:schemeClr val="tx1">
                    <a:lumMod val="65000"/>
                    <a:lumOff val="35000"/>
                  </a:schemeClr>
                </a:solidFill>
              </a:rPr>
              <a:t> </a:t>
            </a:r>
          </a:p>
          <a:p>
            <a:pPr algn="ctr"/>
            <a:r>
              <a:rPr lang="en-GB" sz="2400" dirty="0">
                <a:solidFill>
                  <a:schemeClr val="tx1">
                    <a:lumMod val="65000"/>
                    <a:lumOff val="35000"/>
                  </a:schemeClr>
                </a:solidFill>
              </a:rPr>
              <a:t>used to calculate final salary benefits, and the resulting </a:t>
            </a:r>
            <a:r>
              <a:rPr lang="en-GB" sz="2400" b="1" dirty="0">
                <a:solidFill>
                  <a:schemeClr val="accent6">
                    <a:lumMod val="75000"/>
                  </a:schemeClr>
                </a:solidFill>
              </a:rPr>
              <a:t>pension benefits.</a:t>
            </a:r>
            <a:endParaRPr lang="en-GB" sz="2400" dirty="0"/>
          </a:p>
        </p:txBody>
      </p:sp>
    </p:spTree>
    <p:extLst>
      <p:ext uri="{BB962C8B-B14F-4D97-AF65-F5344CB8AC3E}">
        <p14:creationId xmlns:p14="http://schemas.microsoft.com/office/powerpoint/2010/main" val="2642300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Additional benefits</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B1EC4959-08A7-4FF0-9CE1-8FEA59C844C7}"/>
              </a:ext>
            </a:extLst>
          </p:cNvPr>
          <p:cNvSpPr txBox="1"/>
          <p:nvPr/>
        </p:nvSpPr>
        <p:spPr>
          <a:xfrm>
            <a:off x="207456" y="1245530"/>
            <a:ext cx="8729088" cy="1569660"/>
          </a:xfrm>
          <a:prstGeom prst="rect">
            <a:avLst/>
          </a:prstGeom>
          <a:noFill/>
          <a:ln w="19050">
            <a:solidFill>
              <a:schemeClr val="accent1"/>
            </a:solidFill>
          </a:ln>
        </p:spPr>
        <p:txBody>
          <a:bodyPr wrap="square" rtlCol="0">
            <a:spAutoFit/>
          </a:bodyPr>
          <a:lstStyle/>
          <a:p>
            <a:pPr algn="ctr"/>
            <a:r>
              <a:rPr lang="en-GB" sz="2400" dirty="0">
                <a:solidFill>
                  <a:schemeClr val="tx1">
                    <a:lumMod val="65000"/>
                    <a:lumOff val="35000"/>
                  </a:schemeClr>
                </a:solidFill>
              </a:rPr>
              <a:t>Any added pension, added years or transferred in service for the final salary elements will show on this page. </a:t>
            </a:r>
          </a:p>
          <a:p>
            <a:pPr algn="ctr"/>
            <a:r>
              <a:rPr lang="en-GB" sz="2400" dirty="0">
                <a:solidFill>
                  <a:schemeClr val="tx1">
                    <a:lumMod val="65000"/>
                    <a:lumOff val="35000"/>
                  </a:schemeClr>
                </a:solidFill>
              </a:rPr>
              <a:t>They are </a:t>
            </a:r>
            <a:r>
              <a:rPr lang="en-GB" sz="2400" b="1" dirty="0">
                <a:solidFill>
                  <a:schemeClr val="accent6">
                    <a:lumMod val="75000"/>
                  </a:schemeClr>
                </a:solidFill>
              </a:rPr>
              <a:t>already included </a:t>
            </a:r>
            <a:r>
              <a:rPr lang="en-GB" sz="2400" dirty="0">
                <a:solidFill>
                  <a:schemeClr val="tx1">
                    <a:lumMod val="65000"/>
                    <a:lumOff val="35000"/>
                  </a:schemeClr>
                </a:solidFill>
              </a:rPr>
              <a:t>in the figures shown earlier in the statement.</a:t>
            </a:r>
          </a:p>
        </p:txBody>
      </p:sp>
      <p:pic>
        <p:nvPicPr>
          <p:cNvPr id="7" name="Picture 3">
            <a:extLst>
              <a:ext uri="{FF2B5EF4-FFF2-40B4-BE49-F238E27FC236}">
                <a16:creationId xmlns:a16="http://schemas.microsoft.com/office/drawing/2014/main" id="{FF46610C-6514-4E68-9DCF-97F5EA557A0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30504"/>
          <a:stretch/>
        </p:blipFill>
        <p:spPr bwMode="auto">
          <a:xfrm>
            <a:off x="163391" y="2863968"/>
            <a:ext cx="8817218" cy="319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250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67AB01-4D68-4EC9-B964-6F80CCD1ED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907956"/>
          </a:xfrm>
          <a:prstGeom prst="rect">
            <a:avLst/>
          </a:prstGeom>
        </p:spPr>
      </p:pic>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Support available for members</a:t>
            </a:r>
          </a:p>
        </p:txBody>
      </p:sp>
      <p:pic>
        <p:nvPicPr>
          <p:cNvPr id="5" name="Picture 4" descr="Training at MyCSP 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708D6538-8FAB-45AF-B60D-06D1272A4235}"/>
              </a:ext>
            </a:extLst>
          </p:cNvPr>
          <p:cNvSpPr/>
          <p:nvPr/>
        </p:nvSpPr>
        <p:spPr>
          <a:xfrm>
            <a:off x="782979" y="2008900"/>
            <a:ext cx="7776864" cy="353530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lumMod val="65000"/>
                    <a:lumOff val="35000"/>
                  </a:schemeClr>
                </a:solidFill>
              </a:rPr>
              <a:t>The Annual Benefit Statement landing page on the scheme website</a:t>
            </a:r>
          </a:p>
          <a:p>
            <a:pPr algn="ctr"/>
            <a:r>
              <a:rPr lang="en-GB" sz="2400" dirty="0">
                <a:solidFill>
                  <a:schemeClr val="tx1">
                    <a:lumMod val="65000"/>
                    <a:lumOff val="35000"/>
                  </a:schemeClr>
                </a:solidFill>
                <a:hlinkClick r:id="rId5"/>
              </a:rPr>
              <a:t>https://www.civilservicepensionscheme.org.uk/your-pension/yearly-pension-update/annual-benefit-statement-abs/</a:t>
            </a:r>
            <a:r>
              <a:rPr lang="en-GB" sz="2400" dirty="0">
                <a:solidFill>
                  <a:schemeClr val="tx1">
                    <a:lumMod val="65000"/>
                    <a:lumOff val="35000"/>
                  </a:schemeClr>
                </a:solidFill>
              </a:rPr>
              <a:t> </a:t>
            </a:r>
          </a:p>
          <a:p>
            <a:pPr marL="285750" indent="-285750">
              <a:buFont typeface="Wingdings" panose="05000000000000000000" pitchFamily="2" charset="2"/>
              <a:buChar char="ü"/>
            </a:pPr>
            <a:r>
              <a:rPr lang="en-GB" sz="2400" dirty="0">
                <a:solidFill>
                  <a:schemeClr val="tx1">
                    <a:lumMod val="65000"/>
                    <a:lumOff val="35000"/>
                  </a:schemeClr>
                </a:solidFill>
              </a:rPr>
              <a:t>Distribution schedule</a:t>
            </a:r>
          </a:p>
          <a:p>
            <a:pPr marL="285750" indent="-285750">
              <a:buFont typeface="Wingdings" panose="05000000000000000000" pitchFamily="2" charset="2"/>
              <a:buChar char="ü"/>
            </a:pPr>
            <a:r>
              <a:rPr lang="en-GB" sz="2400" dirty="0">
                <a:solidFill>
                  <a:schemeClr val="tx1">
                    <a:lumMod val="65000"/>
                    <a:lumOff val="35000"/>
                  </a:schemeClr>
                </a:solidFill>
              </a:rPr>
              <a:t>Understanding your ABS video</a:t>
            </a:r>
          </a:p>
          <a:p>
            <a:pPr marL="285750" indent="-285750">
              <a:buFont typeface="Wingdings" panose="05000000000000000000" pitchFamily="2" charset="2"/>
              <a:buChar char="ü"/>
            </a:pPr>
            <a:r>
              <a:rPr lang="en-GB" sz="2400" dirty="0">
                <a:solidFill>
                  <a:schemeClr val="tx1">
                    <a:lumMod val="65000"/>
                    <a:lumOff val="35000"/>
                  </a:schemeClr>
                </a:solidFill>
              </a:rPr>
              <a:t>Guide to registering for the pension portal</a:t>
            </a:r>
          </a:p>
        </p:txBody>
      </p:sp>
    </p:spTree>
    <p:extLst>
      <p:ext uri="{BB962C8B-B14F-4D97-AF65-F5344CB8AC3E}">
        <p14:creationId xmlns:p14="http://schemas.microsoft.com/office/powerpoint/2010/main" val="3414992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9389" y="0"/>
            <a:ext cx="917338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7" name="TextBox 6"/>
          <p:cNvSpPr txBox="1"/>
          <p:nvPr/>
        </p:nvSpPr>
        <p:spPr>
          <a:xfrm>
            <a:off x="4678878" y="275210"/>
            <a:ext cx="4278322"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What we will cover</a:t>
            </a:r>
          </a:p>
        </p:txBody>
      </p:sp>
      <p:sp>
        <p:nvSpPr>
          <p:cNvPr id="8" name="TextBox 7"/>
          <p:cNvSpPr txBox="1"/>
          <p:nvPr/>
        </p:nvSpPr>
        <p:spPr>
          <a:xfrm>
            <a:off x="3784456" y="2134550"/>
            <a:ext cx="3864768" cy="3785652"/>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Annual Benefit Statements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dirty="0">
                <a:solidFill>
                  <a:prstClr val="black">
                    <a:lumMod val="65000"/>
                    <a:lumOff val="35000"/>
                  </a:prstClr>
                </a:solidFill>
                <a:latin typeface="Calibri"/>
              </a:rPr>
              <a:t>ABS – Remedy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Modeller Update</a:t>
            </a:r>
          </a:p>
          <a:p>
            <a:pPr marL="285750" indent="-285750" defTabSz="914400">
              <a:lnSpc>
                <a:spcPct val="150000"/>
              </a:lnSpc>
              <a:buFont typeface="Arial" panose="020B0604020202020204" pitchFamily="34" charset="0"/>
              <a:buChar char="•"/>
              <a:defRPr/>
            </a:pPr>
            <a:r>
              <a:rPr lang="en-GB" sz="2400" dirty="0">
                <a:solidFill>
                  <a:prstClr val="black">
                    <a:lumMod val="65000"/>
                    <a:lumOff val="35000"/>
                  </a:prstClr>
                </a:solidFill>
              </a:rPr>
              <a:t>Pension Saving Statements</a:t>
            </a:r>
          </a:p>
          <a:p>
            <a:pPr marL="285750" indent="-285750" defTabSz="914400">
              <a:lnSpc>
                <a:spcPct val="150000"/>
              </a:lnSpc>
              <a:buFont typeface="Arial" panose="020B0604020202020204" pitchFamily="34" charset="0"/>
              <a:buChar char="•"/>
              <a:defRPr/>
            </a:pPr>
            <a:r>
              <a:rPr kumimoji="0" lang="en-GB" sz="24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PSS </a:t>
            </a:r>
            <a:r>
              <a:rPr lang="en-GB" sz="2400" dirty="0">
                <a:solidFill>
                  <a:prstClr val="black">
                    <a:lumMod val="65000"/>
                    <a:lumOff val="35000"/>
                  </a:prstClr>
                </a:solidFill>
                <a:latin typeface="Calibri"/>
              </a:rPr>
              <a:t>- Remedy</a:t>
            </a:r>
            <a:endParaRPr kumimoji="0" lang="en-GB" sz="2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dirty="0">
                <a:solidFill>
                  <a:prstClr val="black">
                    <a:lumMod val="65000"/>
                    <a:lumOff val="35000"/>
                  </a:prstClr>
                </a:solidFill>
                <a:latin typeface="Calibri"/>
              </a:rPr>
              <a:t>Q &amp; A</a:t>
            </a:r>
            <a:endParaRPr kumimoji="0" lang="en-GB" sz="2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3230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Member queries</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182613"/>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p>
        </p:txBody>
      </p:sp>
      <p:graphicFrame>
        <p:nvGraphicFramePr>
          <p:cNvPr id="7" name="Diagram 6">
            <a:extLst>
              <a:ext uri="{FF2B5EF4-FFF2-40B4-BE49-F238E27FC236}">
                <a16:creationId xmlns:a16="http://schemas.microsoft.com/office/drawing/2014/main" id="{C0A0B18F-6496-4259-8834-F6E1DAFBA938}"/>
              </a:ext>
            </a:extLst>
          </p:cNvPr>
          <p:cNvGraphicFramePr/>
          <p:nvPr>
            <p:extLst>
              <p:ext uri="{D42A27DB-BD31-4B8C-83A1-F6EECF244321}">
                <p14:modId xmlns:p14="http://schemas.microsoft.com/office/powerpoint/2010/main" val="2900140000"/>
              </p:ext>
            </p:extLst>
          </p:nvPr>
        </p:nvGraphicFramePr>
        <p:xfrm>
          <a:off x="558140" y="1093576"/>
          <a:ext cx="8217725" cy="53597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86864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Raising queries</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C2DB7C2B-22F5-4519-829F-FBE4A3399BA8}"/>
              </a:ext>
            </a:extLst>
          </p:cNvPr>
          <p:cNvSpPr txBox="1"/>
          <p:nvPr/>
        </p:nvSpPr>
        <p:spPr>
          <a:xfrm>
            <a:off x="575556" y="2027958"/>
            <a:ext cx="7992888" cy="3046988"/>
          </a:xfrm>
          <a:prstGeom prst="rect">
            <a:avLst/>
          </a:prstGeom>
          <a:noFill/>
        </p:spPr>
        <p:txBody>
          <a:bodyPr wrap="square" rtlCol="0">
            <a:spAutoFit/>
          </a:bodyPr>
          <a:lstStyle/>
          <a:p>
            <a:pPr algn="ctr"/>
            <a:r>
              <a:rPr lang="en-GB" sz="3200" dirty="0">
                <a:solidFill>
                  <a:schemeClr val="tx1">
                    <a:lumMod val="65000"/>
                    <a:lumOff val="35000"/>
                  </a:schemeClr>
                </a:solidFill>
              </a:rPr>
              <a:t>If the information the member gives us doesn’t match what we hold, we will likely need to contact you for clarification using a </a:t>
            </a:r>
            <a:r>
              <a:rPr lang="en-GB" sz="3200" b="1" dirty="0">
                <a:solidFill>
                  <a:schemeClr val="accent6">
                    <a:lumMod val="75000"/>
                  </a:schemeClr>
                </a:solidFill>
              </a:rPr>
              <a:t>DR1 form.</a:t>
            </a:r>
          </a:p>
          <a:p>
            <a:pPr algn="ctr"/>
            <a:endParaRPr lang="en-GB" sz="3200" b="1" dirty="0">
              <a:solidFill>
                <a:schemeClr val="accent6">
                  <a:lumMod val="75000"/>
                </a:schemeClr>
              </a:solidFill>
            </a:endParaRPr>
          </a:p>
          <a:p>
            <a:pPr algn="ctr"/>
            <a:r>
              <a:rPr lang="en-GB" sz="3200" dirty="0">
                <a:solidFill>
                  <a:schemeClr val="tx1">
                    <a:lumMod val="65000"/>
                    <a:lumOff val="35000"/>
                  </a:schemeClr>
                </a:solidFill>
              </a:rPr>
              <a:t>ABS queries are worked through in order of receipt and complexity. </a:t>
            </a:r>
          </a:p>
        </p:txBody>
      </p:sp>
    </p:spTree>
    <p:extLst>
      <p:ext uri="{BB962C8B-B14F-4D97-AF65-F5344CB8AC3E}">
        <p14:creationId xmlns:p14="http://schemas.microsoft.com/office/powerpoint/2010/main" val="2837024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X:\Digital Communications\2019 Shutterstock Images\woman-working-at-home-3915870.jpg">
            <a:extLst>
              <a:ext uri="{FF2B5EF4-FFF2-40B4-BE49-F238E27FC236}">
                <a16:creationId xmlns:a16="http://schemas.microsoft.com/office/drawing/2014/main" id="{C01A0AB9-6EC5-4206-8026-70AEA6B47A1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62218"/>
            <a:ext cx="9144000" cy="6096000"/>
          </a:xfrm>
          <a:prstGeom prst="rect">
            <a:avLst/>
          </a:prstGeom>
          <a:solidFill>
            <a:schemeClr val="bg1"/>
          </a:solidFill>
          <a:ln>
            <a:solidFill>
              <a:srgbClr val="00B050"/>
            </a:solidFill>
          </a:ln>
        </p:spPr>
      </p:pic>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ABS MI</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370384" y="6257048"/>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p>
        </p:txBody>
      </p:sp>
      <p:sp>
        <p:nvSpPr>
          <p:cNvPr id="6" name="Content Placeholder 2">
            <a:extLst>
              <a:ext uri="{FF2B5EF4-FFF2-40B4-BE49-F238E27FC236}">
                <a16:creationId xmlns:a16="http://schemas.microsoft.com/office/drawing/2014/main" id="{1011EC12-7BDB-4616-885B-3CF66D80F8C8}"/>
              </a:ext>
            </a:extLst>
          </p:cNvPr>
          <p:cNvSpPr>
            <a:spLocks noGrp="1"/>
          </p:cNvSpPr>
          <p:nvPr>
            <p:ph idx="1"/>
          </p:nvPr>
        </p:nvSpPr>
        <p:spPr>
          <a:xfrm>
            <a:off x="722321" y="1802079"/>
            <a:ext cx="7612541" cy="3486017"/>
          </a:xfrm>
          <a:solidFill>
            <a:srgbClr val="FFFFFF">
              <a:alpha val="89804"/>
            </a:srgbClr>
          </a:solidFill>
          <a:ln w="38100">
            <a:solidFill>
              <a:srgbClr val="00B050"/>
            </a:solidFill>
          </a:ln>
        </p:spPr>
        <p:txBody>
          <a:bodyPr>
            <a:noAutofit/>
          </a:bodyPr>
          <a:lstStyle/>
          <a:p>
            <a:pPr marL="0" indent="0" algn="l">
              <a:buNone/>
            </a:pPr>
            <a:endParaRPr lang="en-GB" sz="2400" b="1" dirty="0">
              <a:solidFill>
                <a:srgbClr val="000000"/>
              </a:solidFill>
              <a:latin typeface="Inter"/>
            </a:endParaRPr>
          </a:p>
          <a:p>
            <a:pPr marL="0" indent="0" algn="l">
              <a:buNone/>
            </a:pPr>
            <a:r>
              <a:rPr lang="en-GB" sz="2400" b="1" dirty="0">
                <a:solidFill>
                  <a:srgbClr val="000000"/>
                </a:solidFill>
                <a:latin typeface="Inter"/>
              </a:rPr>
              <a:t>-</a:t>
            </a:r>
            <a:r>
              <a:rPr lang="en-GB" sz="2400" b="0" i="0" dirty="0">
                <a:solidFill>
                  <a:srgbClr val="54565A"/>
                </a:solidFill>
                <a:effectLst/>
                <a:latin typeface="Inter"/>
              </a:rPr>
              <a:t>Once ABS have been distributed, the Scheme Administrator will provide MI of the members in your organisation they have produced statements for. This will be provided to you by 6 September 2024.</a:t>
            </a:r>
            <a:br>
              <a:rPr lang="en-GB" sz="2400" b="0" i="0" dirty="0">
                <a:solidFill>
                  <a:srgbClr val="54565A"/>
                </a:solidFill>
                <a:effectLst/>
                <a:latin typeface="Inter"/>
              </a:rPr>
            </a:br>
            <a:br>
              <a:rPr lang="en-GB" sz="2400" b="0" i="0" dirty="0">
                <a:solidFill>
                  <a:srgbClr val="54565A"/>
                </a:solidFill>
                <a:effectLst/>
                <a:latin typeface="Inter"/>
              </a:rPr>
            </a:br>
            <a:r>
              <a:rPr lang="en-GB" sz="2400" b="0" i="0" dirty="0">
                <a:solidFill>
                  <a:srgbClr val="54565A"/>
                </a:solidFill>
                <a:effectLst/>
                <a:latin typeface="Inter"/>
              </a:rPr>
              <a:t>-If you have any concerns about members being missed from ABS distribution, please contact </a:t>
            </a:r>
            <a:r>
              <a:rPr lang="en-GB" sz="2400" b="0" i="0" u="sng" dirty="0">
                <a:solidFill>
                  <a:srgbClr val="0047BA"/>
                </a:solidFill>
                <a:effectLst/>
                <a:latin typeface="Inter"/>
                <a:hlinkClick r:id="rId4"/>
              </a:rPr>
              <a:t>SEABS@MYCSP.CO.UK</a:t>
            </a:r>
            <a:endParaRPr lang="en-GB" sz="4000" dirty="0">
              <a:solidFill>
                <a:srgbClr val="54565A"/>
              </a:solidFill>
              <a:latin typeface="Inter"/>
            </a:endParaRPr>
          </a:p>
        </p:txBody>
      </p:sp>
    </p:spTree>
    <p:extLst>
      <p:ext uri="{BB962C8B-B14F-4D97-AF65-F5344CB8AC3E}">
        <p14:creationId xmlns:p14="http://schemas.microsoft.com/office/powerpoint/2010/main" val="3984209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Common query</a:t>
            </a:r>
          </a:p>
        </p:txBody>
      </p:sp>
      <p:pic>
        <p:nvPicPr>
          <p:cNvPr id="5" name="Picture 4" descr="Training at MyCSP 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7E57E315-E715-46BE-B351-2E163416EAAC}"/>
              </a:ext>
            </a:extLst>
          </p:cNvPr>
          <p:cNvSpPr txBox="1"/>
          <p:nvPr/>
        </p:nvSpPr>
        <p:spPr>
          <a:xfrm>
            <a:off x="0" y="1250616"/>
            <a:ext cx="4190058" cy="400110"/>
          </a:xfrm>
          <a:prstGeom prst="rect">
            <a:avLst/>
          </a:prstGeom>
          <a:noFill/>
        </p:spPr>
        <p:txBody>
          <a:bodyPr wrap="none" rtlCol="0">
            <a:spAutoFit/>
          </a:bodyPr>
          <a:lstStyle/>
          <a:p>
            <a:r>
              <a:rPr lang="en-GB" sz="2000" i="1" dirty="0">
                <a:solidFill>
                  <a:schemeClr val="tx1">
                    <a:lumMod val="65000"/>
                    <a:lumOff val="35000"/>
                  </a:schemeClr>
                </a:solidFill>
              </a:rPr>
              <a:t>- Sourced from our enquiry centre staff</a:t>
            </a:r>
          </a:p>
        </p:txBody>
      </p:sp>
      <p:grpSp>
        <p:nvGrpSpPr>
          <p:cNvPr id="7" name="Group 6">
            <a:extLst>
              <a:ext uri="{FF2B5EF4-FFF2-40B4-BE49-F238E27FC236}">
                <a16:creationId xmlns:a16="http://schemas.microsoft.com/office/drawing/2014/main" id="{1F837E42-E7E8-4AA8-B7A9-839DC97A2577}"/>
              </a:ext>
            </a:extLst>
          </p:cNvPr>
          <p:cNvGrpSpPr/>
          <p:nvPr/>
        </p:nvGrpSpPr>
        <p:grpSpPr>
          <a:xfrm>
            <a:off x="971600" y="1926597"/>
            <a:ext cx="7344816" cy="2585649"/>
            <a:chOff x="899592" y="1856780"/>
            <a:chExt cx="7200800" cy="2436316"/>
          </a:xfrm>
          <a:solidFill>
            <a:srgbClr val="00B050"/>
          </a:solidFill>
        </p:grpSpPr>
        <p:sp>
          <p:nvSpPr>
            <p:cNvPr id="8" name="Oval Callout 7">
              <a:extLst>
                <a:ext uri="{FF2B5EF4-FFF2-40B4-BE49-F238E27FC236}">
                  <a16:creationId xmlns:a16="http://schemas.microsoft.com/office/drawing/2014/main" id="{541910AC-0B7C-44F8-B5DA-E0A438C26E73}"/>
                </a:ext>
              </a:extLst>
            </p:cNvPr>
            <p:cNvSpPr/>
            <p:nvPr/>
          </p:nvSpPr>
          <p:spPr>
            <a:xfrm>
              <a:off x="899592" y="1856780"/>
              <a:ext cx="2520280" cy="2304256"/>
            </a:xfrm>
            <a:prstGeom prst="wedgeEllipseCallout">
              <a:avLst/>
            </a:prstGeom>
            <a:grpFill/>
            <a:ln w="381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t>“Why are my pension figures different this year from last?”</a:t>
              </a:r>
            </a:p>
          </p:txBody>
        </p:sp>
        <p:sp>
          <p:nvSpPr>
            <p:cNvPr id="9" name="Rectangle 8">
              <a:extLst>
                <a:ext uri="{FF2B5EF4-FFF2-40B4-BE49-F238E27FC236}">
                  <a16:creationId xmlns:a16="http://schemas.microsoft.com/office/drawing/2014/main" id="{3D0C1DD8-1188-41AC-96D4-DFAB1DDCE9F9}"/>
                </a:ext>
              </a:extLst>
            </p:cNvPr>
            <p:cNvSpPr/>
            <p:nvPr/>
          </p:nvSpPr>
          <p:spPr>
            <a:xfrm>
              <a:off x="4211960" y="1928788"/>
              <a:ext cx="3888432" cy="2364308"/>
            </a:xfrm>
            <a:prstGeom prst="rect">
              <a:avLst/>
            </a:prstGeom>
            <a:grp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bg1"/>
                  </a:solidFill>
                </a:rPr>
                <a:t>All remedy-impacted members have been rolled back into their legacy scheme until </a:t>
              </a:r>
              <a:r>
                <a:rPr lang="en-GB" sz="2400" b="1" dirty="0">
                  <a:solidFill>
                    <a:schemeClr val="bg1"/>
                  </a:solidFill>
                </a:rPr>
                <a:t>31</a:t>
              </a:r>
              <a:r>
                <a:rPr lang="en-GB" sz="2400" b="1" baseline="30000" dirty="0">
                  <a:solidFill>
                    <a:schemeClr val="bg1"/>
                  </a:solidFill>
                </a:rPr>
                <a:t>st</a:t>
              </a:r>
              <a:r>
                <a:rPr lang="en-GB" sz="2400" b="1" dirty="0">
                  <a:solidFill>
                    <a:schemeClr val="bg1"/>
                  </a:solidFill>
                </a:rPr>
                <a:t> March 2022, </a:t>
              </a:r>
              <a:r>
                <a:rPr lang="en-GB" sz="2400" dirty="0">
                  <a:solidFill>
                    <a:schemeClr val="bg1"/>
                  </a:solidFill>
                </a:rPr>
                <a:t>which may see an increase to legacy, and decrease to alpha</a:t>
              </a:r>
              <a:endParaRPr lang="en-GB" sz="2400" b="1" dirty="0">
                <a:solidFill>
                  <a:schemeClr val="bg1"/>
                </a:solidFill>
              </a:endParaRPr>
            </a:p>
          </p:txBody>
        </p:sp>
        <p:cxnSp>
          <p:nvCxnSpPr>
            <p:cNvPr id="12" name="Straight Arrow Connector 11">
              <a:extLst>
                <a:ext uri="{FF2B5EF4-FFF2-40B4-BE49-F238E27FC236}">
                  <a16:creationId xmlns:a16="http://schemas.microsoft.com/office/drawing/2014/main" id="{F89A37B8-F1BE-4267-8AF1-2DFDF6F5914D}"/>
                </a:ext>
              </a:extLst>
            </p:cNvPr>
            <p:cNvCxnSpPr/>
            <p:nvPr/>
          </p:nvCxnSpPr>
          <p:spPr>
            <a:xfrm>
              <a:off x="3563888" y="3004862"/>
              <a:ext cx="504056" cy="0"/>
            </a:xfrm>
            <a:prstGeom prst="straightConnector1">
              <a:avLst/>
            </a:prstGeom>
            <a:grpFill/>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13" name="TextBox 12">
            <a:extLst>
              <a:ext uri="{FF2B5EF4-FFF2-40B4-BE49-F238E27FC236}">
                <a16:creationId xmlns:a16="http://schemas.microsoft.com/office/drawing/2014/main" id="{6F889305-F6EE-4CD9-BABC-CF58FD757C2F}"/>
              </a:ext>
            </a:extLst>
          </p:cNvPr>
          <p:cNvSpPr txBox="1"/>
          <p:nvPr/>
        </p:nvSpPr>
        <p:spPr>
          <a:xfrm>
            <a:off x="554208" y="5064816"/>
            <a:ext cx="8035584" cy="1015663"/>
          </a:xfrm>
          <a:prstGeom prst="rect">
            <a:avLst/>
          </a:prstGeom>
          <a:noFill/>
        </p:spPr>
        <p:txBody>
          <a:bodyPr wrap="square" rtlCol="0">
            <a:spAutoFit/>
          </a:bodyPr>
          <a:lstStyle/>
          <a:p>
            <a:pPr algn="ctr"/>
            <a:r>
              <a:rPr lang="en-GB" sz="2000" dirty="0">
                <a:solidFill>
                  <a:schemeClr val="tx1">
                    <a:lumMod val="65000"/>
                    <a:lumOff val="35000"/>
                  </a:schemeClr>
                </a:solidFill>
              </a:rPr>
              <a:t>We will discuss this in the Remedy Pension Power. Members can see all information pertaining to the Remedy here:</a:t>
            </a:r>
          </a:p>
          <a:p>
            <a:pPr algn="ctr"/>
            <a:r>
              <a:rPr lang="en-GB" sz="2000" dirty="0">
                <a:hlinkClick r:id="rId5"/>
              </a:rPr>
              <a:t>2015 Remedy (McCloud) - Civil Service Pension Scheme</a:t>
            </a:r>
            <a:endParaRPr lang="en-GB" sz="2000" b="1" dirty="0">
              <a:solidFill>
                <a:schemeClr val="tx1">
                  <a:lumMod val="65000"/>
                  <a:lumOff val="35000"/>
                </a:schemeClr>
              </a:solidFill>
            </a:endParaRPr>
          </a:p>
        </p:txBody>
      </p:sp>
    </p:spTree>
    <p:extLst>
      <p:ext uri="{BB962C8B-B14F-4D97-AF65-F5344CB8AC3E}">
        <p14:creationId xmlns:p14="http://schemas.microsoft.com/office/powerpoint/2010/main" val="1945366435"/>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Common query</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7E57E315-E715-46BE-B351-2E163416EAAC}"/>
              </a:ext>
            </a:extLst>
          </p:cNvPr>
          <p:cNvSpPr txBox="1"/>
          <p:nvPr/>
        </p:nvSpPr>
        <p:spPr>
          <a:xfrm>
            <a:off x="0" y="1250616"/>
            <a:ext cx="4190058" cy="400110"/>
          </a:xfrm>
          <a:prstGeom prst="rect">
            <a:avLst/>
          </a:prstGeom>
          <a:noFill/>
        </p:spPr>
        <p:txBody>
          <a:bodyPr wrap="none" rtlCol="0">
            <a:spAutoFit/>
          </a:bodyPr>
          <a:lstStyle/>
          <a:p>
            <a:r>
              <a:rPr lang="en-GB" sz="2000" i="1" dirty="0">
                <a:solidFill>
                  <a:schemeClr val="tx1">
                    <a:lumMod val="65000"/>
                    <a:lumOff val="35000"/>
                  </a:schemeClr>
                </a:solidFill>
              </a:rPr>
              <a:t>- Sourced from our enquiry centre staff</a:t>
            </a:r>
          </a:p>
        </p:txBody>
      </p:sp>
      <p:grpSp>
        <p:nvGrpSpPr>
          <p:cNvPr id="7" name="Group 6">
            <a:extLst>
              <a:ext uri="{FF2B5EF4-FFF2-40B4-BE49-F238E27FC236}">
                <a16:creationId xmlns:a16="http://schemas.microsoft.com/office/drawing/2014/main" id="{1F837E42-E7E8-4AA8-B7A9-839DC97A2577}"/>
              </a:ext>
            </a:extLst>
          </p:cNvPr>
          <p:cNvGrpSpPr/>
          <p:nvPr/>
        </p:nvGrpSpPr>
        <p:grpSpPr>
          <a:xfrm>
            <a:off x="971600" y="1926597"/>
            <a:ext cx="7344816" cy="2585649"/>
            <a:chOff x="899592" y="1856780"/>
            <a:chExt cx="7200800" cy="2436316"/>
          </a:xfrm>
          <a:solidFill>
            <a:schemeClr val="accent6"/>
          </a:solidFill>
        </p:grpSpPr>
        <p:sp>
          <p:nvSpPr>
            <p:cNvPr id="8" name="Oval Callout 7">
              <a:extLst>
                <a:ext uri="{FF2B5EF4-FFF2-40B4-BE49-F238E27FC236}">
                  <a16:creationId xmlns:a16="http://schemas.microsoft.com/office/drawing/2014/main" id="{541910AC-0B7C-44F8-B5DA-E0A438C26E73}"/>
                </a:ext>
              </a:extLst>
            </p:cNvPr>
            <p:cNvSpPr/>
            <p:nvPr/>
          </p:nvSpPr>
          <p:spPr>
            <a:xfrm>
              <a:off x="899592" y="1856780"/>
              <a:ext cx="2520280" cy="2304256"/>
            </a:xfrm>
            <a:prstGeom prst="wedgeEllipseCallout">
              <a:avLst/>
            </a:prstGeom>
            <a:grpFill/>
            <a:ln w="381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t>“Why is my contribution rate higher  than my accrual rate?”</a:t>
              </a:r>
            </a:p>
          </p:txBody>
        </p:sp>
        <p:sp>
          <p:nvSpPr>
            <p:cNvPr id="9" name="Rectangle 8">
              <a:extLst>
                <a:ext uri="{FF2B5EF4-FFF2-40B4-BE49-F238E27FC236}">
                  <a16:creationId xmlns:a16="http://schemas.microsoft.com/office/drawing/2014/main" id="{3D0C1DD8-1188-41AC-96D4-DFAB1DDCE9F9}"/>
                </a:ext>
              </a:extLst>
            </p:cNvPr>
            <p:cNvSpPr/>
            <p:nvPr/>
          </p:nvSpPr>
          <p:spPr>
            <a:xfrm>
              <a:off x="4211960" y="1928788"/>
              <a:ext cx="3888432" cy="2364308"/>
            </a:xfrm>
            <a:prstGeom prst="rect">
              <a:avLst/>
            </a:prstGeom>
            <a:grp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bg1"/>
                  </a:solidFill>
                </a:rPr>
                <a:t>The contributions you pay do not directly build up your annual pension. </a:t>
              </a:r>
            </a:p>
            <a:p>
              <a:pPr algn="ctr"/>
              <a:r>
                <a:rPr lang="en-GB" sz="2400" dirty="0">
                  <a:solidFill>
                    <a:schemeClr val="bg1"/>
                  </a:solidFill>
                </a:rPr>
                <a:t>The pension you accrue has a set calculation and is </a:t>
              </a:r>
              <a:r>
                <a:rPr lang="en-GB" sz="2400" b="1" dirty="0">
                  <a:solidFill>
                    <a:schemeClr val="bg1"/>
                  </a:solidFill>
                </a:rPr>
                <a:t>paid for life. </a:t>
              </a:r>
            </a:p>
          </p:txBody>
        </p:sp>
        <p:cxnSp>
          <p:nvCxnSpPr>
            <p:cNvPr id="12" name="Straight Arrow Connector 11">
              <a:extLst>
                <a:ext uri="{FF2B5EF4-FFF2-40B4-BE49-F238E27FC236}">
                  <a16:creationId xmlns:a16="http://schemas.microsoft.com/office/drawing/2014/main" id="{F89A37B8-F1BE-4267-8AF1-2DFDF6F5914D}"/>
                </a:ext>
              </a:extLst>
            </p:cNvPr>
            <p:cNvCxnSpPr/>
            <p:nvPr/>
          </p:nvCxnSpPr>
          <p:spPr>
            <a:xfrm>
              <a:off x="3563888" y="3004862"/>
              <a:ext cx="504056" cy="0"/>
            </a:xfrm>
            <a:prstGeom prst="straightConnector1">
              <a:avLst/>
            </a:prstGeom>
            <a:grpFill/>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13" name="TextBox 12">
            <a:extLst>
              <a:ext uri="{FF2B5EF4-FFF2-40B4-BE49-F238E27FC236}">
                <a16:creationId xmlns:a16="http://schemas.microsoft.com/office/drawing/2014/main" id="{6F889305-F6EE-4CD9-BABC-CF58FD757C2F}"/>
              </a:ext>
            </a:extLst>
          </p:cNvPr>
          <p:cNvSpPr txBox="1"/>
          <p:nvPr/>
        </p:nvSpPr>
        <p:spPr>
          <a:xfrm>
            <a:off x="554208" y="5064816"/>
            <a:ext cx="8035584" cy="1015663"/>
          </a:xfrm>
          <a:prstGeom prst="rect">
            <a:avLst/>
          </a:prstGeom>
          <a:noFill/>
        </p:spPr>
        <p:txBody>
          <a:bodyPr wrap="square" rtlCol="0">
            <a:spAutoFit/>
          </a:bodyPr>
          <a:lstStyle/>
          <a:p>
            <a:pPr algn="ctr"/>
            <a:r>
              <a:rPr lang="en-GB" sz="2000" dirty="0">
                <a:solidFill>
                  <a:schemeClr val="tx1">
                    <a:lumMod val="65000"/>
                    <a:lumOff val="35000"/>
                  </a:schemeClr>
                </a:solidFill>
              </a:rPr>
              <a:t>Refer members to our ‘alpha contributions explained’ guide on the website. </a:t>
            </a:r>
            <a:r>
              <a:rPr lang="en-GB" sz="2000" dirty="0">
                <a:solidFill>
                  <a:schemeClr val="tx1">
                    <a:lumMod val="65000"/>
                    <a:lumOff val="35000"/>
                  </a:schemeClr>
                </a:solidFill>
                <a:hlinkClick r:id="rId4"/>
              </a:rPr>
              <a:t>https://www.civilservicepensionscheme.org.uk/media/hsjlidzj/alpha-pension-contributions-explained-june-2023.pdf</a:t>
            </a:r>
            <a:r>
              <a:rPr lang="en-GB" sz="2000" dirty="0">
                <a:solidFill>
                  <a:schemeClr val="tx1">
                    <a:lumMod val="65000"/>
                    <a:lumOff val="35000"/>
                  </a:schemeClr>
                </a:solidFill>
              </a:rPr>
              <a:t> </a:t>
            </a:r>
          </a:p>
        </p:txBody>
      </p:sp>
    </p:spTree>
    <p:extLst>
      <p:ext uri="{BB962C8B-B14F-4D97-AF65-F5344CB8AC3E}">
        <p14:creationId xmlns:p14="http://schemas.microsoft.com/office/powerpoint/2010/main" val="636690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Common query</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7E57E315-E715-46BE-B351-2E163416EAAC}"/>
              </a:ext>
            </a:extLst>
          </p:cNvPr>
          <p:cNvSpPr txBox="1"/>
          <p:nvPr/>
        </p:nvSpPr>
        <p:spPr>
          <a:xfrm>
            <a:off x="0" y="1250616"/>
            <a:ext cx="4190058" cy="400110"/>
          </a:xfrm>
          <a:prstGeom prst="rect">
            <a:avLst/>
          </a:prstGeom>
          <a:noFill/>
        </p:spPr>
        <p:txBody>
          <a:bodyPr wrap="none" rtlCol="0">
            <a:spAutoFit/>
          </a:bodyPr>
          <a:lstStyle/>
          <a:p>
            <a:r>
              <a:rPr lang="en-GB" sz="2000" i="1" dirty="0">
                <a:solidFill>
                  <a:schemeClr val="tx1">
                    <a:lumMod val="65000"/>
                    <a:lumOff val="35000"/>
                  </a:schemeClr>
                </a:solidFill>
              </a:rPr>
              <a:t>- Sourced from our enquiry centre staff</a:t>
            </a:r>
          </a:p>
        </p:txBody>
      </p:sp>
      <p:grpSp>
        <p:nvGrpSpPr>
          <p:cNvPr id="14" name="Group 13">
            <a:extLst>
              <a:ext uri="{FF2B5EF4-FFF2-40B4-BE49-F238E27FC236}">
                <a16:creationId xmlns:a16="http://schemas.microsoft.com/office/drawing/2014/main" id="{801EE141-5EC8-4845-A330-CF5DEFDAE55B}"/>
              </a:ext>
            </a:extLst>
          </p:cNvPr>
          <p:cNvGrpSpPr/>
          <p:nvPr/>
        </p:nvGrpSpPr>
        <p:grpSpPr>
          <a:xfrm>
            <a:off x="597999" y="1994798"/>
            <a:ext cx="8316416" cy="2868403"/>
            <a:chOff x="648690" y="2135646"/>
            <a:chExt cx="7884302" cy="2448272"/>
          </a:xfrm>
        </p:grpSpPr>
        <p:sp>
          <p:nvSpPr>
            <p:cNvPr id="15" name="Oval Callout 6">
              <a:extLst>
                <a:ext uri="{FF2B5EF4-FFF2-40B4-BE49-F238E27FC236}">
                  <a16:creationId xmlns:a16="http://schemas.microsoft.com/office/drawing/2014/main" id="{6B2A2E4B-ACAE-42D8-8DEE-838585EA01AA}"/>
                </a:ext>
              </a:extLst>
            </p:cNvPr>
            <p:cNvSpPr/>
            <p:nvPr/>
          </p:nvSpPr>
          <p:spPr>
            <a:xfrm>
              <a:off x="648690" y="2135646"/>
              <a:ext cx="2736304" cy="2448272"/>
            </a:xfrm>
            <a:prstGeom prst="wedgeEllipseCallout">
              <a:avLst/>
            </a:prstGeom>
            <a:solidFill>
              <a:srgbClr val="FF6699"/>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“Some of my service is missing”</a:t>
              </a:r>
            </a:p>
          </p:txBody>
        </p:sp>
        <p:sp>
          <p:nvSpPr>
            <p:cNvPr id="16" name="Rectangle 15">
              <a:extLst>
                <a:ext uri="{FF2B5EF4-FFF2-40B4-BE49-F238E27FC236}">
                  <a16:creationId xmlns:a16="http://schemas.microsoft.com/office/drawing/2014/main" id="{EEF7EB53-64BB-41EE-8EA7-B43A1D5EEA49}"/>
                </a:ext>
              </a:extLst>
            </p:cNvPr>
            <p:cNvSpPr/>
            <p:nvPr/>
          </p:nvSpPr>
          <p:spPr>
            <a:xfrm>
              <a:off x="4157743" y="2387864"/>
              <a:ext cx="4375249" cy="2160240"/>
            </a:xfrm>
            <a:prstGeom prst="rect">
              <a:avLst/>
            </a:prstGeom>
            <a:solidFill>
              <a:srgbClr val="FF6699"/>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chemeClr val="bg1"/>
                  </a:solidFill>
                </a:rPr>
                <a:t>- Previous periods of service (deferred pensions) don’t show on these benefit statement. A </a:t>
              </a:r>
              <a:r>
                <a:rPr lang="en-GB" sz="2000" b="1" dirty="0">
                  <a:solidFill>
                    <a:schemeClr val="bg1"/>
                  </a:solidFill>
                </a:rPr>
                <a:t>separate statement </a:t>
              </a:r>
              <a:r>
                <a:rPr lang="en-GB" sz="2000" dirty="0">
                  <a:solidFill>
                    <a:schemeClr val="bg1"/>
                  </a:solidFill>
                </a:rPr>
                <a:t>needs to be requested for deferred pensions (unless they have been aggregated).</a:t>
              </a:r>
            </a:p>
          </p:txBody>
        </p:sp>
        <p:cxnSp>
          <p:nvCxnSpPr>
            <p:cNvPr id="17" name="Straight Arrow Connector 16">
              <a:extLst>
                <a:ext uri="{FF2B5EF4-FFF2-40B4-BE49-F238E27FC236}">
                  <a16:creationId xmlns:a16="http://schemas.microsoft.com/office/drawing/2014/main" id="{E2CB4F46-9138-471A-9464-A50B2DB66908}"/>
                </a:ext>
              </a:extLst>
            </p:cNvPr>
            <p:cNvCxnSpPr/>
            <p:nvPr/>
          </p:nvCxnSpPr>
          <p:spPr>
            <a:xfrm flipV="1">
              <a:off x="3436396" y="3467984"/>
              <a:ext cx="557933" cy="84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5E1AD862-D7B2-433C-9DCC-4CAA7768BB43}"/>
              </a:ext>
            </a:extLst>
          </p:cNvPr>
          <p:cNvSpPr txBox="1"/>
          <p:nvPr/>
        </p:nvSpPr>
        <p:spPr>
          <a:xfrm>
            <a:off x="1153886" y="5608625"/>
            <a:ext cx="6660349" cy="369332"/>
          </a:xfrm>
          <a:prstGeom prst="rect">
            <a:avLst/>
          </a:prstGeom>
          <a:noFill/>
        </p:spPr>
        <p:txBody>
          <a:bodyPr wrap="none" rtlCol="0">
            <a:spAutoFit/>
          </a:bodyPr>
          <a:lstStyle/>
          <a:p>
            <a:r>
              <a:rPr lang="en-GB" dirty="0">
                <a:hlinkClick r:id="rId4"/>
              </a:rPr>
              <a:t>https://www.civilservicepensionscheme.org.uk/about-us/contact-us/</a:t>
            </a:r>
            <a:r>
              <a:rPr lang="en-GB" dirty="0"/>
              <a:t> </a:t>
            </a:r>
          </a:p>
        </p:txBody>
      </p:sp>
    </p:spTree>
    <p:extLst>
      <p:ext uri="{BB962C8B-B14F-4D97-AF65-F5344CB8AC3E}">
        <p14:creationId xmlns:p14="http://schemas.microsoft.com/office/powerpoint/2010/main" val="3995579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urstc\Desktop\2019 Shutterstock Images\blank ipad and coffee cup.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6924453"/>
          </a:xfrm>
          <a:prstGeom prst="rect">
            <a:avLst/>
          </a:prstGeom>
          <a:noFill/>
          <a:extLst>
            <a:ext uri="{909E8E84-426E-40DD-AFC4-6F175D3DCCD1}">
              <a14:hiddenFill xmlns:a14="http://schemas.microsoft.com/office/drawing/2010/main">
                <a:solidFill>
                  <a:srgbClr val="FFFFFF"/>
                </a:solidFill>
              </a14:hiddenFill>
            </a:ext>
          </a:extLst>
        </p:spPr>
      </p:pic>
      <p:sp>
        <p:nvSpPr>
          <p:cNvPr id="51203" name="Title 1"/>
          <p:cNvSpPr>
            <a:spLocks noGrp="1"/>
          </p:cNvSpPr>
          <p:nvPr>
            <p:ph type="title"/>
          </p:nvPr>
        </p:nvSpPr>
        <p:spPr>
          <a:xfrm>
            <a:off x="3491880" y="2780928"/>
            <a:ext cx="4625836" cy="1008112"/>
          </a:xfrm>
        </p:spPr>
        <p:txBody>
          <a:bodyPr>
            <a:noAutofit/>
          </a:bodyPr>
          <a:lstStyle/>
          <a:p>
            <a:pPr algn="ctr">
              <a:defRPr/>
            </a:pPr>
            <a:r>
              <a:rPr lang="en-GB" altLang="en-US" sz="6000" cap="none" dirty="0">
                <a:solidFill>
                  <a:schemeClr val="tx1">
                    <a:lumMod val="65000"/>
                    <a:lumOff val="35000"/>
                  </a:schemeClr>
                </a:solidFill>
                <a:latin typeface="Arial" charset="0"/>
                <a:cs typeface="Arial" charset="0"/>
              </a:rPr>
              <a:t>Any questions?</a:t>
            </a:r>
          </a:p>
        </p:txBody>
      </p:sp>
      <p:pic>
        <p:nvPicPr>
          <p:cNvPr id="6" name="Picture 5" descr="Training at MyCSP 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19" y="316899"/>
            <a:ext cx="2358762" cy="284249"/>
          </a:xfrm>
          <a:prstGeom prst="rect">
            <a:avLst/>
          </a:prstGeom>
          <a:noFill/>
        </p:spPr>
      </p:pic>
      <p:sp>
        <p:nvSpPr>
          <p:cNvPr id="7" name="Footer Placeholder 5">
            <a:extLst>
              <a:ext uri="{FF2B5EF4-FFF2-40B4-BE49-F238E27FC236}">
                <a16:creationId xmlns:a16="http://schemas.microsoft.com/office/drawing/2014/main" id="{BAC58B4A-08CE-49B4-92CA-BBF9D7C26250}"/>
              </a:ext>
            </a:extLst>
          </p:cNvPr>
          <p:cNvSpPr txBox="1">
            <a:spLocks/>
          </p:cNvSpPr>
          <p:nvPr/>
        </p:nvSpPr>
        <p:spPr>
          <a:xfrm>
            <a:off x="179513" y="6356350"/>
            <a:ext cx="881222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bg1"/>
                </a:solidFill>
              </a:rPr>
              <a:t>Copyright MyCSP Limited 2021. The reproduction or transmission of all or part of these slides is prohibited. The information contained in these slides is confidential to MyCSP limited and you may not disclose it to anyone.</a:t>
            </a:r>
          </a:p>
        </p:txBody>
      </p:sp>
    </p:spTree>
    <p:extLst>
      <p:ext uri="{BB962C8B-B14F-4D97-AF65-F5344CB8AC3E}">
        <p14:creationId xmlns:p14="http://schemas.microsoft.com/office/powerpoint/2010/main" val="2473370366"/>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BBCDC8-88FF-4ABF-BE79-F6D8D5854CB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1B1756A0-656D-4F32-BE5A-6269DE988638}"/>
              </a:ext>
            </a:extLst>
          </p:cNvPr>
          <p:cNvSpPr txBox="1"/>
          <p:nvPr/>
        </p:nvSpPr>
        <p:spPr>
          <a:xfrm>
            <a:off x="685366" y="4990898"/>
            <a:ext cx="8088520" cy="1015663"/>
          </a:xfrm>
          <a:prstGeom prst="rect">
            <a:avLst/>
          </a:prstGeom>
          <a:noFill/>
        </p:spPr>
        <p:txBody>
          <a:bodyPr wrap="square" rtlCol="0">
            <a:spAutoFit/>
          </a:bodyPr>
          <a:lstStyle/>
          <a:p>
            <a:pPr algn="r"/>
            <a:r>
              <a:rPr lang="en-GB" sz="6000" b="1" dirty="0">
                <a:solidFill>
                  <a:schemeClr val="bg1"/>
                </a:solidFill>
                <a:effectLst>
                  <a:outerShdw blurRad="38100" dist="38100" dir="2700000" algn="tl">
                    <a:srgbClr val="000000">
                      <a:alpha val="43137"/>
                    </a:srgbClr>
                  </a:outerShdw>
                </a:effectLst>
              </a:rPr>
              <a:t>Lifetime Allowance</a:t>
            </a:r>
          </a:p>
        </p:txBody>
      </p:sp>
    </p:spTree>
    <p:extLst>
      <p:ext uri="{BB962C8B-B14F-4D97-AF65-F5344CB8AC3E}">
        <p14:creationId xmlns:p14="http://schemas.microsoft.com/office/powerpoint/2010/main" val="2408281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a:normAutofit/>
          </a:bodyPr>
          <a:lstStyle/>
          <a:p>
            <a:pPr algn="r"/>
            <a:r>
              <a:rPr lang="en-GB" sz="3600" b="1" dirty="0">
                <a:solidFill>
                  <a:schemeClr val="bg1"/>
                </a:solidFill>
              </a:rPr>
              <a:t>Reminder: Lifetime Allowance</a:t>
            </a:r>
          </a:p>
        </p:txBody>
      </p:sp>
      <p:pic>
        <p:nvPicPr>
          <p:cNvPr id="4" name="Picture 3"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7" name="TextBox 6"/>
          <p:cNvSpPr txBox="1"/>
          <p:nvPr/>
        </p:nvSpPr>
        <p:spPr>
          <a:xfrm>
            <a:off x="1076180" y="1350648"/>
            <a:ext cx="675811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From 6 April 2024, the Government has abolished and replaced the Lifetime Allowance (LTA) with two new allowances</a:t>
            </a:r>
          </a:p>
        </p:txBody>
      </p:sp>
      <p:sp>
        <p:nvSpPr>
          <p:cNvPr id="8" name="Footer Placeholder 5">
            <a:extLst>
              <a:ext uri="{FF2B5EF4-FFF2-40B4-BE49-F238E27FC236}">
                <a16:creationId xmlns:a16="http://schemas.microsoft.com/office/drawing/2014/main" id="{300CB10F-5B96-4960-9C8E-6CDBA8C4D6A2}"/>
              </a:ext>
            </a:extLst>
          </p:cNvPr>
          <p:cNvSpPr>
            <a:spLocks noGrp="1"/>
          </p:cNvSpPr>
          <p:nvPr>
            <p:ph type="ftr" sz="quarter" idx="11"/>
          </p:nvPr>
        </p:nvSpPr>
        <p:spPr>
          <a:xfrm>
            <a:off x="49123" y="6417210"/>
            <a:ext cx="881222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The information contained in these slides is confidential to MyCSP limited and you may not disclose it to anyone.</a:t>
            </a:r>
          </a:p>
        </p:txBody>
      </p:sp>
      <p:sp>
        <p:nvSpPr>
          <p:cNvPr id="5" name="Slide Number Placeholder 4">
            <a:extLst>
              <a:ext uri="{FF2B5EF4-FFF2-40B4-BE49-F238E27FC236}">
                <a16:creationId xmlns:a16="http://schemas.microsoft.com/office/drawing/2014/main" id="{187673BE-674E-39D3-F877-B6DA19A60B23}"/>
              </a:ext>
            </a:extLst>
          </p:cNvPr>
          <p:cNvSpPr>
            <a:spLocks noGrp="1"/>
          </p:cNvSpPr>
          <p:nvPr>
            <p:ph type="sldNum" sz="quarter" idx="12"/>
          </p:nvPr>
        </p:nvSpPr>
        <p:spPr/>
        <p:txBody>
          <a:bodyPr/>
          <a:lstStyle/>
          <a:p>
            <a:fld id="{FB1E80E0-5D75-4E00-B45F-317301A73369}" type="slidenum">
              <a:rPr lang="en-GB" smtClean="0"/>
              <a:t>28</a:t>
            </a:fld>
            <a:endParaRPr lang="en-GB" dirty="0"/>
          </a:p>
        </p:txBody>
      </p:sp>
      <p:pic>
        <p:nvPicPr>
          <p:cNvPr id="9" name="Picture 8">
            <a:extLst>
              <a:ext uri="{FF2B5EF4-FFF2-40B4-BE49-F238E27FC236}">
                <a16:creationId xmlns:a16="http://schemas.microsoft.com/office/drawing/2014/main" id="{D4B64A6F-3934-1625-AB06-5EED3FC23A7E}"/>
              </a:ext>
            </a:extLst>
          </p:cNvPr>
          <p:cNvPicPr>
            <a:picLocks noChangeAspect="1"/>
          </p:cNvPicPr>
          <p:nvPr/>
        </p:nvPicPr>
        <p:blipFill>
          <a:blip r:embed="rId4"/>
          <a:stretch>
            <a:fillRect/>
          </a:stretch>
        </p:blipFill>
        <p:spPr>
          <a:xfrm>
            <a:off x="721459" y="2111531"/>
            <a:ext cx="7848600" cy="3390900"/>
          </a:xfrm>
          <a:prstGeom prst="rect">
            <a:avLst/>
          </a:prstGeom>
        </p:spPr>
      </p:pic>
      <p:sp>
        <p:nvSpPr>
          <p:cNvPr id="12" name="TextBox 11">
            <a:extLst>
              <a:ext uri="{FF2B5EF4-FFF2-40B4-BE49-F238E27FC236}">
                <a16:creationId xmlns:a16="http://schemas.microsoft.com/office/drawing/2014/main" id="{26D64599-2D68-0511-161E-2EA84AF3EA9A}"/>
              </a:ext>
            </a:extLst>
          </p:cNvPr>
          <p:cNvSpPr txBox="1"/>
          <p:nvPr/>
        </p:nvSpPr>
        <p:spPr>
          <a:xfrm>
            <a:off x="764463" y="5596188"/>
            <a:ext cx="7805596" cy="605545"/>
          </a:xfrm>
          <a:prstGeom prst="rect">
            <a:avLst/>
          </a:prstGeom>
          <a:noFill/>
        </p:spPr>
        <p:txBody>
          <a:bodyPr wrap="square">
            <a:spAutoFit/>
          </a:bodyPr>
          <a:lstStyle/>
          <a:p>
            <a:pPr algn="ctr"/>
            <a:r>
              <a:rPr lang="en-GB" sz="1600" i="0" dirty="0">
                <a:solidFill>
                  <a:schemeClr val="accent1">
                    <a:lumMod val="75000"/>
                  </a:schemeClr>
                </a:solidFill>
                <a:effectLst/>
                <a:latin typeface="Inter"/>
              </a:rPr>
              <a:t>*If one has Lifetime Allowance protection or applied to HM Revenue &amp; Customs </a:t>
            </a:r>
          </a:p>
          <a:p>
            <a:pPr algn="ctr"/>
            <a:r>
              <a:rPr lang="en-GB" sz="1600" i="0" dirty="0">
                <a:solidFill>
                  <a:schemeClr val="accent1">
                    <a:lumMod val="75000"/>
                  </a:schemeClr>
                </a:solidFill>
                <a:effectLst/>
                <a:latin typeface="Inter"/>
              </a:rPr>
              <a:t>for a protected allowance, one may be entitled to a larger amount.</a:t>
            </a:r>
          </a:p>
        </p:txBody>
      </p:sp>
    </p:spTree>
    <p:extLst>
      <p:ext uri="{BB962C8B-B14F-4D97-AF65-F5344CB8AC3E}">
        <p14:creationId xmlns:p14="http://schemas.microsoft.com/office/powerpoint/2010/main" val="699273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BBCDC8-88FF-4ABF-BE79-F6D8D5854CB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schemeClr val="bg1"/>
              </a:solidFill>
              <a:effectLst/>
              <a:uLnTx/>
              <a:uFillTx/>
              <a:latin typeface="Calibri"/>
              <a:ea typeface="+mn-ea"/>
              <a:cs typeface="+mn-cs"/>
            </a:endParaRPr>
          </a:p>
        </p:txBody>
      </p:sp>
      <p:sp>
        <p:nvSpPr>
          <p:cNvPr id="7" name="TextBox 6">
            <a:extLst>
              <a:ext uri="{FF2B5EF4-FFF2-40B4-BE49-F238E27FC236}">
                <a16:creationId xmlns:a16="http://schemas.microsoft.com/office/drawing/2014/main" id="{1B1756A0-656D-4F32-BE5A-6269DE988638}"/>
              </a:ext>
            </a:extLst>
          </p:cNvPr>
          <p:cNvSpPr txBox="1"/>
          <p:nvPr/>
        </p:nvSpPr>
        <p:spPr>
          <a:xfrm>
            <a:off x="685366" y="4990898"/>
            <a:ext cx="8088520" cy="1015663"/>
          </a:xfrm>
          <a:prstGeom prst="rect">
            <a:avLst/>
          </a:prstGeom>
          <a:noFill/>
        </p:spPr>
        <p:txBody>
          <a:bodyPr wrap="square" rtlCol="0">
            <a:spAutoFit/>
          </a:bodyPr>
          <a:lstStyle/>
          <a:p>
            <a:pPr algn="r"/>
            <a:r>
              <a:rPr lang="en-GB" sz="6000" b="1" dirty="0">
                <a:solidFill>
                  <a:schemeClr val="bg1"/>
                </a:solidFill>
                <a:effectLst>
                  <a:outerShdw blurRad="38100" dist="38100" dir="2700000" algn="tl">
                    <a:srgbClr val="000000">
                      <a:alpha val="43137"/>
                    </a:srgbClr>
                  </a:outerShdw>
                </a:effectLst>
              </a:rPr>
              <a:t>Annual Allowance</a:t>
            </a:r>
          </a:p>
        </p:txBody>
      </p:sp>
    </p:spTree>
    <p:extLst>
      <p:ext uri="{BB962C8B-B14F-4D97-AF65-F5344CB8AC3E}">
        <p14:creationId xmlns:p14="http://schemas.microsoft.com/office/powerpoint/2010/main" val="2059246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What is an ABS?</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3DCE9AA5-E57A-482D-99C7-CEA39C3EC726}"/>
              </a:ext>
            </a:extLst>
          </p:cNvPr>
          <p:cNvSpPr txBox="1"/>
          <p:nvPr/>
        </p:nvSpPr>
        <p:spPr>
          <a:xfrm>
            <a:off x="695948" y="1490835"/>
            <a:ext cx="7620467" cy="2062103"/>
          </a:xfrm>
          <a:prstGeom prst="rect">
            <a:avLst/>
          </a:prstGeom>
          <a:noFill/>
        </p:spPr>
        <p:txBody>
          <a:bodyPr wrap="square" rtlCol="0">
            <a:spAutoFit/>
          </a:bodyPr>
          <a:lstStyle/>
          <a:p>
            <a:pPr algn="ctr"/>
            <a:r>
              <a:rPr lang="en-GB" sz="3200" dirty="0">
                <a:solidFill>
                  <a:schemeClr val="tx1">
                    <a:lumMod val="65000"/>
                    <a:lumOff val="35000"/>
                  </a:schemeClr>
                </a:solidFill>
              </a:rPr>
              <a:t>The Annual Benefit Statement is a document members receive once a year showing a </a:t>
            </a:r>
            <a:r>
              <a:rPr lang="en-GB" sz="3200" b="1" dirty="0">
                <a:solidFill>
                  <a:schemeClr val="accent6">
                    <a:lumMod val="75000"/>
                  </a:schemeClr>
                </a:solidFill>
              </a:rPr>
              <a:t>snapshot of their pension benefits </a:t>
            </a:r>
          </a:p>
          <a:p>
            <a:pPr algn="ctr"/>
            <a:r>
              <a:rPr lang="en-GB" sz="3200" dirty="0">
                <a:solidFill>
                  <a:schemeClr val="tx1">
                    <a:lumMod val="65000"/>
                    <a:lumOff val="35000"/>
                  </a:schemeClr>
                </a:solidFill>
              </a:rPr>
              <a:t>as of the 31</a:t>
            </a:r>
            <a:r>
              <a:rPr lang="en-GB" sz="3200" baseline="30000" dirty="0">
                <a:solidFill>
                  <a:schemeClr val="tx1">
                    <a:lumMod val="65000"/>
                    <a:lumOff val="35000"/>
                  </a:schemeClr>
                </a:solidFill>
              </a:rPr>
              <a:t>st</a:t>
            </a:r>
            <a:r>
              <a:rPr lang="en-GB" sz="3200" dirty="0">
                <a:solidFill>
                  <a:schemeClr val="tx1">
                    <a:lumMod val="65000"/>
                    <a:lumOff val="35000"/>
                  </a:schemeClr>
                </a:solidFill>
              </a:rPr>
              <a:t> March.</a:t>
            </a:r>
          </a:p>
        </p:txBody>
      </p:sp>
      <p:grpSp>
        <p:nvGrpSpPr>
          <p:cNvPr id="8" name="Group 7">
            <a:extLst>
              <a:ext uri="{FF2B5EF4-FFF2-40B4-BE49-F238E27FC236}">
                <a16:creationId xmlns:a16="http://schemas.microsoft.com/office/drawing/2014/main" id="{458E0FFC-9BF8-40EA-9639-E18F6B426221}"/>
              </a:ext>
            </a:extLst>
          </p:cNvPr>
          <p:cNvGrpSpPr/>
          <p:nvPr/>
        </p:nvGrpSpPr>
        <p:grpSpPr>
          <a:xfrm>
            <a:off x="3233855" y="3679706"/>
            <a:ext cx="2951172" cy="2520372"/>
            <a:chOff x="638607" y="2039043"/>
            <a:chExt cx="3943350" cy="3939340"/>
          </a:xfrm>
        </p:grpSpPr>
        <p:pic>
          <p:nvPicPr>
            <p:cNvPr id="12" name="Picture 11">
              <a:extLst>
                <a:ext uri="{FF2B5EF4-FFF2-40B4-BE49-F238E27FC236}">
                  <a16:creationId xmlns:a16="http://schemas.microsoft.com/office/drawing/2014/main" id="{B66C9282-C4A9-4757-8DB5-723AAB2196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8607" y="2039043"/>
              <a:ext cx="3943350" cy="3686175"/>
            </a:xfrm>
            <a:prstGeom prst="rect">
              <a:avLst/>
            </a:prstGeom>
          </p:spPr>
        </p:pic>
        <p:sp>
          <p:nvSpPr>
            <p:cNvPr id="13" name="Rectangle: Rounded Corners 12">
              <a:extLst>
                <a:ext uri="{FF2B5EF4-FFF2-40B4-BE49-F238E27FC236}">
                  <a16:creationId xmlns:a16="http://schemas.microsoft.com/office/drawing/2014/main" id="{5141E099-E271-4E45-A848-A2CDCB6BB161}"/>
                </a:ext>
              </a:extLst>
            </p:cNvPr>
            <p:cNvSpPr/>
            <p:nvPr/>
          </p:nvSpPr>
          <p:spPr>
            <a:xfrm rot="199094">
              <a:off x="929026" y="3453763"/>
              <a:ext cx="3081784" cy="19036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lumMod val="65000"/>
                      <a:lumOff val="35000"/>
                    </a:schemeClr>
                  </a:solidFill>
                </a:rPr>
                <a:t>By the </a:t>
              </a:r>
            </a:p>
            <a:p>
              <a:pPr algn="ctr"/>
              <a:r>
                <a:rPr lang="en-GB" sz="2800" dirty="0">
                  <a:solidFill>
                    <a:schemeClr val="tx1">
                      <a:lumMod val="65000"/>
                      <a:lumOff val="35000"/>
                    </a:schemeClr>
                  </a:solidFill>
                </a:rPr>
                <a:t>31</a:t>
              </a:r>
              <a:r>
                <a:rPr lang="en-GB" sz="2800" baseline="30000" dirty="0">
                  <a:solidFill>
                    <a:schemeClr val="tx1">
                      <a:lumMod val="65000"/>
                      <a:lumOff val="35000"/>
                    </a:schemeClr>
                  </a:solidFill>
                </a:rPr>
                <a:t>st</a:t>
              </a:r>
              <a:r>
                <a:rPr lang="en-GB" sz="2800" dirty="0">
                  <a:solidFill>
                    <a:schemeClr val="tx1">
                      <a:lumMod val="65000"/>
                      <a:lumOff val="35000"/>
                    </a:schemeClr>
                  </a:solidFill>
                </a:rPr>
                <a:t> August</a:t>
              </a:r>
            </a:p>
          </p:txBody>
        </p:sp>
        <p:sp>
          <p:nvSpPr>
            <p:cNvPr id="14" name="Rectangle 13">
              <a:extLst>
                <a:ext uri="{FF2B5EF4-FFF2-40B4-BE49-F238E27FC236}">
                  <a16:creationId xmlns:a16="http://schemas.microsoft.com/office/drawing/2014/main" id="{37BFEB65-3D22-4281-949E-0F56608FB5E0}"/>
                </a:ext>
              </a:extLst>
            </p:cNvPr>
            <p:cNvSpPr/>
            <p:nvPr/>
          </p:nvSpPr>
          <p:spPr>
            <a:xfrm rot="362880">
              <a:off x="656524" y="5637140"/>
              <a:ext cx="3366760" cy="3412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132413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a:normAutofit/>
          </a:bodyPr>
          <a:lstStyle/>
          <a:p>
            <a:pPr algn="r"/>
            <a:r>
              <a:rPr lang="en-GB" sz="3600" b="1" dirty="0">
                <a:solidFill>
                  <a:schemeClr val="bg1"/>
                </a:solidFill>
              </a:rPr>
              <a:t>What is the annual allowance?</a:t>
            </a:r>
          </a:p>
        </p:txBody>
      </p:sp>
      <p:pic>
        <p:nvPicPr>
          <p:cNvPr id="4" name="Picture 3"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5" name="Footer Placeholder 5"/>
          <p:cNvSpPr>
            <a:spLocks noGrp="1"/>
          </p:cNvSpPr>
          <p:nvPr>
            <p:ph type="ftr" sz="quarter" idx="11"/>
          </p:nvPr>
        </p:nvSpPr>
        <p:spPr>
          <a:xfrm>
            <a:off x="179513" y="6356350"/>
            <a:ext cx="881222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1260070" y="1659040"/>
            <a:ext cx="662385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This is the limit by which the value of your pension savings can go up in any year (Pension Input Period) before you may have to pay tax on the amount saved over the Annual Allowance limit.</a:t>
            </a:r>
          </a:p>
        </p:txBody>
      </p:sp>
      <p:sp>
        <p:nvSpPr>
          <p:cNvPr id="6" name="Rectangle 5"/>
          <p:cNvSpPr/>
          <p:nvPr/>
        </p:nvSpPr>
        <p:spPr>
          <a:xfrm>
            <a:off x="1542921" y="3337957"/>
            <a:ext cx="6058157" cy="230832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2023 - 2024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limit: £</a:t>
            </a:r>
            <a:r>
              <a:rPr lang="en-US" sz="7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60</a:t>
            </a:r>
            <a:r>
              <a:rPr kumimoji="0" lang="en-US" sz="72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,000</a:t>
            </a:r>
          </a:p>
        </p:txBody>
      </p:sp>
      <p:sp>
        <p:nvSpPr>
          <p:cNvPr id="7" name="Slide Number Placeholder 6">
            <a:extLst>
              <a:ext uri="{FF2B5EF4-FFF2-40B4-BE49-F238E27FC236}">
                <a16:creationId xmlns:a16="http://schemas.microsoft.com/office/drawing/2014/main" id="{37139DBB-A7D4-A6DA-3C1F-71376079ABC4}"/>
              </a:ext>
            </a:extLst>
          </p:cNvPr>
          <p:cNvSpPr>
            <a:spLocks noGrp="1"/>
          </p:cNvSpPr>
          <p:nvPr>
            <p:ph type="sldNum" sz="quarter" idx="12"/>
          </p:nvPr>
        </p:nvSpPr>
        <p:spPr/>
        <p:txBody>
          <a:bodyPr/>
          <a:lstStyle/>
          <a:p>
            <a:fld id="{FB1E80E0-5D75-4E00-B45F-317301A73369}" type="slidenum">
              <a:rPr lang="en-GB" smtClean="0"/>
              <a:t>30</a:t>
            </a:fld>
            <a:endParaRPr lang="en-GB" dirty="0"/>
          </a:p>
        </p:txBody>
      </p:sp>
    </p:spTree>
    <p:extLst>
      <p:ext uri="{BB962C8B-B14F-4D97-AF65-F5344CB8AC3E}">
        <p14:creationId xmlns:p14="http://schemas.microsoft.com/office/powerpoint/2010/main" val="2638115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a:t>
            </a:r>
            <a:r>
              <a:rPr lang="en-GB" sz="3600" b="1" dirty="0">
                <a:solidFill>
                  <a:prstClr val="white"/>
                </a:solidFill>
                <a:latin typeface="Calibri"/>
              </a:rPr>
              <a:t>Who receives a PSS?</a:t>
            </a:r>
            <a:endParaRPr kumimoji="0" lang="en-GB" sz="3600" b="1" i="0" u="none" strike="noStrike" kern="1200" cap="none" spc="0" normalizeH="0" baseline="0" noProof="0" dirty="0">
              <a:ln>
                <a:noFill/>
              </a:ln>
              <a:solidFill>
                <a:prstClr val="white"/>
              </a:solidFill>
              <a:effectLst/>
              <a:uLnTx/>
              <a:uFillTx/>
              <a:latin typeface="Calibri"/>
              <a:ea typeface="+mj-ea"/>
              <a:cs typeface="+mj-cs"/>
            </a:endParaRP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extBox 1">
            <a:extLst>
              <a:ext uri="{FF2B5EF4-FFF2-40B4-BE49-F238E27FC236}">
                <a16:creationId xmlns:a16="http://schemas.microsoft.com/office/drawing/2014/main" id="{B8F219B9-2751-B092-25D3-78775147647A}"/>
              </a:ext>
            </a:extLst>
          </p:cNvPr>
          <p:cNvSpPr txBox="1"/>
          <p:nvPr/>
        </p:nvSpPr>
        <p:spPr>
          <a:xfrm>
            <a:off x="251520" y="1314977"/>
            <a:ext cx="6636168" cy="4832092"/>
          </a:xfrm>
          <a:prstGeom prst="rect">
            <a:avLst/>
          </a:prstGeom>
          <a:noFill/>
        </p:spPr>
        <p:txBody>
          <a:bodyPr wrap="square" rtlCol="0">
            <a:spAutoFit/>
          </a:bodyPr>
          <a:lstStyle/>
          <a:p>
            <a:pPr algn="l"/>
            <a:r>
              <a:rPr lang="en-GB" sz="2800" b="0" i="0" dirty="0">
                <a:solidFill>
                  <a:srgbClr val="54565A"/>
                </a:solidFill>
                <a:effectLst/>
                <a:latin typeface="Inter"/>
              </a:rPr>
              <a:t>To receive a 2023/24 PSS, a member must meet one or more of the following criteria.</a:t>
            </a:r>
          </a:p>
          <a:p>
            <a:pPr algn="l"/>
            <a:endParaRPr lang="en-GB" sz="2800" b="0" i="0" dirty="0">
              <a:solidFill>
                <a:srgbClr val="54565A"/>
              </a:solidFill>
              <a:effectLst/>
              <a:latin typeface="Inter"/>
            </a:endParaRPr>
          </a:p>
          <a:p>
            <a:pPr algn="l">
              <a:buFont typeface="Arial" panose="020B0604020202020204" pitchFamily="34" charset="0"/>
              <a:buChar char="•"/>
            </a:pPr>
            <a:r>
              <a:rPr lang="en-GB" sz="2800" b="0" i="0" dirty="0">
                <a:solidFill>
                  <a:srgbClr val="54565A"/>
                </a:solidFill>
                <a:effectLst/>
                <a:latin typeface="Inter"/>
              </a:rPr>
              <a:t>They exceeded the 2023/24 Annual Allowance limit of £60,000*</a:t>
            </a:r>
          </a:p>
          <a:p>
            <a:pPr algn="l"/>
            <a:endParaRPr lang="en-GB" sz="2800" b="0" i="0" dirty="0">
              <a:solidFill>
                <a:srgbClr val="54565A"/>
              </a:solidFill>
              <a:effectLst/>
              <a:latin typeface="Inter"/>
            </a:endParaRPr>
          </a:p>
          <a:p>
            <a:pPr algn="l">
              <a:buFont typeface="Arial" panose="020B0604020202020204" pitchFamily="34" charset="0"/>
              <a:buChar char="•"/>
            </a:pPr>
            <a:r>
              <a:rPr lang="en-GB" sz="2800" b="0" i="0" dirty="0">
                <a:solidFill>
                  <a:srgbClr val="54565A"/>
                </a:solidFill>
                <a:effectLst/>
                <a:latin typeface="Inter"/>
              </a:rPr>
              <a:t>They earned over £100,000 in the 2023/24 scheme year.</a:t>
            </a:r>
          </a:p>
          <a:p>
            <a:pPr algn="l"/>
            <a:endParaRPr lang="en-GB" sz="2800" b="0" i="0" dirty="0">
              <a:solidFill>
                <a:srgbClr val="54565A"/>
              </a:solidFill>
              <a:effectLst/>
              <a:latin typeface="Inter"/>
            </a:endParaRPr>
          </a:p>
          <a:p>
            <a:pPr algn="l">
              <a:buFont typeface="Arial" panose="020B0604020202020204" pitchFamily="34" charset="0"/>
              <a:buChar char="•"/>
            </a:pPr>
            <a:r>
              <a:rPr lang="en-GB" sz="2800" b="0" i="0" dirty="0">
                <a:solidFill>
                  <a:srgbClr val="54565A"/>
                </a:solidFill>
                <a:effectLst/>
                <a:latin typeface="Inter"/>
              </a:rPr>
              <a:t>They requested a PSS in advance of the annual statements exercise.</a:t>
            </a:r>
          </a:p>
        </p:txBody>
      </p:sp>
      <p:pic>
        <p:nvPicPr>
          <p:cNvPr id="7" name="Graphic 6" descr="Blueprint with solid fill">
            <a:extLst>
              <a:ext uri="{FF2B5EF4-FFF2-40B4-BE49-F238E27FC236}">
                <a16:creationId xmlns:a16="http://schemas.microsoft.com/office/drawing/2014/main" id="{91A25288-EC8A-38A4-9C5A-B6D44DEAA4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3199" y="4048316"/>
            <a:ext cx="2308034" cy="2308034"/>
          </a:xfrm>
          <a:prstGeom prst="rect">
            <a:avLst/>
          </a:prstGeom>
        </p:spPr>
      </p:pic>
    </p:spTree>
    <p:extLst>
      <p:ext uri="{BB962C8B-B14F-4D97-AF65-F5344CB8AC3E}">
        <p14:creationId xmlns:p14="http://schemas.microsoft.com/office/powerpoint/2010/main" val="1750174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355843">
            <a:off x="6169637" y="2436742"/>
            <a:ext cx="2467975" cy="2336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9144000" cy="1196752"/>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a:normAutofit/>
          </a:bodyPr>
          <a:lstStyle/>
          <a:p>
            <a:pPr algn="r"/>
            <a:r>
              <a:rPr lang="en-GB" sz="3600" b="1" dirty="0">
                <a:solidFill>
                  <a:schemeClr val="bg1"/>
                </a:solidFill>
              </a:rPr>
              <a:t>Tapered annual allowance</a:t>
            </a:r>
            <a:br>
              <a:rPr lang="en-GB" sz="3600" b="1" dirty="0">
                <a:solidFill>
                  <a:schemeClr val="bg1"/>
                </a:solidFill>
              </a:rPr>
            </a:br>
            <a:r>
              <a:rPr lang="en-GB" sz="3600" b="1" dirty="0">
                <a:solidFill>
                  <a:schemeClr val="bg1"/>
                </a:solidFill>
              </a:rPr>
              <a:t>2023-2024 tax year</a:t>
            </a:r>
          </a:p>
        </p:txBody>
      </p:sp>
      <p:pic>
        <p:nvPicPr>
          <p:cNvPr id="4" name="Picture 3" descr="Training at MyCSP 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5" name="Footer Placeholder 5"/>
          <p:cNvSpPr>
            <a:spLocks noGrp="1"/>
          </p:cNvSpPr>
          <p:nvPr>
            <p:ph type="ftr" sz="quarter" idx="11"/>
          </p:nvPr>
        </p:nvSpPr>
        <p:spPr>
          <a:xfrm>
            <a:off x="179513" y="6356350"/>
            <a:ext cx="881222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p:cNvSpPr txBox="1"/>
          <p:nvPr/>
        </p:nvSpPr>
        <p:spPr>
          <a:xfrm>
            <a:off x="552603" y="1422060"/>
            <a:ext cx="5725534" cy="47089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Members with total income over </a:t>
            </a:r>
            <a:r>
              <a:rPr kumimoji="0" lang="en-GB" sz="2400" b="1" i="0" u="none" strike="noStrike" kern="1200" cap="none" spc="0" normalizeH="0" baseline="0" noProof="0" dirty="0">
                <a:ln>
                  <a:noFill/>
                </a:ln>
                <a:solidFill>
                  <a:srgbClr val="F79646">
                    <a:lumMod val="75000"/>
                  </a:srgbClr>
                </a:solidFill>
                <a:effectLst/>
                <a:uLnTx/>
                <a:uFillTx/>
                <a:latin typeface="Calibri"/>
                <a:ea typeface="+mn-ea"/>
                <a:cs typeface="+mn-cs"/>
              </a:rPr>
              <a:t>£260,000 </a:t>
            </a:r>
            <a:r>
              <a:rPr kumimoji="0" lang="en-GB" sz="24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will have their annual allowance limit reduced.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For every £2 their income is over £260,000, their annual allowance limit reduces by £1.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lumMod val="65000"/>
                  <a:lumOff val="35000"/>
                </a:prstClr>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The minimum reduced annual allowance you can have in the current tax year is £10,000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lumMod val="65000"/>
                  <a:lumOff val="35000"/>
                </a:prstClr>
              </a:solidFill>
              <a:latin typeface="Calibri"/>
            </a:endParaRPr>
          </a:p>
          <a:p>
            <a:pPr algn="ctr" defTabSz="914400">
              <a:defRPr/>
            </a:pPr>
            <a:r>
              <a:rPr lang="en-GB" dirty="0">
                <a:hlinkClick r:id="rId5"/>
              </a:rPr>
              <a:t>https://www.gov.uk/guidance/pension-schemes-work-out-your-tapered-annual-allowance</a:t>
            </a:r>
            <a:r>
              <a:rPr lang="en-GB" dirty="0"/>
              <a:t> </a:t>
            </a:r>
          </a:p>
        </p:txBody>
      </p:sp>
      <p:sp>
        <p:nvSpPr>
          <p:cNvPr id="3" name="Slide Number Placeholder 2">
            <a:extLst>
              <a:ext uri="{FF2B5EF4-FFF2-40B4-BE49-F238E27FC236}">
                <a16:creationId xmlns:a16="http://schemas.microsoft.com/office/drawing/2014/main" id="{C4FAB658-A8DE-D78B-1784-CEC95931700B}"/>
              </a:ext>
            </a:extLst>
          </p:cNvPr>
          <p:cNvSpPr>
            <a:spLocks noGrp="1"/>
          </p:cNvSpPr>
          <p:nvPr>
            <p:ph type="sldNum" sz="quarter" idx="12"/>
          </p:nvPr>
        </p:nvSpPr>
        <p:spPr/>
        <p:txBody>
          <a:bodyPr/>
          <a:lstStyle/>
          <a:p>
            <a:fld id="{FB1E80E0-5D75-4E00-B45F-317301A73369}" type="slidenum">
              <a:rPr lang="en-GB" smtClean="0"/>
              <a:t>32</a:t>
            </a:fld>
            <a:endParaRPr lang="en-GB" dirty="0"/>
          </a:p>
        </p:txBody>
      </p:sp>
    </p:spTree>
    <p:extLst>
      <p:ext uri="{BB962C8B-B14F-4D97-AF65-F5344CB8AC3E}">
        <p14:creationId xmlns:p14="http://schemas.microsoft.com/office/powerpoint/2010/main" val="2773408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3861048"/>
            <a:ext cx="7662863"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196752"/>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a:normAutofit/>
          </a:bodyPr>
          <a:lstStyle/>
          <a:p>
            <a:pPr algn="r"/>
            <a:r>
              <a:rPr lang="en-GB" sz="3600" b="1" dirty="0">
                <a:solidFill>
                  <a:schemeClr val="bg1"/>
                </a:solidFill>
              </a:rPr>
              <a:t>Pension Input Period - PIP</a:t>
            </a:r>
          </a:p>
        </p:txBody>
      </p:sp>
      <p:pic>
        <p:nvPicPr>
          <p:cNvPr id="4" name="Picture 3" descr="Training at MyCSP 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5" name="Footer Placeholder 5"/>
          <p:cNvSpPr>
            <a:spLocks noGrp="1"/>
          </p:cNvSpPr>
          <p:nvPr>
            <p:ph type="ftr" sz="quarter" idx="11"/>
          </p:nvPr>
        </p:nvSpPr>
        <p:spPr>
          <a:xfrm>
            <a:off x="179513" y="6356350"/>
            <a:ext cx="881222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Rectangle 3"/>
          <p:cNvSpPr txBox="1">
            <a:spLocks noChangeArrowheads="1"/>
          </p:cNvSpPr>
          <p:nvPr/>
        </p:nvSpPr>
        <p:spPr>
          <a:xfrm>
            <a:off x="-256479" y="1485852"/>
            <a:ext cx="9143999" cy="2722562"/>
          </a:xfrm>
          <a:prstGeom prst="rect">
            <a:avLst/>
          </a:prstGeom>
        </p:spPr>
        <p:txBody>
          <a:bodyPr vert="horz" lIns="72000" tIns="45720" rIns="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47675" marR="0" lvl="1" indent="9525" algn="ctr" defTabSz="914400" rtl="0" eaLnBrk="1" fontAlgn="auto" latinLnBrk="0" hangingPunct="1">
              <a:lnSpc>
                <a:spcPct val="100000"/>
              </a:lnSpc>
              <a:spcBef>
                <a:spcPct val="20000"/>
              </a:spcBef>
              <a:spcAft>
                <a:spcPts val="0"/>
              </a:spcAft>
              <a:buClrTx/>
              <a:buSzTx/>
              <a:buFont typeface="Arial" charset="0"/>
              <a:buNone/>
              <a:tabLst/>
              <a:defRPr/>
            </a:pPr>
            <a:r>
              <a:rPr kumimoji="0" lang="en-GB" altLang="en-US" b="0" i="0" u="none" strike="noStrike" kern="1200" cap="none" spc="0" normalizeH="0" baseline="0" noProof="0" dirty="0">
                <a:ln>
                  <a:noFill/>
                </a:ln>
                <a:solidFill>
                  <a:prstClr val="black">
                    <a:lumMod val="65000"/>
                    <a:lumOff val="35000"/>
                  </a:prstClr>
                </a:solidFill>
                <a:effectLst/>
                <a:uLnTx/>
                <a:uFillTx/>
                <a:latin typeface="Calibri"/>
                <a:ea typeface="+mn-ea"/>
                <a:cs typeface="Arial" charset="0"/>
              </a:rPr>
              <a:t>The PIP is the 12 month period we look at to establish how much a member’s benefits have increased </a:t>
            </a:r>
            <a:r>
              <a:rPr lang="en-GB" altLang="en-US" dirty="0">
                <a:solidFill>
                  <a:prstClr val="black">
                    <a:lumMod val="65000"/>
                    <a:lumOff val="35000"/>
                  </a:prstClr>
                </a:solidFill>
                <a:latin typeface="Calibri"/>
                <a:cs typeface="Arial" charset="0"/>
              </a:rPr>
              <a:t>by for AA purposes</a:t>
            </a:r>
            <a:r>
              <a:rPr kumimoji="0" lang="en-GB" altLang="en-US" b="0" i="0" u="none" strike="noStrike" kern="1200" cap="none" spc="0" normalizeH="0" baseline="0" noProof="0" dirty="0">
                <a:ln>
                  <a:noFill/>
                </a:ln>
                <a:solidFill>
                  <a:prstClr val="black">
                    <a:lumMod val="65000"/>
                    <a:lumOff val="35000"/>
                  </a:prstClr>
                </a:solidFill>
                <a:effectLst/>
                <a:uLnTx/>
                <a:uFillTx/>
                <a:latin typeface="Calibri"/>
                <a:ea typeface="+mn-ea"/>
                <a:cs typeface="Arial" charset="0"/>
              </a:rPr>
              <a:t>. </a:t>
            </a:r>
          </a:p>
          <a:p>
            <a:pPr marL="447675" marR="0" lvl="1" indent="9525" algn="ctr" defTabSz="914400" rtl="0" eaLnBrk="1" fontAlgn="auto" latinLnBrk="0" hangingPunct="1">
              <a:lnSpc>
                <a:spcPct val="100000"/>
              </a:lnSpc>
              <a:spcBef>
                <a:spcPct val="20000"/>
              </a:spcBef>
              <a:spcAft>
                <a:spcPts val="0"/>
              </a:spcAft>
              <a:buClrTx/>
              <a:buSzTx/>
              <a:buFont typeface="Arial" charset="0"/>
              <a:buNone/>
              <a:tabLst/>
              <a:defRPr/>
            </a:pPr>
            <a:r>
              <a:rPr kumimoji="0" lang="en-GB" altLang="en-US" b="0" i="0" u="none" strike="noStrike" kern="1200" cap="none" spc="0" normalizeH="0" baseline="0" noProof="0" dirty="0">
                <a:ln>
                  <a:noFill/>
                </a:ln>
                <a:solidFill>
                  <a:prstClr val="black">
                    <a:lumMod val="65000"/>
                    <a:lumOff val="35000"/>
                  </a:prstClr>
                </a:solidFill>
                <a:effectLst/>
                <a:uLnTx/>
                <a:uFillTx/>
                <a:latin typeface="Calibri"/>
                <a:ea typeface="+mn-ea"/>
                <a:cs typeface="Arial" charset="0"/>
              </a:rPr>
              <a:t>It’s aligned with the tax year and has been for all schemes since 2016.</a:t>
            </a:r>
          </a:p>
        </p:txBody>
      </p:sp>
      <p:sp>
        <p:nvSpPr>
          <p:cNvPr id="8" name="Rectangle 7"/>
          <p:cNvSpPr/>
          <p:nvPr/>
        </p:nvSpPr>
        <p:spPr>
          <a:xfrm>
            <a:off x="827584" y="4751364"/>
            <a:ext cx="1008112" cy="671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6</a:t>
            </a:r>
            <a:r>
              <a:rPr kumimoji="0" lang="en-GB" sz="2400" b="1" i="0" u="none" strike="noStrike" kern="1200" cap="none" spc="0" normalizeH="0" baseline="30000" noProof="0" dirty="0">
                <a:ln>
                  <a:noFill/>
                </a:ln>
                <a:solidFill>
                  <a:prstClr val="black">
                    <a:lumMod val="65000"/>
                    <a:lumOff val="35000"/>
                  </a:prstClr>
                </a:solidFill>
                <a:effectLst/>
                <a:uLnTx/>
                <a:uFillTx/>
                <a:latin typeface="Calibri"/>
                <a:ea typeface="+mn-ea"/>
                <a:cs typeface="+mn-cs"/>
              </a:rPr>
              <a:t>th</a:t>
            </a:r>
            <a:r>
              <a:rPr kumimoji="0" lang="en-GB" sz="24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 April</a:t>
            </a:r>
          </a:p>
        </p:txBody>
      </p:sp>
      <p:sp>
        <p:nvSpPr>
          <p:cNvPr id="9" name="Rectangle 8"/>
          <p:cNvSpPr/>
          <p:nvPr/>
        </p:nvSpPr>
        <p:spPr>
          <a:xfrm>
            <a:off x="7044907" y="4798479"/>
            <a:ext cx="1008112" cy="671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5</a:t>
            </a:r>
            <a:r>
              <a:rPr kumimoji="0" lang="en-GB" sz="2400" b="1" i="0" u="none" strike="noStrike" kern="1200" cap="none" spc="0" normalizeH="0" baseline="30000" noProof="0" dirty="0">
                <a:ln>
                  <a:noFill/>
                </a:ln>
                <a:solidFill>
                  <a:prstClr val="black">
                    <a:lumMod val="65000"/>
                    <a:lumOff val="35000"/>
                  </a:prstClr>
                </a:solidFill>
                <a:effectLst/>
                <a:uLnTx/>
                <a:uFillTx/>
                <a:latin typeface="Calibri"/>
                <a:ea typeface="+mn-ea"/>
                <a:cs typeface="+mn-cs"/>
              </a:rPr>
              <a:t>th</a:t>
            </a:r>
            <a:r>
              <a:rPr kumimoji="0" lang="en-GB" sz="24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 April</a:t>
            </a:r>
          </a:p>
        </p:txBody>
      </p:sp>
      <p:sp>
        <p:nvSpPr>
          <p:cNvPr id="3" name="Slide Number Placeholder 2">
            <a:extLst>
              <a:ext uri="{FF2B5EF4-FFF2-40B4-BE49-F238E27FC236}">
                <a16:creationId xmlns:a16="http://schemas.microsoft.com/office/drawing/2014/main" id="{40E255D0-2793-39CF-181E-802938156F16}"/>
              </a:ext>
            </a:extLst>
          </p:cNvPr>
          <p:cNvSpPr>
            <a:spLocks noGrp="1"/>
          </p:cNvSpPr>
          <p:nvPr>
            <p:ph type="sldNum" sz="quarter" idx="12"/>
          </p:nvPr>
        </p:nvSpPr>
        <p:spPr/>
        <p:txBody>
          <a:bodyPr/>
          <a:lstStyle/>
          <a:p>
            <a:fld id="{C0122570-0D65-4EB2-9BC8-8984EB7669CA}" type="slidenum">
              <a:rPr lang="en-GB" smtClean="0">
                <a:solidFill>
                  <a:prstClr val="black">
                    <a:tint val="75000"/>
                  </a:prstClr>
                </a:solidFill>
              </a:rPr>
              <a:pPr/>
              <a:t>33</a:t>
            </a:fld>
            <a:endParaRPr lang="en-GB" dirty="0">
              <a:solidFill>
                <a:prstClr val="black">
                  <a:tint val="75000"/>
                </a:prstClr>
              </a:solidFill>
            </a:endParaRPr>
          </a:p>
        </p:txBody>
      </p:sp>
    </p:spTree>
    <p:extLst>
      <p:ext uri="{BB962C8B-B14F-4D97-AF65-F5344CB8AC3E}">
        <p14:creationId xmlns:p14="http://schemas.microsoft.com/office/powerpoint/2010/main" val="3357929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a:normAutofit/>
          </a:bodyPr>
          <a:lstStyle/>
          <a:p>
            <a:pPr algn="r"/>
            <a:br>
              <a:rPr lang="en-GB" sz="3600" b="1" dirty="0">
                <a:solidFill>
                  <a:schemeClr val="bg1"/>
                </a:solidFill>
              </a:rPr>
            </a:br>
            <a:r>
              <a:rPr lang="en-GB" sz="3600" b="1" dirty="0">
                <a:solidFill>
                  <a:schemeClr val="bg1"/>
                </a:solidFill>
              </a:rPr>
              <a:t>Pension Input Amount – Defined Benefit</a:t>
            </a:r>
          </a:p>
        </p:txBody>
      </p:sp>
      <p:pic>
        <p:nvPicPr>
          <p:cNvPr id="4" name="Picture 3"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288" y="120415"/>
            <a:ext cx="2358762" cy="284249"/>
          </a:xfrm>
          <a:prstGeom prst="rect">
            <a:avLst/>
          </a:prstGeom>
        </p:spPr>
      </p:pic>
      <p:sp>
        <p:nvSpPr>
          <p:cNvPr id="5" name="Footer Placeholder 5"/>
          <p:cNvSpPr>
            <a:spLocks noGrp="1"/>
          </p:cNvSpPr>
          <p:nvPr>
            <p:ph type="ftr" sz="quarter" idx="11"/>
          </p:nvPr>
        </p:nvSpPr>
        <p:spPr>
          <a:xfrm>
            <a:off x="179513" y="6356350"/>
            <a:ext cx="881222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p:cNvSpPr txBox="1"/>
          <p:nvPr/>
        </p:nvSpPr>
        <p:spPr>
          <a:xfrm>
            <a:off x="431540" y="1484784"/>
            <a:ext cx="828092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The </a:t>
            </a:r>
            <a:r>
              <a:rPr kumimoji="0" lang="en-GB" sz="2800" b="1" i="0" u="none" strike="noStrike" kern="1200" cap="none" spc="0" normalizeH="0" baseline="0" noProof="0" dirty="0">
                <a:ln>
                  <a:noFill/>
                </a:ln>
                <a:solidFill>
                  <a:srgbClr val="F79646">
                    <a:lumMod val="75000"/>
                  </a:srgbClr>
                </a:solidFill>
                <a:effectLst/>
                <a:uLnTx/>
                <a:uFillTx/>
                <a:latin typeface="Calibri"/>
                <a:ea typeface="+mn-ea"/>
                <a:cs typeface="+mn-cs"/>
              </a:rPr>
              <a:t>Pension Input Amount (PIA) </a:t>
            </a:r>
            <a:r>
              <a:rPr kumimoji="0" lang="en-GB" sz="2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is the value we use to measure against the AA limit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Calibri"/>
                <a:ea typeface="+mn-ea"/>
                <a:cs typeface="+mn-cs"/>
              </a:rPr>
              <a:t>defined benefit schemes</a:t>
            </a:r>
            <a:r>
              <a:rPr kumimoji="0" lang="en-GB" sz="2800" b="0" i="0" u="none" strike="noStrike" kern="1200" cap="none" spc="0" normalizeH="0" baseline="0" noProof="0" dirty="0">
                <a:ln>
                  <a:noFill/>
                </a:ln>
                <a:solidFill>
                  <a:srgbClr val="00B050"/>
                </a:solidFill>
                <a:effectLst/>
                <a:uLnTx/>
                <a:uFillTx/>
                <a:latin typeface="Calibri"/>
                <a:ea typeface="+mn-ea"/>
                <a:cs typeface="+mn-cs"/>
              </a:rPr>
              <a:t> </a:t>
            </a:r>
            <a:r>
              <a:rPr kumimoji="0" lang="en-GB" sz="2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calculated as:</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B050"/>
                </a:solidFill>
                <a:effectLst/>
                <a:uLnTx/>
                <a:uFillTx/>
                <a:latin typeface="Calibri"/>
                <a:ea typeface="+mn-ea"/>
                <a:cs typeface="+mn-cs"/>
              </a:rPr>
              <a:t>16 times the pension built up in the PIP year, plus</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B050"/>
                </a:solidFill>
                <a:effectLst/>
                <a:uLnTx/>
                <a:uFillTx/>
                <a:latin typeface="Calibri"/>
                <a:ea typeface="+mn-ea"/>
                <a:cs typeface="+mn-cs"/>
              </a:rPr>
              <a:t>The increase in any automatic lump sum within the PIP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The pension and lump sum figures from the beginning of the PIP are always adjusted by P.I. first.</a:t>
            </a:r>
          </a:p>
        </p:txBody>
      </p:sp>
      <p:sp>
        <p:nvSpPr>
          <p:cNvPr id="3" name="Slide Number Placeholder 2">
            <a:extLst>
              <a:ext uri="{FF2B5EF4-FFF2-40B4-BE49-F238E27FC236}">
                <a16:creationId xmlns:a16="http://schemas.microsoft.com/office/drawing/2014/main" id="{4F35D89E-894D-9317-6904-8F9A09C986A1}"/>
              </a:ext>
            </a:extLst>
          </p:cNvPr>
          <p:cNvSpPr>
            <a:spLocks noGrp="1"/>
          </p:cNvSpPr>
          <p:nvPr>
            <p:ph type="sldNum" sz="quarter" idx="12"/>
          </p:nvPr>
        </p:nvSpPr>
        <p:spPr/>
        <p:txBody>
          <a:bodyPr/>
          <a:lstStyle/>
          <a:p>
            <a:fld id="{C0122570-0D65-4EB2-9BC8-8984EB7669CA}" type="slidenum">
              <a:rPr lang="en-GB" smtClean="0">
                <a:solidFill>
                  <a:prstClr val="black">
                    <a:tint val="75000"/>
                  </a:prstClr>
                </a:solidFill>
              </a:rPr>
              <a:pPr/>
              <a:t>34</a:t>
            </a:fld>
            <a:endParaRPr lang="en-GB" dirty="0">
              <a:solidFill>
                <a:prstClr val="black">
                  <a:tint val="75000"/>
                </a:prstClr>
              </a:solidFill>
            </a:endParaRPr>
          </a:p>
        </p:txBody>
      </p:sp>
    </p:spTree>
    <p:extLst>
      <p:ext uri="{BB962C8B-B14F-4D97-AF65-F5344CB8AC3E}">
        <p14:creationId xmlns:p14="http://schemas.microsoft.com/office/powerpoint/2010/main" val="1450064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a:normAutofit/>
          </a:bodyPr>
          <a:lstStyle/>
          <a:p>
            <a:pPr algn="r"/>
            <a:r>
              <a:rPr lang="en-GB" sz="3600" b="1" dirty="0">
                <a:solidFill>
                  <a:schemeClr val="bg1"/>
                </a:solidFill>
              </a:rPr>
              <a:t>Annual Allowance example</a:t>
            </a:r>
          </a:p>
        </p:txBody>
      </p:sp>
      <p:pic>
        <p:nvPicPr>
          <p:cNvPr id="4" name="Picture 3"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288" y="120415"/>
            <a:ext cx="2358762" cy="284249"/>
          </a:xfrm>
          <a:prstGeom prst="rect">
            <a:avLst/>
          </a:prstGeom>
        </p:spPr>
      </p:pic>
      <p:sp>
        <p:nvSpPr>
          <p:cNvPr id="5" name="Footer Placeholder 5"/>
          <p:cNvSpPr>
            <a:spLocks noGrp="1"/>
          </p:cNvSpPr>
          <p:nvPr>
            <p:ph type="ftr" sz="quarter" idx="11"/>
          </p:nvPr>
        </p:nvSpPr>
        <p:spPr>
          <a:xfrm>
            <a:off x="179513" y="6356350"/>
            <a:ext cx="881222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B5FB5ACD-F02B-486B-BBB0-12D761742681}"/>
              </a:ext>
            </a:extLst>
          </p:cNvPr>
          <p:cNvSpPr/>
          <p:nvPr/>
        </p:nvSpPr>
        <p:spPr>
          <a:xfrm>
            <a:off x="702128" y="2026405"/>
            <a:ext cx="7739743" cy="353785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tx1">
                    <a:lumMod val="65000"/>
                    <a:lumOff val="35000"/>
                  </a:schemeClr>
                </a:solidFill>
              </a:rPr>
              <a:t>alpha pension at the start of PIP  =          £2,320</a:t>
            </a:r>
          </a:p>
          <a:p>
            <a:pPr algn="ctr"/>
            <a:r>
              <a:rPr lang="en-GB" sz="2400" dirty="0">
                <a:solidFill>
                  <a:schemeClr val="tx1">
                    <a:lumMod val="65000"/>
                    <a:lumOff val="35000"/>
                  </a:schemeClr>
                </a:solidFill>
              </a:rPr>
              <a:t>      adjusted with % inflation (£46.40) =        £2,366.40</a:t>
            </a:r>
          </a:p>
          <a:p>
            <a:pPr algn="ctr"/>
            <a:r>
              <a:rPr lang="en-GB" sz="2400" dirty="0">
                <a:solidFill>
                  <a:schemeClr val="tx1">
                    <a:lumMod val="65000"/>
                    <a:lumOff val="35000"/>
                  </a:schemeClr>
                </a:solidFill>
              </a:rPr>
              <a:t>     Total alpha pension at the end of PIP=     £2,946.40</a:t>
            </a:r>
          </a:p>
          <a:p>
            <a:pPr algn="ctr"/>
            <a:endParaRPr lang="en-GB" sz="2400" dirty="0">
              <a:solidFill>
                <a:schemeClr val="tx1">
                  <a:lumMod val="65000"/>
                  <a:lumOff val="35000"/>
                </a:schemeClr>
              </a:solidFill>
            </a:endParaRPr>
          </a:p>
          <a:p>
            <a:pPr algn="ctr"/>
            <a:r>
              <a:rPr lang="en-GB" sz="2400" dirty="0">
                <a:solidFill>
                  <a:schemeClr val="tx1">
                    <a:lumMod val="65000"/>
                    <a:lumOff val="35000"/>
                  </a:schemeClr>
                </a:solidFill>
              </a:rPr>
              <a:t>£2,366.40 - £2,946.40=                                                         </a:t>
            </a:r>
          </a:p>
          <a:p>
            <a:pPr algn="ctr"/>
            <a:r>
              <a:rPr lang="en-GB" sz="2400" dirty="0">
                <a:solidFill>
                  <a:schemeClr val="tx1">
                    <a:lumMod val="65000"/>
                    <a:lumOff val="35000"/>
                  </a:schemeClr>
                </a:solidFill>
              </a:rPr>
              <a:t>Difference of £580</a:t>
            </a:r>
          </a:p>
          <a:p>
            <a:pPr algn="ctr"/>
            <a:endParaRPr lang="en-GB" sz="2400" dirty="0">
              <a:solidFill>
                <a:schemeClr val="tx1">
                  <a:lumMod val="65000"/>
                  <a:lumOff val="35000"/>
                </a:schemeClr>
              </a:solidFill>
            </a:endParaRPr>
          </a:p>
          <a:p>
            <a:pPr algn="ctr"/>
            <a:r>
              <a:rPr lang="en-GB" sz="2800" dirty="0">
                <a:solidFill>
                  <a:schemeClr val="tx1">
                    <a:lumMod val="65000"/>
                    <a:lumOff val="35000"/>
                  </a:schemeClr>
                </a:solidFill>
              </a:rPr>
              <a:t>Difference of £580 x 16 = £9,280 – </a:t>
            </a:r>
            <a:r>
              <a:rPr lang="en-GB" sz="2800" b="1" dirty="0">
                <a:solidFill>
                  <a:srgbClr val="00B050"/>
                </a:solidFill>
              </a:rPr>
              <a:t>no breach</a:t>
            </a:r>
          </a:p>
        </p:txBody>
      </p:sp>
      <p:sp>
        <p:nvSpPr>
          <p:cNvPr id="6" name="Slide Number Placeholder 5">
            <a:extLst>
              <a:ext uri="{FF2B5EF4-FFF2-40B4-BE49-F238E27FC236}">
                <a16:creationId xmlns:a16="http://schemas.microsoft.com/office/drawing/2014/main" id="{881B9793-BB23-442A-DE3E-30BC378A9138}"/>
              </a:ext>
            </a:extLst>
          </p:cNvPr>
          <p:cNvSpPr>
            <a:spLocks noGrp="1"/>
          </p:cNvSpPr>
          <p:nvPr>
            <p:ph type="sldNum" sz="quarter" idx="12"/>
          </p:nvPr>
        </p:nvSpPr>
        <p:spPr/>
        <p:txBody>
          <a:bodyPr/>
          <a:lstStyle/>
          <a:p>
            <a:fld id="{C0122570-0D65-4EB2-9BC8-8984EB7669CA}" type="slidenum">
              <a:rPr lang="en-GB" smtClean="0">
                <a:solidFill>
                  <a:prstClr val="black">
                    <a:tint val="75000"/>
                  </a:prstClr>
                </a:solidFill>
              </a:rPr>
              <a:pPr/>
              <a:t>35</a:t>
            </a:fld>
            <a:endParaRPr lang="en-GB" dirty="0">
              <a:solidFill>
                <a:prstClr val="black">
                  <a:tint val="75000"/>
                </a:prstClr>
              </a:solidFill>
            </a:endParaRPr>
          </a:p>
        </p:txBody>
      </p:sp>
    </p:spTree>
    <p:extLst>
      <p:ext uri="{BB962C8B-B14F-4D97-AF65-F5344CB8AC3E}">
        <p14:creationId xmlns:p14="http://schemas.microsoft.com/office/powerpoint/2010/main" val="852328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Pension Savings Statements</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CD328C01-6093-4C0E-ADB0-3FDA9D0CFE2F}"/>
              </a:ext>
            </a:extLst>
          </p:cNvPr>
          <p:cNvSpPr txBox="1"/>
          <p:nvPr/>
        </p:nvSpPr>
        <p:spPr>
          <a:xfrm>
            <a:off x="647564" y="1791392"/>
            <a:ext cx="7848872" cy="3970318"/>
          </a:xfrm>
          <a:prstGeom prst="rect">
            <a:avLst/>
          </a:prstGeom>
          <a:noFill/>
        </p:spPr>
        <p:txBody>
          <a:bodyPr wrap="square" rtlCol="0">
            <a:spAutoFit/>
          </a:bodyPr>
          <a:lstStyle/>
          <a:p>
            <a:pPr algn="ctr"/>
            <a:r>
              <a:rPr lang="en-GB" sz="2800" dirty="0">
                <a:solidFill>
                  <a:schemeClr val="tx1">
                    <a:lumMod val="65000"/>
                    <a:lumOff val="35000"/>
                  </a:schemeClr>
                </a:solidFill>
              </a:rPr>
              <a:t>A </a:t>
            </a:r>
            <a:r>
              <a:rPr lang="en-GB" sz="2800" b="1" dirty="0">
                <a:solidFill>
                  <a:schemeClr val="accent6">
                    <a:lumMod val="75000"/>
                  </a:schemeClr>
                </a:solidFill>
              </a:rPr>
              <a:t>PSS</a:t>
            </a:r>
            <a:r>
              <a:rPr lang="en-GB" sz="2800" dirty="0">
                <a:solidFill>
                  <a:schemeClr val="tx1">
                    <a:lumMod val="65000"/>
                    <a:lumOff val="35000"/>
                  </a:schemeClr>
                </a:solidFill>
              </a:rPr>
              <a:t> will be automatically issued by 6</a:t>
            </a:r>
            <a:r>
              <a:rPr lang="en-GB" sz="2800" baseline="30000" dirty="0">
                <a:solidFill>
                  <a:schemeClr val="tx1">
                    <a:lumMod val="65000"/>
                    <a:lumOff val="35000"/>
                  </a:schemeClr>
                </a:solidFill>
              </a:rPr>
              <a:t>th</a:t>
            </a:r>
            <a:r>
              <a:rPr lang="en-GB" sz="2800" dirty="0">
                <a:solidFill>
                  <a:schemeClr val="tx1">
                    <a:lumMod val="65000"/>
                    <a:lumOff val="35000"/>
                  </a:schemeClr>
                </a:solidFill>
              </a:rPr>
              <a:t> October to all members who have:</a:t>
            </a:r>
          </a:p>
          <a:p>
            <a:pPr algn="ctr"/>
            <a:endParaRPr lang="en-GB" sz="2800" dirty="0">
              <a:solidFill>
                <a:schemeClr val="tx1">
                  <a:lumMod val="65000"/>
                  <a:lumOff val="35000"/>
                </a:schemeClr>
              </a:solidFill>
            </a:endParaRPr>
          </a:p>
          <a:p>
            <a:pPr marL="742950" lvl="1" indent="-285750">
              <a:buFontTx/>
              <a:buChar char="-"/>
            </a:pPr>
            <a:r>
              <a:rPr lang="en-GB" sz="2800" dirty="0">
                <a:solidFill>
                  <a:schemeClr val="tx1">
                    <a:lumMod val="65000"/>
                    <a:lumOff val="35000"/>
                  </a:schemeClr>
                </a:solidFill>
              </a:rPr>
              <a:t>Breached the AA limit in the previous PIP</a:t>
            </a:r>
          </a:p>
          <a:p>
            <a:pPr marL="742950" lvl="1" indent="-285750">
              <a:buFontTx/>
              <a:buChar char="-"/>
            </a:pPr>
            <a:r>
              <a:rPr lang="en-GB" sz="2800" dirty="0">
                <a:solidFill>
                  <a:schemeClr val="tx1">
                    <a:lumMod val="65000"/>
                    <a:lumOff val="35000"/>
                  </a:schemeClr>
                </a:solidFill>
              </a:rPr>
              <a:t>Earned more than £100,000 in the previous PIP</a:t>
            </a:r>
          </a:p>
          <a:p>
            <a:pPr marL="742950" lvl="1" indent="-285750">
              <a:buFontTx/>
              <a:buChar char="-"/>
            </a:pPr>
            <a:r>
              <a:rPr lang="en-GB" sz="2800" dirty="0">
                <a:solidFill>
                  <a:schemeClr val="tx1">
                    <a:lumMod val="65000"/>
                    <a:lumOff val="35000"/>
                  </a:schemeClr>
                </a:solidFill>
              </a:rPr>
              <a:t>Anyone who has requested one in advance</a:t>
            </a:r>
          </a:p>
          <a:p>
            <a:endParaRPr lang="en-GB" sz="2800" dirty="0">
              <a:solidFill>
                <a:schemeClr val="tx1">
                  <a:lumMod val="65000"/>
                  <a:lumOff val="35000"/>
                </a:schemeClr>
              </a:solidFill>
            </a:endParaRPr>
          </a:p>
          <a:p>
            <a:pPr algn="ctr"/>
            <a:r>
              <a:rPr lang="en-GB" sz="2800" dirty="0">
                <a:solidFill>
                  <a:schemeClr val="tx1">
                    <a:lumMod val="65000"/>
                    <a:lumOff val="35000"/>
                  </a:schemeClr>
                </a:solidFill>
              </a:rPr>
              <a:t>Un-used allowance from the previous 3 PIP years can be carried forward and used.</a:t>
            </a:r>
          </a:p>
        </p:txBody>
      </p:sp>
    </p:spTree>
    <p:extLst>
      <p:ext uri="{BB962C8B-B14F-4D97-AF65-F5344CB8AC3E}">
        <p14:creationId xmlns:p14="http://schemas.microsoft.com/office/powerpoint/2010/main" val="3611341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a:normAutofit/>
          </a:bodyPr>
          <a:lstStyle/>
          <a:p>
            <a:pPr algn="r"/>
            <a:r>
              <a:rPr lang="en-GB" sz="3600" b="1" dirty="0">
                <a:solidFill>
                  <a:schemeClr val="bg1"/>
                </a:solidFill>
              </a:rPr>
              <a:t> What do you need to provide?</a:t>
            </a:r>
          </a:p>
        </p:txBody>
      </p:sp>
      <p:pic>
        <p:nvPicPr>
          <p:cNvPr id="4" name="Picture 3"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graphicFrame>
        <p:nvGraphicFramePr>
          <p:cNvPr id="3" name="Diagram 2"/>
          <p:cNvGraphicFramePr/>
          <p:nvPr>
            <p:extLst>
              <p:ext uri="{D42A27DB-BD31-4B8C-83A1-F6EECF244321}">
                <p14:modId xmlns:p14="http://schemas.microsoft.com/office/powerpoint/2010/main" val="2522194034"/>
              </p:ext>
            </p:extLst>
          </p:nvPr>
        </p:nvGraphicFramePr>
        <p:xfrm>
          <a:off x="827584" y="1751683"/>
          <a:ext cx="7677437" cy="41571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a:extLst>
              <a:ext uri="{FF2B5EF4-FFF2-40B4-BE49-F238E27FC236}">
                <a16:creationId xmlns:a16="http://schemas.microsoft.com/office/drawing/2014/main" id="{614279B4-3F8D-4AAC-986E-BC5368C60007}"/>
              </a:ext>
            </a:extLst>
          </p:cNvPr>
          <p:cNvSpPr>
            <a:spLocks noGrp="1"/>
          </p:cNvSpPr>
          <p:nvPr>
            <p:ph type="ftr" sz="quarter" idx="11"/>
          </p:nvPr>
        </p:nvSpPr>
        <p:spPr>
          <a:xfrm>
            <a:off x="179513" y="6356350"/>
            <a:ext cx="881222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3352BCB1-774B-953E-37A2-81B72CC6C369}"/>
              </a:ext>
            </a:extLst>
          </p:cNvPr>
          <p:cNvSpPr>
            <a:spLocks noGrp="1"/>
          </p:cNvSpPr>
          <p:nvPr>
            <p:ph type="sldNum" sz="quarter" idx="12"/>
          </p:nvPr>
        </p:nvSpPr>
        <p:spPr/>
        <p:txBody>
          <a:bodyPr/>
          <a:lstStyle/>
          <a:p>
            <a:fld id="{C0122570-0D65-4EB2-9BC8-8984EB7669CA}" type="slidenum">
              <a:rPr lang="en-GB" smtClean="0">
                <a:solidFill>
                  <a:prstClr val="black">
                    <a:tint val="75000"/>
                  </a:prstClr>
                </a:solidFill>
              </a:rPr>
              <a:pPr/>
              <a:t>37</a:t>
            </a:fld>
            <a:endParaRPr lang="en-GB" dirty="0">
              <a:solidFill>
                <a:prstClr val="black">
                  <a:tint val="75000"/>
                </a:prstClr>
              </a:solidFill>
            </a:endParaRPr>
          </a:p>
        </p:txBody>
      </p:sp>
    </p:spTree>
    <p:extLst>
      <p:ext uri="{BB962C8B-B14F-4D97-AF65-F5344CB8AC3E}">
        <p14:creationId xmlns:p14="http://schemas.microsoft.com/office/powerpoint/2010/main" val="3077434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a:normAutofit/>
          </a:bodyPr>
          <a:lstStyle/>
          <a:p>
            <a:pPr algn="r"/>
            <a:r>
              <a:rPr lang="en-GB" sz="3600" b="1" dirty="0">
                <a:solidFill>
                  <a:schemeClr val="bg1"/>
                </a:solidFill>
              </a:rPr>
              <a:t> </a:t>
            </a:r>
            <a:br>
              <a:rPr lang="en-GB" sz="3600" b="1" dirty="0">
                <a:solidFill>
                  <a:schemeClr val="bg1"/>
                </a:solidFill>
              </a:rPr>
            </a:br>
            <a:r>
              <a:rPr lang="en-GB" sz="3600" b="1" dirty="0">
                <a:solidFill>
                  <a:schemeClr val="bg1"/>
                </a:solidFill>
              </a:rPr>
              <a:t>Additional five-day PIP information</a:t>
            </a:r>
          </a:p>
        </p:txBody>
      </p:sp>
      <p:pic>
        <p:nvPicPr>
          <p:cNvPr id="4" name="Picture 3"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52853"/>
            <a:ext cx="2358762" cy="284249"/>
          </a:xfrm>
          <a:prstGeom prst="rect">
            <a:avLst/>
          </a:prstGeom>
        </p:spPr>
      </p:pic>
      <p:sp>
        <p:nvSpPr>
          <p:cNvPr id="3" name="TextBox 2"/>
          <p:cNvSpPr txBox="1"/>
          <p:nvPr/>
        </p:nvSpPr>
        <p:spPr>
          <a:xfrm>
            <a:off x="299131" y="1791392"/>
            <a:ext cx="8572991" cy="3970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Your monthly interface provides us with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up to the last day of the previous month.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The PIP runs from 6</a:t>
            </a:r>
            <a:r>
              <a:rPr kumimoji="0" lang="en-GB" sz="3600" b="0" i="0" u="none" strike="noStrike" kern="1200" cap="none" spc="0" normalizeH="0" baseline="30000" noProof="0" dirty="0">
                <a:ln>
                  <a:noFill/>
                </a:ln>
                <a:solidFill>
                  <a:prstClr val="black">
                    <a:lumMod val="65000"/>
                    <a:lumOff val="35000"/>
                  </a:prstClr>
                </a:solidFill>
                <a:effectLst/>
                <a:uLnTx/>
                <a:uFillTx/>
                <a:latin typeface="Calibri"/>
                <a:ea typeface="+mn-ea"/>
                <a:cs typeface="+mn-cs"/>
              </a:rPr>
              <a:t>th</a:t>
            </a:r>
            <a:r>
              <a:rPr kumimoji="0" lang="en-GB" sz="36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April – 5</a:t>
            </a:r>
            <a:r>
              <a:rPr kumimoji="0" lang="en-GB" sz="3600" b="0" i="0" u="none" strike="noStrike" kern="1200" cap="none" spc="0" normalizeH="0" baseline="30000" noProof="0" dirty="0">
                <a:ln>
                  <a:noFill/>
                </a:ln>
                <a:solidFill>
                  <a:prstClr val="black">
                    <a:lumMod val="65000"/>
                    <a:lumOff val="35000"/>
                  </a:prstClr>
                </a:solidFill>
                <a:effectLst/>
                <a:uLnTx/>
                <a:uFillTx/>
                <a:latin typeface="Calibri"/>
                <a:ea typeface="+mn-ea"/>
                <a:cs typeface="+mn-cs"/>
              </a:rPr>
              <a:t>th</a:t>
            </a:r>
            <a:r>
              <a:rPr kumimoji="0" lang="en-GB" sz="36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April therefore, we need the additional five days of data to produce</a:t>
            </a:r>
            <a:r>
              <a:rPr kumimoji="0" lang="en-GB" sz="3600" b="1" i="0" u="none" strike="noStrike" kern="1200" cap="none" spc="0" normalizeH="0" baseline="0" noProof="0" dirty="0">
                <a:ln>
                  <a:noFill/>
                </a:ln>
                <a:solidFill>
                  <a:srgbClr val="FF66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6600"/>
                </a:solidFill>
                <a:effectLst/>
                <a:uLnTx/>
                <a:uFillTx/>
                <a:latin typeface="Calibri"/>
                <a:ea typeface="+mn-ea"/>
                <a:cs typeface="+mn-cs"/>
              </a:rPr>
              <a:t>Pension Savings Statements.</a:t>
            </a:r>
          </a:p>
        </p:txBody>
      </p:sp>
      <p:sp>
        <p:nvSpPr>
          <p:cNvPr id="6" name="Footer Placeholder 5">
            <a:extLst>
              <a:ext uri="{FF2B5EF4-FFF2-40B4-BE49-F238E27FC236}">
                <a16:creationId xmlns:a16="http://schemas.microsoft.com/office/drawing/2014/main" id="{7C9CC00D-8DC8-4661-A951-F1DE644ADE87}"/>
              </a:ext>
            </a:extLst>
          </p:cNvPr>
          <p:cNvSpPr>
            <a:spLocks noGrp="1"/>
          </p:cNvSpPr>
          <p:nvPr>
            <p:ph type="ftr" sz="quarter" idx="11"/>
          </p:nvPr>
        </p:nvSpPr>
        <p:spPr>
          <a:xfrm>
            <a:off x="179513" y="6356350"/>
            <a:ext cx="881222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3551C8B-2ADE-FF3C-6171-E714B4D2B826}"/>
              </a:ext>
            </a:extLst>
          </p:cNvPr>
          <p:cNvSpPr>
            <a:spLocks noGrp="1"/>
          </p:cNvSpPr>
          <p:nvPr>
            <p:ph type="sldNum" sz="quarter" idx="12"/>
          </p:nvPr>
        </p:nvSpPr>
        <p:spPr/>
        <p:txBody>
          <a:bodyPr/>
          <a:lstStyle/>
          <a:p>
            <a:fld id="{C0122570-0D65-4EB2-9BC8-8984EB7669CA}" type="slidenum">
              <a:rPr lang="en-GB" smtClean="0">
                <a:solidFill>
                  <a:prstClr val="black">
                    <a:tint val="75000"/>
                  </a:prstClr>
                </a:solidFill>
              </a:rPr>
              <a:pPr/>
              <a:t>38</a:t>
            </a:fld>
            <a:endParaRPr lang="en-GB" dirty="0">
              <a:solidFill>
                <a:prstClr val="black">
                  <a:tint val="75000"/>
                </a:prstClr>
              </a:solidFill>
            </a:endParaRPr>
          </a:p>
        </p:txBody>
      </p:sp>
    </p:spTree>
    <p:extLst>
      <p:ext uri="{BB962C8B-B14F-4D97-AF65-F5344CB8AC3E}">
        <p14:creationId xmlns:p14="http://schemas.microsoft.com/office/powerpoint/2010/main" val="2647048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X:\Digital Communications\2019 Shutterstock Images\Young indian woman mobile phone london tube.jpg">
            <a:extLst>
              <a:ext uri="{FF2B5EF4-FFF2-40B4-BE49-F238E27FC236}">
                <a16:creationId xmlns:a16="http://schemas.microsoft.com/office/drawing/2014/main" id="{8A41A34F-CA5D-427F-BA38-CC39AE05965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052455"/>
            <a:ext cx="9144000" cy="580554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0" y="0"/>
            <a:ext cx="9144000" cy="1104900"/>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Member actions on receipt of PSS</a:t>
            </a:r>
          </a:p>
        </p:txBody>
      </p:sp>
      <p:pic>
        <p:nvPicPr>
          <p:cNvPr id="5" name="Picture 4" descr="Training at MyCSP 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436" y="172003"/>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69209CF8-C24D-4219-9BC4-C9FBF722493D}"/>
              </a:ext>
            </a:extLst>
          </p:cNvPr>
          <p:cNvSpPr/>
          <p:nvPr/>
        </p:nvSpPr>
        <p:spPr>
          <a:xfrm>
            <a:off x="629692" y="1601416"/>
            <a:ext cx="7686724" cy="4151684"/>
          </a:xfrm>
          <a:prstGeom prst="roundRect">
            <a:avLst/>
          </a:prstGeom>
          <a:solidFill>
            <a:srgbClr val="FFFFFF">
              <a:alpha val="8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en-GB" sz="3200" dirty="0">
                <a:solidFill>
                  <a:schemeClr val="tx1">
                    <a:lumMod val="65000"/>
                    <a:lumOff val="35000"/>
                  </a:schemeClr>
                </a:solidFill>
              </a:rPr>
              <a:t>Check information on PSS looks correct</a:t>
            </a:r>
          </a:p>
          <a:p>
            <a:pPr marL="342900" indent="-342900">
              <a:buFont typeface="Wingdings" panose="05000000000000000000" pitchFamily="2" charset="2"/>
              <a:buChar char="q"/>
            </a:pPr>
            <a:r>
              <a:rPr lang="en-GB" sz="3200" dirty="0">
                <a:solidFill>
                  <a:schemeClr val="tx1">
                    <a:lumMod val="65000"/>
                    <a:lumOff val="35000"/>
                  </a:schemeClr>
                </a:solidFill>
              </a:rPr>
              <a:t>Attend a tax awareness training session</a:t>
            </a:r>
          </a:p>
          <a:p>
            <a:pPr marL="342900" indent="-342900">
              <a:buFont typeface="Wingdings" panose="05000000000000000000" pitchFamily="2" charset="2"/>
              <a:buChar char="q"/>
            </a:pPr>
            <a:r>
              <a:rPr lang="en-GB" sz="3200" dirty="0">
                <a:solidFill>
                  <a:schemeClr val="tx1">
                    <a:lumMod val="65000"/>
                    <a:lumOff val="35000"/>
                  </a:schemeClr>
                </a:solidFill>
              </a:rPr>
              <a:t>Establish if they have a tax charge – if they think they do they can then request a one-to-one session</a:t>
            </a:r>
          </a:p>
          <a:p>
            <a:pPr marL="342900" indent="-342900">
              <a:buFont typeface="Wingdings" panose="05000000000000000000" pitchFamily="2" charset="2"/>
              <a:buChar char="q"/>
            </a:pPr>
            <a:r>
              <a:rPr lang="en-GB" sz="3200" dirty="0">
                <a:solidFill>
                  <a:schemeClr val="tx1">
                    <a:lumMod val="65000"/>
                    <a:lumOff val="35000"/>
                  </a:schemeClr>
                </a:solidFill>
              </a:rPr>
              <a:t>If they do have a tax charge, decide how they will pay.</a:t>
            </a:r>
          </a:p>
        </p:txBody>
      </p:sp>
    </p:spTree>
    <p:extLst>
      <p:ext uri="{BB962C8B-B14F-4D97-AF65-F5344CB8AC3E}">
        <p14:creationId xmlns:p14="http://schemas.microsoft.com/office/powerpoint/2010/main" val="2361166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Who receives an ABS?</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B32BAD76-D14C-4044-AA2C-8654A77CCBCD}"/>
              </a:ext>
            </a:extLst>
          </p:cNvPr>
          <p:cNvSpPr txBox="1"/>
          <p:nvPr/>
        </p:nvSpPr>
        <p:spPr>
          <a:xfrm>
            <a:off x="251520" y="1791391"/>
            <a:ext cx="6006061" cy="3970318"/>
          </a:xfrm>
          <a:prstGeom prst="rect">
            <a:avLst/>
          </a:prstGeom>
          <a:noFill/>
        </p:spPr>
        <p:txBody>
          <a:bodyPr wrap="square" rtlCol="0">
            <a:spAutoFit/>
          </a:bodyPr>
          <a:lstStyle/>
          <a:p>
            <a:pPr algn="ctr"/>
            <a:endParaRPr lang="en-GB" sz="2800" dirty="0">
              <a:solidFill>
                <a:schemeClr val="tx1">
                  <a:lumMod val="65000"/>
                  <a:lumOff val="35000"/>
                </a:schemeClr>
              </a:solidFill>
            </a:endParaRPr>
          </a:p>
          <a:p>
            <a:pPr algn="ctr"/>
            <a:r>
              <a:rPr lang="en-GB" sz="2800" dirty="0">
                <a:solidFill>
                  <a:schemeClr val="tx1">
                    <a:lumMod val="65000"/>
                    <a:lumOff val="35000"/>
                  </a:schemeClr>
                </a:solidFill>
              </a:rPr>
              <a:t>-They must be an active or active pensioner member of the Civil Service pension scheme (CSPS) at the time of production.</a:t>
            </a:r>
          </a:p>
          <a:p>
            <a:pPr algn="ctr"/>
            <a:endParaRPr lang="en-GB" sz="2800" dirty="0">
              <a:solidFill>
                <a:schemeClr val="tx1">
                  <a:lumMod val="65000"/>
                  <a:lumOff val="35000"/>
                </a:schemeClr>
              </a:solidFill>
            </a:endParaRPr>
          </a:p>
          <a:p>
            <a:pPr algn="ctr"/>
            <a:r>
              <a:rPr lang="en-GB" sz="2800" dirty="0">
                <a:solidFill>
                  <a:schemeClr val="tx1">
                    <a:lumMod val="65000"/>
                    <a:lumOff val="35000"/>
                  </a:schemeClr>
                </a:solidFill>
              </a:rPr>
              <a:t>-They were an active member or active pensioner member of the CSPS on 31 March 2024.</a:t>
            </a:r>
          </a:p>
        </p:txBody>
      </p:sp>
      <p:pic>
        <p:nvPicPr>
          <p:cNvPr id="3" name="Graphic 2" descr="Checklist with solid fill">
            <a:extLst>
              <a:ext uri="{FF2B5EF4-FFF2-40B4-BE49-F238E27FC236}">
                <a16:creationId xmlns:a16="http://schemas.microsoft.com/office/drawing/2014/main" id="{97D00CA1-C58A-A864-70EF-3A99B6304A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56415" y="2309146"/>
            <a:ext cx="2934809" cy="2934809"/>
          </a:xfrm>
          <a:prstGeom prst="rect">
            <a:avLst/>
          </a:prstGeom>
        </p:spPr>
      </p:pic>
    </p:spTree>
    <p:extLst>
      <p:ext uri="{BB962C8B-B14F-4D97-AF65-F5344CB8AC3E}">
        <p14:creationId xmlns:p14="http://schemas.microsoft.com/office/powerpoint/2010/main" val="4145597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0582" y="1169259"/>
            <a:ext cx="4133418"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a:t>
            </a:r>
          </a:p>
        </p:txBody>
      </p:sp>
      <p:pic>
        <p:nvPicPr>
          <p:cNvPr id="5" name="Picture 4" descr="Training at MyCSP 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2" name="Footer Placeholder 1"/>
          <p:cNvSpPr>
            <a:spLocks noGrp="1"/>
          </p:cNvSpPr>
          <p:nvPr>
            <p:ph type="ftr" sz="quarter" idx="11"/>
          </p:nvPr>
        </p:nvSpPr>
        <p:spPr>
          <a:xfrm>
            <a:off x="107504" y="6356350"/>
            <a:ext cx="8208912" cy="38501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p:cNvSpPr txBox="1"/>
          <p:nvPr/>
        </p:nvSpPr>
        <p:spPr>
          <a:xfrm>
            <a:off x="3851920" y="260648"/>
            <a:ext cx="5040560"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a:ea typeface="+mn-ea"/>
                <a:cs typeface="+mn-cs"/>
              </a:rPr>
              <a:t>Pension Savings Statement (PSS)</a:t>
            </a:r>
          </a:p>
        </p:txBody>
      </p:sp>
      <p:sp>
        <p:nvSpPr>
          <p:cNvPr id="9" name="TextBox 8"/>
          <p:cNvSpPr txBox="1"/>
          <p:nvPr/>
        </p:nvSpPr>
        <p:spPr>
          <a:xfrm>
            <a:off x="-1" y="1340768"/>
            <a:ext cx="2448000" cy="4896000"/>
          </a:xfrm>
          <a:prstGeom prst="rect">
            <a:avLst/>
          </a:prstGeom>
          <a:solidFill>
            <a:srgbClr val="FFC000"/>
          </a:solidFill>
          <a:ln>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Includes: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Personal details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Latest base pay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Civil Service Pension Scheme membership details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Pension Input Amount for the latest Pension Input Period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Pension Input Amount from the three previous Pension Input Periods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p:cNvSpPr txBox="1"/>
          <p:nvPr/>
        </p:nvSpPr>
        <p:spPr>
          <a:xfrm>
            <a:off x="2473151" y="1340768"/>
            <a:ext cx="2448000" cy="4896000"/>
          </a:xfrm>
          <a:prstGeom prst="rect">
            <a:avLst/>
          </a:prstGeom>
          <a:solidFill>
            <a:srgbClr val="00B0F0"/>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Doesn’t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Details of non-Civil Service pension arrangements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Carry forward from prior Pension Input Periods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Details of all pensionable and taxable pay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Details of any other income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A personal annual allowance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Details of contributions paid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8508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a:normAutofit/>
          </a:bodyPr>
          <a:lstStyle/>
          <a:p>
            <a:pPr algn="r"/>
            <a:r>
              <a:rPr lang="en-GB" sz="3600" b="1" dirty="0">
                <a:solidFill>
                  <a:schemeClr val="bg1"/>
                </a:solidFill>
              </a:rPr>
              <a:t>Tax charge</a:t>
            </a:r>
          </a:p>
        </p:txBody>
      </p:sp>
      <p:pic>
        <p:nvPicPr>
          <p:cNvPr id="4" name="Picture 3"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5" name="Footer Placeholder 5"/>
          <p:cNvSpPr>
            <a:spLocks noGrp="1"/>
          </p:cNvSpPr>
          <p:nvPr>
            <p:ph type="ftr" sz="quarter" idx="11"/>
          </p:nvPr>
        </p:nvSpPr>
        <p:spPr>
          <a:xfrm>
            <a:off x="179513" y="6356350"/>
            <a:ext cx="881222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p:cNvSpPr txBox="1"/>
          <p:nvPr/>
        </p:nvSpPr>
        <p:spPr>
          <a:xfrm>
            <a:off x="251520" y="1340768"/>
            <a:ext cx="842493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The PSS will tell the member if they have </a:t>
            </a:r>
            <a:r>
              <a:rPr kumimoji="0" lang="en-GB" sz="2400" b="1" i="0" u="none" strike="noStrike" kern="1200" cap="none" spc="0" normalizeH="0" baseline="0" noProof="0" dirty="0">
                <a:ln>
                  <a:noFill/>
                </a:ln>
                <a:solidFill>
                  <a:srgbClr val="F79646">
                    <a:lumMod val="75000"/>
                  </a:srgbClr>
                </a:solidFill>
                <a:effectLst/>
                <a:uLnTx/>
                <a:uFillTx/>
                <a:latin typeface="Calibri"/>
                <a:ea typeface="+mn-ea"/>
                <a:cs typeface="+mn-cs"/>
              </a:rPr>
              <a:t>exceeded the limit</a:t>
            </a:r>
            <a:r>
              <a:rPr kumimoji="0" lang="en-GB" sz="24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not what the resulting tax charge is.</a:t>
            </a:r>
            <a:endParaRPr kumimoji="0" lang="en-GB" sz="2400" b="1"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It is the member’s responsibility to determine if they have a breach and to report the breach to HMRC and calculate the resulting tax charge.</a:t>
            </a:r>
            <a:endParaRPr kumimoji="0" lang="en-GB" sz="3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7" name="TextBox 6"/>
          <p:cNvSpPr txBox="1"/>
          <p:nvPr/>
        </p:nvSpPr>
        <p:spPr>
          <a:xfrm>
            <a:off x="1691680" y="3302620"/>
            <a:ext cx="51984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lumMod val="65000"/>
                    <a:lumOff val="35000"/>
                  </a:prstClr>
                </a:solidFill>
                <a:effectLst/>
                <a:uLnTx/>
                <a:uFillTx/>
                <a:latin typeface="Calibri"/>
                <a:ea typeface="+mn-ea"/>
                <a:cs typeface="+mn-cs"/>
                <a:hlinkClick r:id="rId4"/>
              </a:rPr>
              <a:t>http://www.hmrc.gov.uk/tools/pension-allowance/</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endParaRPr kumimoji="0" lang="en-GB" sz="1800" b="1"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97BA04A-3810-4CC0-882C-1526425AA7FB}"/>
              </a:ext>
            </a:extLst>
          </p:cNvPr>
          <p:cNvSpPr/>
          <p:nvPr/>
        </p:nvSpPr>
        <p:spPr>
          <a:xfrm>
            <a:off x="611560" y="3933056"/>
            <a:ext cx="7560840" cy="2031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Direct payment to HMRC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Can have tax code adjusted to make payment</a:t>
            </a:r>
            <a:endParaRPr kumimoji="0" lang="en-GB" sz="2400" b="1"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The member </a:t>
            </a:r>
            <a:r>
              <a:rPr kumimoji="0" lang="en-GB" sz="2400" b="0" i="0" u="sng" strike="noStrike" kern="1200" cap="none" spc="0" normalizeH="0" baseline="0" noProof="0" dirty="0">
                <a:ln>
                  <a:noFill/>
                </a:ln>
                <a:solidFill>
                  <a:prstClr val="white"/>
                </a:solidFill>
                <a:effectLst/>
                <a:uLnTx/>
                <a:uFillTx/>
                <a:latin typeface="Calibri"/>
                <a:ea typeface="+mn-ea"/>
                <a:cs typeface="+mn-cs"/>
              </a:rPr>
              <a:t>must</a:t>
            </a:r>
            <a:r>
              <a:rPr kumimoji="0" lang="en-GB" sz="2400" b="0" i="0" u="none" strike="noStrike" kern="1200" cap="none" spc="0" normalizeH="0" baseline="0" noProof="0" dirty="0">
                <a:ln>
                  <a:noFill/>
                </a:ln>
                <a:solidFill>
                  <a:prstClr val="white"/>
                </a:solidFill>
                <a:effectLst/>
                <a:uLnTx/>
                <a:uFillTx/>
                <a:latin typeface="Calibri"/>
                <a:ea typeface="+mn-ea"/>
                <a:cs typeface="+mn-cs"/>
              </a:rPr>
              <a:t> complete a self assessment tax return if they have a tax liability </a:t>
            </a:r>
            <a:endParaRPr kumimoji="0" lang="en-GB"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Slide Number Placeholder 7">
            <a:extLst>
              <a:ext uri="{FF2B5EF4-FFF2-40B4-BE49-F238E27FC236}">
                <a16:creationId xmlns:a16="http://schemas.microsoft.com/office/drawing/2014/main" id="{B0FDB70C-7471-A7DB-BA25-30F65CBA2FC5}"/>
              </a:ext>
            </a:extLst>
          </p:cNvPr>
          <p:cNvSpPr>
            <a:spLocks noGrp="1"/>
          </p:cNvSpPr>
          <p:nvPr>
            <p:ph type="sldNum" sz="quarter" idx="12"/>
          </p:nvPr>
        </p:nvSpPr>
        <p:spPr/>
        <p:txBody>
          <a:bodyPr/>
          <a:lstStyle/>
          <a:p>
            <a:fld id="{C0122570-0D65-4EB2-9BC8-8984EB7669CA}" type="slidenum">
              <a:rPr lang="en-GB" smtClean="0"/>
              <a:t>41</a:t>
            </a:fld>
            <a:endParaRPr lang="en-GB" dirty="0"/>
          </a:p>
        </p:txBody>
      </p:sp>
    </p:spTree>
    <p:extLst>
      <p:ext uri="{BB962C8B-B14F-4D97-AF65-F5344CB8AC3E}">
        <p14:creationId xmlns:p14="http://schemas.microsoft.com/office/powerpoint/2010/main" val="2463158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FD98767-18FF-47F6-9F9F-A563C4714E3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448"/>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3600" b="1" dirty="0">
                <a:solidFill>
                  <a:prstClr val="white"/>
                </a:solidFill>
                <a:latin typeface="Calibri"/>
              </a:rPr>
              <a:t>Scheme pays - mandatory</a:t>
            </a:r>
            <a:endParaRPr kumimoji="0" lang="en-GB" sz="3600" b="1" i="0" u="none" strike="noStrike" kern="1200" cap="none" spc="0" normalizeH="0" baseline="0" noProof="0" dirty="0">
              <a:ln>
                <a:noFill/>
              </a:ln>
              <a:solidFill>
                <a:prstClr val="white"/>
              </a:solidFill>
              <a:effectLst/>
              <a:uLnTx/>
              <a:uFillTx/>
              <a:latin typeface="Calibri"/>
              <a:ea typeface="+mj-ea"/>
              <a:cs typeface="+mj-cs"/>
            </a:endParaRPr>
          </a:p>
        </p:txBody>
      </p:sp>
      <p:pic>
        <p:nvPicPr>
          <p:cNvPr id="5" name="Picture 4" descr="Training at MyCSP 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2C472ABB-2590-49CC-9F4A-5C53E483A403}"/>
              </a:ext>
            </a:extLst>
          </p:cNvPr>
          <p:cNvSpPr/>
          <p:nvPr/>
        </p:nvSpPr>
        <p:spPr>
          <a:xfrm>
            <a:off x="622418" y="1775779"/>
            <a:ext cx="7899164" cy="3971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lumMod val="65000"/>
                    <a:lumOff val="35000"/>
                  </a:schemeClr>
                </a:solidFill>
              </a:rPr>
              <a:t>The scheme must </a:t>
            </a:r>
            <a:r>
              <a:rPr lang="en-GB" sz="2800" b="1" dirty="0">
                <a:solidFill>
                  <a:schemeClr val="tx1">
                    <a:lumMod val="65000"/>
                    <a:lumOff val="35000"/>
                  </a:schemeClr>
                </a:solidFill>
              </a:rPr>
              <a:t>offer</a:t>
            </a:r>
            <a:r>
              <a:rPr lang="en-GB" sz="2800" dirty="0">
                <a:solidFill>
                  <a:schemeClr val="tx1">
                    <a:lumMod val="65000"/>
                    <a:lumOff val="35000"/>
                  </a:schemeClr>
                </a:solidFill>
              </a:rPr>
              <a:t> for the tax charge to be taken from the members pension benefits if the following conditions are met:</a:t>
            </a:r>
          </a:p>
          <a:p>
            <a:pPr algn="ctr"/>
            <a:endParaRPr lang="en-GB" sz="2800" dirty="0">
              <a:solidFill>
                <a:schemeClr val="tx1">
                  <a:lumMod val="65000"/>
                  <a:lumOff val="35000"/>
                </a:schemeClr>
              </a:solidFill>
            </a:endParaRPr>
          </a:p>
          <a:p>
            <a:pPr marL="285750" indent="-285750">
              <a:buFont typeface="Arial" panose="020B0604020202020204" pitchFamily="34" charset="0"/>
              <a:buChar char="•"/>
            </a:pPr>
            <a:r>
              <a:rPr lang="en-GB" sz="2800" dirty="0">
                <a:solidFill>
                  <a:schemeClr val="tx1">
                    <a:lumMod val="65000"/>
                    <a:lumOff val="35000"/>
                  </a:schemeClr>
                </a:solidFill>
              </a:rPr>
              <a:t>The tax charge for that year </a:t>
            </a:r>
            <a:r>
              <a:rPr lang="en-GB" sz="2800" b="1" dirty="0">
                <a:solidFill>
                  <a:schemeClr val="accent6">
                    <a:lumMod val="75000"/>
                  </a:schemeClr>
                </a:solidFill>
              </a:rPr>
              <a:t>must exceed £2,000.</a:t>
            </a:r>
          </a:p>
          <a:p>
            <a:pPr marL="285750" indent="-285750">
              <a:buFont typeface="Arial" panose="020B0604020202020204" pitchFamily="34" charset="0"/>
              <a:buChar char="•"/>
            </a:pPr>
            <a:r>
              <a:rPr lang="en-GB" sz="2800" dirty="0">
                <a:solidFill>
                  <a:schemeClr val="tx1">
                    <a:lumMod val="65000"/>
                    <a:lumOff val="35000"/>
                  </a:schemeClr>
                </a:solidFill>
              </a:rPr>
              <a:t>The pension savings in the same tax year has exceeded the AA.</a:t>
            </a:r>
          </a:p>
          <a:p>
            <a:pPr marL="285750" indent="-285750">
              <a:buFont typeface="Arial" panose="020B0604020202020204" pitchFamily="34" charset="0"/>
              <a:buChar char="•"/>
            </a:pPr>
            <a:r>
              <a:rPr lang="en-GB" sz="2800" dirty="0">
                <a:solidFill>
                  <a:schemeClr val="tx1">
                    <a:lumMod val="65000"/>
                    <a:lumOff val="35000"/>
                  </a:schemeClr>
                </a:solidFill>
              </a:rPr>
              <a:t>The breach has occurred from one scheme only.</a:t>
            </a:r>
          </a:p>
        </p:txBody>
      </p:sp>
    </p:spTree>
    <p:extLst>
      <p:ext uri="{BB962C8B-B14F-4D97-AF65-F5344CB8AC3E}">
        <p14:creationId xmlns:p14="http://schemas.microsoft.com/office/powerpoint/2010/main" val="181531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BBCDC8-88FF-4ABF-BE79-F6D8D5854CB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1B1756A0-656D-4F32-BE5A-6269DE988638}"/>
              </a:ext>
            </a:extLst>
          </p:cNvPr>
          <p:cNvSpPr txBox="1"/>
          <p:nvPr/>
        </p:nvSpPr>
        <p:spPr>
          <a:xfrm>
            <a:off x="696383" y="5705812"/>
            <a:ext cx="8088520" cy="1015663"/>
          </a:xfrm>
          <a:prstGeom prst="rect">
            <a:avLst/>
          </a:prstGeom>
          <a:noFill/>
        </p:spPr>
        <p:txBody>
          <a:bodyPr wrap="square" rtlCol="0">
            <a:spAutoFit/>
          </a:bodyPr>
          <a:lstStyle/>
          <a:p>
            <a:pPr algn="r"/>
            <a:r>
              <a:rPr lang="en-GB" sz="6000" b="1" dirty="0">
                <a:solidFill>
                  <a:schemeClr val="bg1"/>
                </a:solidFill>
                <a:effectLst>
                  <a:outerShdw blurRad="38100" dist="38100" dir="2700000" algn="tl">
                    <a:srgbClr val="000000">
                      <a:alpha val="43137"/>
                    </a:srgbClr>
                  </a:outerShdw>
                </a:effectLst>
              </a:rPr>
              <a:t>PSS - Remedy</a:t>
            </a:r>
          </a:p>
        </p:txBody>
      </p:sp>
    </p:spTree>
    <p:extLst>
      <p:ext uri="{BB962C8B-B14F-4D97-AF65-F5344CB8AC3E}">
        <p14:creationId xmlns:p14="http://schemas.microsoft.com/office/powerpoint/2010/main" val="723134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a:t>
            </a:r>
            <a:r>
              <a:rPr lang="en-GB" sz="3600" b="1" dirty="0">
                <a:solidFill>
                  <a:prstClr val="white"/>
                </a:solidFill>
                <a:latin typeface="Calibri"/>
              </a:rPr>
              <a:t>Remedy impacted members</a:t>
            </a:r>
            <a:endParaRPr kumimoji="0" lang="en-GB" sz="3600" b="1" i="0" u="none" strike="noStrike" kern="1200" cap="none" spc="0" normalizeH="0" baseline="0" noProof="0" dirty="0">
              <a:ln>
                <a:noFill/>
              </a:ln>
              <a:solidFill>
                <a:prstClr val="white"/>
              </a:solidFill>
              <a:effectLst/>
              <a:uLnTx/>
              <a:uFillTx/>
              <a:latin typeface="Calibri"/>
              <a:ea typeface="+mj-ea"/>
              <a:cs typeface="+mj-cs"/>
            </a:endParaRP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Diagram 2">
            <a:extLst>
              <a:ext uri="{FF2B5EF4-FFF2-40B4-BE49-F238E27FC236}">
                <a16:creationId xmlns:a16="http://schemas.microsoft.com/office/drawing/2014/main" id="{1AC22434-088B-4E0C-9265-4C2741EFB00F}"/>
              </a:ext>
            </a:extLst>
          </p:cNvPr>
          <p:cNvGraphicFramePr/>
          <p:nvPr>
            <p:extLst>
              <p:ext uri="{D42A27DB-BD31-4B8C-83A1-F6EECF244321}">
                <p14:modId xmlns:p14="http://schemas.microsoft.com/office/powerpoint/2010/main" val="1144526157"/>
              </p:ext>
            </p:extLst>
          </p:nvPr>
        </p:nvGraphicFramePr>
        <p:xfrm>
          <a:off x="251519" y="1396999"/>
          <a:ext cx="8782311" cy="48228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7672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X:\Digital Communications\2019 Shutterstock Images\working-place-624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272" y="1196752"/>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a:t>
            </a:r>
          </a:p>
        </p:txBody>
      </p:sp>
      <p:pic>
        <p:nvPicPr>
          <p:cNvPr id="5" name="Picture 4" descr="Training at MyCSP 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2" name="Footer Placeholder 1"/>
          <p:cNvSpPr>
            <a:spLocks noGrp="1"/>
          </p:cNvSpPr>
          <p:nvPr>
            <p:ph type="ftr" sz="quarter" idx="11"/>
          </p:nvPr>
        </p:nvSpPr>
        <p:spPr>
          <a:xfrm>
            <a:off x="251520" y="6356351"/>
            <a:ext cx="8064896" cy="24100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p:cNvSpPr txBox="1"/>
          <p:nvPr/>
        </p:nvSpPr>
        <p:spPr>
          <a:xfrm>
            <a:off x="4716016" y="260648"/>
            <a:ext cx="424847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PSS MI</a:t>
            </a:r>
          </a:p>
        </p:txBody>
      </p:sp>
      <p:sp>
        <p:nvSpPr>
          <p:cNvPr id="7" name="Right Arrow 6"/>
          <p:cNvSpPr/>
          <p:nvPr/>
        </p:nvSpPr>
        <p:spPr>
          <a:xfrm>
            <a:off x="539552" y="1497273"/>
            <a:ext cx="4680520" cy="2304256"/>
          </a:xfrm>
          <a:prstGeom prst="rightArrow">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ight Arrow 9"/>
          <p:cNvSpPr/>
          <p:nvPr/>
        </p:nvSpPr>
        <p:spPr>
          <a:xfrm>
            <a:off x="536528" y="3933055"/>
            <a:ext cx="4680520" cy="2304256"/>
          </a:xfrm>
          <a:prstGeom prst="rightArrow">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Flowchart: Connector 7"/>
          <p:cNvSpPr/>
          <p:nvPr/>
        </p:nvSpPr>
        <p:spPr>
          <a:xfrm>
            <a:off x="5535259" y="1641289"/>
            <a:ext cx="2376264" cy="2016224"/>
          </a:xfrm>
          <a:prstGeom prst="flowChartConnector">
            <a:avLst/>
          </a:prstGeom>
          <a:solidFill>
            <a:schemeClr val="bg1"/>
          </a:solidFill>
          <a:ln w="38100">
            <a:solidFill>
              <a:srgbClr val="BF03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prstClr val="white">
                    <a:lumMod val="50000"/>
                  </a:prstClr>
                </a:solidFill>
                <a:latin typeface="Calibri"/>
              </a:rPr>
              <a:t>28</a:t>
            </a:r>
            <a:r>
              <a:rPr kumimoji="0" lang="en-GB" sz="2500" b="1" i="0" u="none" strike="noStrike" kern="1200" cap="none" spc="0" normalizeH="0" baseline="0" noProof="0" dirty="0">
                <a:ln>
                  <a:noFill/>
                </a:ln>
                <a:solidFill>
                  <a:prstClr val="white">
                    <a:lumMod val="50000"/>
                  </a:prstClr>
                </a:solidFill>
                <a:effectLst/>
                <a:uLnTx/>
                <a:uFillTx/>
                <a:latin typeface="Calibri"/>
                <a:ea typeface="+mn-ea"/>
                <a:cs typeface="+mn-cs"/>
              </a:rPr>
              <a:t> June</a:t>
            </a:r>
          </a:p>
        </p:txBody>
      </p:sp>
      <p:sp>
        <p:nvSpPr>
          <p:cNvPr id="12" name="Flowchart: Connector 11"/>
          <p:cNvSpPr/>
          <p:nvPr/>
        </p:nvSpPr>
        <p:spPr>
          <a:xfrm>
            <a:off x="5535259" y="4064446"/>
            <a:ext cx="2376264" cy="2016224"/>
          </a:xfrm>
          <a:prstGeom prst="flowChartConnector">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lumMod val="50000"/>
                  </a:prstClr>
                </a:solidFill>
                <a:effectLst/>
                <a:uLnTx/>
                <a:uFillTx/>
                <a:latin typeface="Calibri"/>
                <a:ea typeface="+mn-ea"/>
                <a:cs typeface="+mn-cs"/>
              </a:rPr>
              <a:t>18 October</a:t>
            </a:r>
            <a:endParaRPr kumimoji="0" lang="en-GB" sz="2500" b="1"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p:cNvSpPr txBox="1"/>
          <p:nvPr/>
        </p:nvSpPr>
        <p:spPr>
          <a:xfrm>
            <a:off x="683568" y="2312876"/>
            <a:ext cx="32403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Indicative</a:t>
            </a:r>
          </a:p>
        </p:txBody>
      </p:sp>
      <p:sp>
        <p:nvSpPr>
          <p:cNvPr id="11" name="TextBox 10"/>
          <p:cNvSpPr txBox="1"/>
          <p:nvPr/>
        </p:nvSpPr>
        <p:spPr>
          <a:xfrm>
            <a:off x="827584" y="4792796"/>
            <a:ext cx="29523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Final</a:t>
            </a:r>
          </a:p>
        </p:txBody>
      </p:sp>
    </p:spTree>
    <p:extLst>
      <p:ext uri="{BB962C8B-B14F-4D97-AF65-F5344CB8AC3E}">
        <p14:creationId xmlns:p14="http://schemas.microsoft.com/office/powerpoint/2010/main" val="3103856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a:t>
            </a:r>
            <a:r>
              <a:rPr lang="en-GB" sz="3600" b="1" dirty="0">
                <a:solidFill>
                  <a:prstClr val="white"/>
                </a:solidFill>
                <a:latin typeface="Calibri"/>
              </a:rPr>
              <a:t>Remedy impacted members</a:t>
            </a:r>
            <a:endParaRPr kumimoji="0" lang="en-GB" sz="3600" b="1" i="0" u="none" strike="noStrike" kern="1200" cap="none" spc="0" normalizeH="0" baseline="0" noProof="0" dirty="0">
              <a:ln>
                <a:noFill/>
              </a:ln>
              <a:solidFill>
                <a:prstClr val="white"/>
              </a:solidFill>
              <a:effectLst/>
              <a:uLnTx/>
              <a:uFillTx/>
              <a:latin typeface="Calibri"/>
              <a:ea typeface="+mj-ea"/>
              <a:cs typeface="+mj-cs"/>
            </a:endParaRP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extBox 1">
            <a:extLst>
              <a:ext uri="{FF2B5EF4-FFF2-40B4-BE49-F238E27FC236}">
                <a16:creationId xmlns:a16="http://schemas.microsoft.com/office/drawing/2014/main" id="{B8F219B9-2751-B092-25D3-78775147647A}"/>
              </a:ext>
            </a:extLst>
          </p:cNvPr>
          <p:cNvSpPr txBox="1"/>
          <p:nvPr/>
        </p:nvSpPr>
        <p:spPr>
          <a:xfrm>
            <a:off x="251520" y="1314977"/>
            <a:ext cx="6103344" cy="4401205"/>
          </a:xfrm>
          <a:prstGeom prst="rect">
            <a:avLst/>
          </a:prstGeom>
          <a:noFill/>
        </p:spPr>
        <p:txBody>
          <a:bodyPr wrap="square" rtlCol="0">
            <a:spAutoFit/>
          </a:bodyPr>
          <a:lstStyle/>
          <a:p>
            <a:pPr algn="l"/>
            <a:r>
              <a:rPr lang="en-GB" sz="2800" b="0" i="0" dirty="0">
                <a:solidFill>
                  <a:srgbClr val="54565A"/>
                </a:solidFill>
                <a:effectLst/>
                <a:latin typeface="Inter"/>
              </a:rPr>
              <a:t>To receive a Remedy PSS, a member must be subject to the 2015 Remedy in addition to one of the following reasons:</a:t>
            </a:r>
          </a:p>
          <a:p>
            <a:pPr algn="l"/>
            <a:endParaRPr lang="en-GB" sz="2800" b="0" i="0" dirty="0">
              <a:solidFill>
                <a:srgbClr val="54565A"/>
              </a:solidFill>
              <a:effectLst/>
              <a:latin typeface="Inter"/>
            </a:endParaRPr>
          </a:p>
          <a:p>
            <a:pPr algn="l">
              <a:buFont typeface="Arial" panose="020B0604020202020204" pitchFamily="34" charset="0"/>
              <a:buChar char="•"/>
            </a:pPr>
            <a:r>
              <a:rPr lang="en-GB" sz="2800" b="0" i="0" dirty="0">
                <a:solidFill>
                  <a:srgbClr val="54565A"/>
                </a:solidFill>
                <a:effectLst/>
                <a:latin typeface="Inter"/>
              </a:rPr>
              <a:t>They exceeded the Annual Allowance in any year before or in 2022/23.</a:t>
            </a:r>
          </a:p>
          <a:p>
            <a:pPr algn="l">
              <a:buFont typeface="Arial" panose="020B0604020202020204" pitchFamily="34" charset="0"/>
              <a:buChar char="•"/>
            </a:pPr>
            <a:r>
              <a:rPr lang="en-GB" sz="2800" b="0" i="0" dirty="0">
                <a:solidFill>
                  <a:srgbClr val="54565A"/>
                </a:solidFill>
                <a:effectLst/>
                <a:latin typeface="Inter"/>
              </a:rPr>
              <a:t>They earned over £100,000 in any year before or in 2022/23.</a:t>
            </a:r>
          </a:p>
          <a:p>
            <a:pPr algn="l">
              <a:buFont typeface="Arial" panose="020B0604020202020204" pitchFamily="34" charset="0"/>
              <a:buChar char="•"/>
            </a:pPr>
            <a:r>
              <a:rPr lang="en-GB" sz="2800" b="0" i="0" dirty="0">
                <a:solidFill>
                  <a:srgbClr val="54565A"/>
                </a:solidFill>
                <a:effectLst/>
                <a:latin typeface="Inter"/>
              </a:rPr>
              <a:t>They requested a PSS in any year before or in 2022/23.</a:t>
            </a:r>
          </a:p>
        </p:txBody>
      </p:sp>
      <p:pic>
        <p:nvPicPr>
          <p:cNvPr id="7" name="Graphic 6" descr="Blueprint with solid fill">
            <a:extLst>
              <a:ext uri="{FF2B5EF4-FFF2-40B4-BE49-F238E27FC236}">
                <a16:creationId xmlns:a16="http://schemas.microsoft.com/office/drawing/2014/main" id="{91A25288-EC8A-38A4-9C5A-B6D44DEAA4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81730" y="3980054"/>
            <a:ext cx="2308034" cy="2308034"/>
          </a:xfrm>
          <a:prstGeom prst="rect">
            <a:avLst/>
          </a:prstGeom>
        </p:spPr>
      </p:pic>
      <p:sp>
        <p:nvSpPr>
          <p:cNvPr id="3" name="Rectangle 2">
            <a:extLst>
              <a:ext uri="{FF2B5EF4-FFF2-40B4-BE49-F238E27FC236}">
                <a16:creationId xmlns:a16="http://schemas.microsoft.com/office/drawing/2014/main" id="{9345B48F-6DE4-EB63-CB3B-94126D43D7EF}"/>
              </a:ext>
            </a:extLst>
          </p:cNvPr>
          <p:cNvSpPr/>
          <p:nvPr/>
        </p:nvSpPr>
        <p:spPr>
          <a:xfrm>
            <a:off x="206550" y="3018622"/>
            <a:ext cx="6311747" cy="282988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4627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a:t>
            </a:r>
            <a:r>
              <a:rPr lang="en-GB" sz="3600" b="1" dirty="0">
                <a:solidFill>
                  <a:prstClr val="white"/>
                </a:solidFill>
                <a:latin typeface="Calibri"/>
              </a:rPr>
              <a:t>What will be included</a:t>
            </a:r>
            <a:endParaRPr kumimoji="0" lang="en-GB" sz="3600" b="1" i="0" u="none" strike="noStrike" kern="1200" cap="none" spc="0" normalizeH="0" baseline="0" noProof="0" dirty="0">
              <a:ln>
                <a:noFill/>
              </a:ln>
              <a:solidFill>
                <a:prstClr val="white"/>
              </a:solidFill>
              <a:effectLst/>
              <a:uLnTx/>
              <a:uFillTx/>
              <a:latin typeface="Calibri"/>
              <a:ea typeface="+mj-ea"/>
              <a:cs typeface="+mj-cs"/>
            </a:endParaRP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p>
        </p:txBody>
      </p:sp>
      <p:pic>
        <p:nvPicPr>
          <p:cNvPr id="6" name="Picture 5">
            <a:extLst>
              <a:ext uri="{FF2B5EF4-FFF2-40B4-BE49-F238E27FC236}">
                <a16:creationId xmlns:a16="http://schemas.microsoft.com/office/drawing/2014/main" id="{26604012-15CD-0444-124C-2CD0CC1D59E0}"/>
              </a:ext>
            </a:extLst>
          </p:cNvPr>
          <p:cNvPicPr>
            <a:picLocks noChangeAspect="1"/>
          </p:cNvPicPr>
          <p:nvPr/>
        </p:nvPicPr>
        <p:blipFill>
          <a:blip r:embed="rId4"/>
          <a:stretch>
            <a:fillRect/>
          </a:stretch>
        </p:blipFill>
        <p:spPr>
          <a:xfrm>
            <a:off x="1702183" y="1478945"/>
            <a:ext cx="5739633" cy="4548877"/>
          </a:xfrm>
          <a:prstGeom prst="rect">
            <a:avLst/>
          </a:prstGeom>
        </p:spPr>
      </p:pic>
    </p:spTree>
    <p:extLst>
      <p:ext uri="{BB962C8B-B14F-4D97-AF65-F5344CB8AC3E}">
        <p14:creationId xmlns:p14="http://schemas.microsoft.com/office/powerpoint/2010/main" val="3978361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X:\Digital Communications\2019 Shutterstock Images\woman-working-at-home-3915870.jpg">
            <a:extLst>
              <a:ext uri="{FF2B5EF4-FFF2-40B4-BE49-F238E27FC236}">
                <a16:creationId xmlns:a16="http://schemas.microsoft.com/office/drawing/2014/main" id="{C01A0AB9-6EC5-4206-8026-70AEA6B47A1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62218"/>
            <a:ext cx="9144000" cy="6096000"/>
          </a:xfrm>
          <a:prstGeom prst="rect">
            <a:avLst/>
          </a:prstGeom>
          <a:solidFill>
            <a:schemeClr val="bg1"/>
          </a:solidFill>
          <a:ln>
            <a:solidFill>
              <a:srgbClr val="00B050"/>
            </a:solidFill>
          </a:ln>
        </p:spPr>
      </p:pic>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Important notes</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370384" y="6257048"/>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p>
        </p:txBody>
      </p:sp>
      <p:sp>
        <p:nvSpPr>
          <p:cNvPr id="6" name="Content Placeholder 2">
            <a:extLst>
              <a:ext uri="{FF2B5EF4-FFF2-40B4-BE49-F238E27FC236}">
                <a16:creationId xmlns:a16="http://schemas.microsoft.com/office/drawing/2014/main" id="{1011EC12-7BDB-4616-885B-3CF66D80F8C8}"/>
              </a:ext>
            </a:extLst>
          </p:cNvPr>
          <p:cNvSpPr>
            <a:spLocks noGrp="1"/>
          </p:cNvSpPr>
          <p:nvPr>
            <p:ph idx="1"/>
          </p:nvPr>
        </p:nvSpPr>
        <p:spPr>
          <a:xfrm>
            <a:off x="251520" y="1840669"/>
            <a:ext cx="8661125" cy="4134572"/>
          </a:xfrm>
          <a:solidFill>
            <a:srgbClr val="FFFFFF">
              <a:alpha val="89804"/>
            </a:srgbClr>
          </a:solidFill>
          <a:ln w="38100">
            <a:solidFill>
              <a:srgbClr val="00B050"/>
            </a:solidFill>
          </a:ln>
        </p:spPr>
        <p:txBody>
          <a:bodyPr>
            <a:noAutofit/>
          </a:bodyPr>
          <a:lstStyle/>
          <a:p>
            <a:pPr>
              <a:buFont typeface="Wingdings" panose="05000000000000000000" pitchFamily="2" charset="2"/>
              <a:buChar char="ü"/>
            </a:pPr>
            <a:r>
              <a:rPr lang="en-GB" sz="2000" b="0" i="0" dirty="0">
                <a:solidFill>
                  <a:srgbClr val="54565A"/>
                </a:solidFill>
                <a:effectLst/>
                <a:latin typeface="Inter"/>
              </a:rPr>
              <a:t>Members who qualify to receive a PSS and are impacted by the 2015 Remedy may receive two statements this year. One for the Remedy period and 22/23 tax year, and one for the 2023/24 tax year – if applicable.</a:t>
            </a:r>
          </a:p>
          <a:p>
            <a:pPr>
              <a:buFont typeface="Wingdings" panose="05000000000000000000" pitchFamily="2" charset="2"/>
              <a:buChar char="ü"/>
            </a:pPr>
            <a:r>
              <a:rPr lang="en-GB" sz="2000" b="0" i="0" dirty="0">
                <a:solidFill>
                  <a:srgbClr val="54565A"/>
                </a:solidFill>
                <a:effectLst/>
                <a:latin typeface="Inter"/>
              </a:rPr>
              <a:t>Recipients will need to use the Pension Input Amounts (PIA) information provided in their PSS along with ”HMRC’s Pension Annual Allowance” tool at </a:t>
            </a:r>
            <a:r>
              <a:rPr lang="en-GB" sz="2000" b="0" i="0" dirty="0">
                <a:solidFill>
                  <a:srgbClr val="0047BA"/>
                </a:solidFill>
                <a:effectLst/>
                <a:latin typeface="Inter"/>
                <a:hlinkClick r:id="rId4"/>
              </a:rPr>
              <a:t>gov.uk</a:t>
            </a:r>
            <a:r>
              <a:rPr lang="en-GB" sz="2000" b="0" i="0" dirty="0">
                <a:solidFill>
                  <a:srgbClr val="54565A"/>
                </a:solidFill>
                <a:effectLst/>
                <a:latin typeface="Inter"/>
              </a:rPr>
              <a:t> to determine their position.</a:t>
            </a:r>
          </a:p>
          <a:p>
            <a:pPr>
              <a:buFont typeface="Wingdings" panose="05000000000000000000" pitchFamily="2" charset="2"/>
              <a:buChar char="ü"/>
            </a:pPr>
            <a:r>
              <a:rPr lang="en-GB" sz="2000" b="0" i="0" dirty="0">
                <a:solidFill>
                  <a:srgbClr val="54565A"/>
                </a:solidFill>
                <a:effectLst/>
                <a:latin typeface="Inter"/>
              </a:rPr>
              <a:t>A tax charge for either the Remedy period, or the 2022/23 tax year must be reported on the ”Calculate your public service pension adjustment page” at </a:t>
            </a:r>
            <a:r>
              <a:rPr lang="en-GB" sz="2000" b="0" i="0" u="sng" dirty="0">
                <a:solidFill>
                  <a:srgbClr val="0047BA"/>
                </a:solidFill>
                <a:effectLst/>
                <a:latin typeface="Inter"/>
                <a:hlinkClick r:id="rId4"/>
              </a:rPr>
              <a:t>gov.uk</a:t>
            </a:r>
            <a:r>
              <a:rPr lang="en-GB" sz="2000" b="0" i="0" dirty="0">
                <a:solidFill>
                  <a:srgbClr val="54565A"/>
                </a:solidFill>
                <a:effectLst/>
                <a:latin typeface="Inter"/>
              </a:rPr>
              <a:t>. Members should </a:t>
            </a:r>
            <a:r>
              <a:rPr lang="en-GB" sz="2000" b="1" i="0" dirty="0">
                <a:solidFill>
                  <a:srgbClr val="54565A"/>
                </a:solidFill>
                <a:effectLst/>
                <a:latin typeface="Inter"/>
              </a:rPr>
              <a:t>not</a:t>
            </a:r>
            <a:r>
              <a:rPr lang="en-GB" sz="2000" b="0" i="0" dirty="0">
                <a:solidFill>
                  <a:srgbClr val="54565A"/>
                </a:solidFill>
                <a:effectLst/>
                <a:latin typeface="Inter"/>
              </a:rPr>
              <a:t> report it through self-assessment as in previous years.</a:t>
            </a:r>
          </a:p>
          <a:p>
            <a:pPr>
              <a:buFont typeface="Wingdings" panose="05000000000000000000" pitchFamily="2" charset="2"/>
              <a:buChar char="ü"/>
            </a:pPr>
            <a:r>
              <a:rPr lang="en-GB" sz="2000" dirty="0">
                <a:solidFill>
                  <a:srgbClr val="54565A"/>
                </a:solidFill>
                <a:latin typeface="Inter"/>
              </a:rPr>
              <a:t>A tax charge relating to the 2023/24 year should be reported through self-assessment as normal.</a:t>
            </a:r>
          </a:p>
          <a:p>
            <a:pPr marL="0" indent="0">
              <a:buNone/>
            </a:pPr>
            <a:endParaRPr lang="en-GB" sz="1600" dirty="0">
              <a:solidFill>
                <a:srgbClr val="54565A"/>
              </a:solidFill>
              <a:latin typeface="Inter"/>
            </a:endParaRPr>
          </a:p>
        </p:txBody>
      </p:sp>
    </p:spTree>
    <p:extLst>
      <p:ext uri="{BB962C8B-B14F-4D97-AF65-F5344CB8AC3E}">
        <p14:creationId xmlns:p14="http://schemas.microsoft.com/office/powerpoint/2010/main" val="12135812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p and saucer on table">
            <a:extLst>
              <a:ext uri="{FF2B5EF4-FFF2-40B4-BE49-F238E27FC236}">
                <a16:creationId xmlns:a16="http://schemas.microsoft.com/office/drawing/2014/main" id="{F88F88FB-10AF-F40B-BD61-8F88230F0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477000"/>
          </a:xfrm>
          <a:prstGeom prst="rect">
            <a:avLst/>
          </a:prstGeom>
        </p:spPr>
      </p:pic>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Further support to come</a:t>
            </a:r>
          </a:p>
        </p:txBody>
      </p:sp>
      <p:pic>
        <p:nvPicPr>
          <p:cNvPr id="5" name="Picture 4" descr="Training at MyCSP 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385590"/>
            <a:ext cx="2358762" cy="270272"/>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370384" y="6257048"/>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p>
        </p:txBody>
      </p:sp>
      <p:sp>
        <p:nvSpPr>
          <p:cNvPr id="6" name="Content Placeholder 2">
            <a:extLst>
              <a:ext uri="{FF2B5EF4-FFF2-40B4-BE49-F238E27FC236}">
                <a16:creationId xmlns:a16="http://schemas.microsoft.com/office/drawing/2014/main" id="{1011EC12-7BDB-4616-885B-3CF66D80F8C8}"/>
              </a:ext>
            </a:extLst>
          </p:cNvPr>
          <p:cNvSpPr>
            <a:spLocks noGrp="1"/>
          </p:cNvSpPr>
          <p:nvPr>
            <p:ph idx="1"/>
          </p:nvPr>
        </p:nvSpPr>
        <p:spPr>
          <a:xfrm>
            <a:off x="1097498" y="2009726"/>
            <a:ext cx="7128848" cy="3654299"/>
          </a:xfrm>
          <a:solidFill>
            <a:srgbClr val="FFFFFF">
              <a:alpha val="89804"/>
            </a:srgbClr>
          </a:solidFill>
          <a:ln w="38100">
            <a:solidFill>
              <a:srgbClr val="00B050"/>
            </a:solidFill>
          </a:ln>
        </p:spPr>
        <p:txBody>
          <a:bodyPr>
            <a:noAutofit/>
          </a:bodyPr>
          <a:lstStyle/>
          <a:p>
            <a:pPr marL="0" indent="0" algn="ctr">
              <a:buNone/>
            </a:pPr>
            <a:r>
              <a:rPr lang="en-GB" sz="2400" dirty="0">
                <a:solidFill>
                  <a:srgbClr val="54565A"/>
                </a:solidFill>
                <a:latin typeface="Inter"/>
              </a:rPr>
              <a:t>Due to the complexity of this issue the scheme manager are planning on providing more tools for affected members to help them manage the actions required on receipt of the RPSS. </a:t>
            </a:r>
          </a:p>
          <a:p>
            <a:pPr marL="0" indent="0" algn="ctr">
              <a:buNone/>
            </a:pPr>
            <a:r>
              <a:rPr lang="en-GB" sz="2400" u="sng" dirty="0">
                <a:solidFill>
                  <a:srgbClr val="54565A"/>
                </a:solidFill>
                <a:latin typeface="Inter"/>
              </a:rPr>
              <a:t>This includes: </a:t>
            </a:r>
          </a:p>
          <a:p>
            <a:pPr>
              <a:buFont typeface="Wingdings" panose="05000000000000000000" pitchFamily="2" charset="2"/>
              <a:buChar char="ü"/>
            </a:pPr>
            <a:r>
              <a:rPr lang="en-GB" sz="2400" dirty="0">
                <a:solidFill>
                  <a:srgbClr val="54565A"/>
                </a:solidFill>
                <a:latin typeface="Inter"/>
              </a:rPr>
              <a:t>enhancements to the am I affected tool</a:t>
            </a:r>
          </a:p>
          <a:p>
            <a:pPr>
              <a:buFont typeface="Wingdings" panose="05000000000000000000" pitchFamily="2" charset="2"/>
              <a:buChar char="ü"/>
            </a:pPr>
            <a:r>
              <a:rPr lang="en-GB" sz="2400" dirty="0">
                <a:solidFill>
                  <a:srgbClr val="54565A"/>
                </a:solidFill>
                <a:latin typeface="Inter"/>
              </a:rPr>
              <a:t>a video guide walking through the RPSS statement</a:t>
            </a:r>
          </a:p>
          <a:p>
            <a:pPr>
              <a:buFont typeface="Wingdings" panose="05000000000000000000" pitchFamily="2" charset="2"/>
              <a:buChar char="ü"/>
            </a:pPr>
            <a:r>
              <a:rPr lang="en-GB" sz="2400" dirty="0">
                <a:solidFill>
                  <a:srgbClr val="54565A"/>
                </a:solidFill>
                <a:latin typeface="Inter"/>
              </a:rPr>
              <a:t>guidance on using HMRC's new calculator tool</a:t>
            </a:r>
          </a:p>
        </p:txBody>
      </p:sp>
    </p:spTree>
    <p:extLst>
      <p:ext uri="{BB962C8B-B14F-4D97-AF65-F5344CB8AC3E}">
        <p14:creationId xmlns:p14="http://schemas.microsoft.com/office/powerpoint/2010/main" val="1996150718"/>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Who receives an ABS?</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B32BAD76-D14C-4044-AA2C-8654A77CCBCD}"/>
              </a:ext>
            </a:extLst>
          </p:cNvPr>
          <p:cNvSpPr txBox="1"/>
          <p:nvPr/>
        </p:nvSpPr>
        <p:spPr>
          <a:xfrm>
            <a:off x="417774" y="1575948"/>
            <a:ext cx="5638641" cy="3970318"/>
          </a:xfrm>
          <a:prstGeom prst="rect">
            <a:avLst/>
          </a:prstGeom>
          <a:noFill/>
        </p:spPr>
        <p:txBody>
          <a:bodyPr wrap="square" rtlCol="0">
            <a:spAutoFit/>
          </a:bodyPr>
          <a:lstStyle/>
          <a:p>
            <a:pPr algn="ctr"/>
            <a:r>
              <a:rPr lang="en-GB" sz="2800" dirty="0">
                <a:solidFill>
                  <a:srgbClr val="54565A"/>
                </a:solidFill>
                <a:latin typeface="Inter"/>
              </a:rPr>
              <a:t>E</a:t>
            </a:r>
            <a:r>
              <a:rPr lang="en-GB" sz="2800" b="0" i="0" dirty="0">
                <a:solidFill>
                  <a:srgbClr val="54565A"/>
                </a:solidFill>
                <a:effectLst/>
                <a:latin typeface="Inter"/>
              </a:rPr>
              <a:t>mployers must have also provided the Scheme Administrator with a sufficient record of pensionable earnings for alpha members for the 2023/24 scheme year.</a:t>
            </a:r>
          </a:p>
          <a:p>
            <a:pPr algn="ctr"/>
            <a:endParaRPr lang="en-GB" sz="2800" dirty="0">
              <a:solidFill>
                <a:srgbClr val="54565A"/>
              </a:solidFill>
              <a:latin typeface="Inter"/>
            </a:endParaRPr>
          </a:p>
          <a:p>
            <a:pPr algn="ctr"/>
            <a:r>
              <a:rPr lang="en-GB" sz="2800" dirty="0">
                <a:solidFill>
                  <a:srgbClr val="54565A"/>
                </a:solidFill>
                <a:latin typeface="Inter"/>
              </a:rPr>
              <a:t>All calculations we perform are based on the information supplied by you as the employer.</a:t>
            </a:r>
            <a:endParaRPr lang="en-GB" sz="2800" dirty="0">
              <a:solidFill>
                <a:schemeClr val="tx1">
                  <a:lumMod val="65000"/>
                  <a:lumOff val="35000"/>
                </a:schemeClr>
              </a:solidFill>
            </a:endParaRPr>
          </a:p>
        </p:txBody>
      </p:sp>
      <p:pic>
        <p:nvPicPr>
          <p:cNvPr id="3" name="Graphic 2" descr="Checklist with solid fill">
            <a:extLst>
              <a:ext uri="{FF2B5EF4-FFF2-40B4-BE49-F238E27FC236}">
                <a16:creationId xmlns:a16="http://schemas.microsoft.com/office/drawing/2014/main" id="{97D00CA1-C58A-A864-70EF-3A99B6304A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56415" y="2309146"/>
            <a:ext cx="2934809" cy="2934809"/>
          </a:xfrm>
          <a:prstGeom prst="rect">
            <a:avLst/>
          </a:prstGeom>
        </p:spPr>
      </p:pic>
    </p:spTree>
    <p:extLst>
      <p:ext uri="{BB962C8B-B14F-4D97-AF65-F5344CB8AC3E}">
        <p14:creationId xmlns:p14="http://schemas.microsoft.com/office/powerpoint/2010/main" val="31842986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C0D3F4-16A2-4FAE-9C37-0FE79F2352F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908802"/>
          </a:xfrm>
          <a:prstGeom prst="rect">
            <a:avLst/>
          </a:prstGeom>
        </p:spPr>
      </p:pic>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0D420F88-5D6C-47D0-AC44-F467C966DF00}"/>
              </a:ext>
            </a:extLst>
          </p:cNvPr>
          <p:cNvSpPr txBox="1"/>
          <p:nvPr/>
        </p:nvSpPr>
        <p:spPr>
          <a:xfrm>
            <a:off x="2117182" y="4599920"/>
            <a:ext cx="6797117" cy="1938992"/>
          </a:xfrm>
          <a:prstGeom prst="rect">
            <a:avLst/>
          </a:prstGeom>
          <a:noFill/>
        </p:spPr>
        <p:txBody>
          <a:bodyPr wrap="none" rtlCol="0">
            <a:spAutoFit/>
          </a:bodyPr>
          <a:lstStyle/>
          <a:p>
            <a:pPr algn="r"/>
            <a:r>
              <a:rPr lang="en-GB" sz="6000" b="1" dirty="0">
                <a:solidFill>
                  <a:schemeClr val="tx1">
                    <a:lumMod val="65000"/>
                    <a:lumOff val="35000"/>
                  </a:schemeClr>
                </a:solidFill>
                <a:effectLst>
                  <a:outerShdw blurRad="50800" dist="38100" dir="5400000" algn="t" rotWithShape="0">
                    <a:prstClr val="black">
                      <a:alpha val="40000"/>
                    </a:prstClr>
                  </a:outerShdw>
                </a:effectLst>
              </a:rPr>
              <a:t>Timeline of 2023/24 </a:t>
            </a:r>
          </a:p>
          <a:p>
            <a:pPr algn="r"/>
            <a:r>
              <a:rPr lang="en-GB" sz="6000" b="1" dirty="0">
                <a:solidFill>
                  <a:schemeClr val="tx1">
                    <a:lumMod val="65000"/>
                    <a:lumOff val="35000"/>
                  </a:schemeClr>
                </a:solidFill>
                <a:effectLst>
                  <a:outerShdw blurRad="50800" dist="38100" dir="5400000" algn="t" rotWithShape="0">
                    <a:prstClr val="black">
                      <a:alpha val="40000"/>
                    </a:prstClr>
                  </a:outerShdw>
                </a:effectLst>
              </a:rPr>
              <a:t>ABS &amp; PSS</a:t>
            </a:r>
          </a:p>
        </p:txBody>
      </p:sp>
    </p:spTree>
    <p:extLst>
      <p:ext uri="{BB962C8B-B14F-4D97-AF65-F5344CB8AC3E}">
        <p14:creationId xmlns:p14="http://schemas.microsoft.com/office/powerpoint/2010/main" val="36721053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05928"/>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Timeline of 2023/24 events</a:t>
            </a:r>
          </a:p>
        </p:txBody>
      </p:sp>
      <p:pic>
        <p:nvPicPr>
          <p:cNvPr id="5" name="Picture 4" descr="Training at MyCSP Logo.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160839"/>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89D2DEE4-7EC5-B0FC-1237-A16F4366C9F4}"/>
              </a:ext>
            </a:extLst>
          </p:cNvPr>
          <p:cNvPicPr>
            <a:picLocks noChangeAspect="1"/>
          </p:cNvPicPr>
          <p:nvPr/>
        </p:nvPicPr>
        <p:blipFill>
          <a:blip r:embed="rId3"/>
          <a:stretch>
            <a:fillRect/>
          </a:stretch>
        </p:blipFill>
        <p:spPr>
          <a:xfrm>
            <a:off x="1956469" y="896996"/>
            <a:ext cx="5479917" cy="5459354"/>
          </a:xfrm>
          <a:prstGeom prst="rect">
            <a:avLst/>
          </a:prstGeom>
        </p:spPr>
      </p:pic>
      <p:sp>
        <p:nvSpPr>
          <p:cNvPr id="9" name="Footer Placeholder 6">
            <a:extLst>
              <a:ext uri="{FF2B5EF4-FFF2-40B4-BE49-F238E27FC236}">
                <a16:creationId xmlns:a16="http://schemas.microsoft.com/office/drawing/2014/main" id="{BFED7719-BB32-EFC8-6B28-A8394F17DB81}"/>
              </a:ext>
            </a:extLst>
          </p:cNvPr>
          <p:cNvSpPr>
            <a:spLocks noGrp="1"/>
          </p:cNvSpPr>
          <p:nvPr>
            <p:ph type="ftr" sz="quarter" idx="11"/>
          </p:nvPr>
        </p:nvSpPr>
        <p:spPr>
          <a:xfrm>
            <a:off x="457200" y="6252493"/>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p>
        </p:txBody>
      </p:sp>
    </p:spTree>
    <p:extLst>
      <p:ext uri="{BB962C8B-B14F-4D97-AF65-F5344CB8AC3E}">
        <p14:creationId xmlns:p14="http://schemas.microsoft.com/office/powerpoint/2010/main" val="3471158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02358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More information</a:t>
            </a:r>
          </a:p>
        </p:txBody>
      </p:sp>
      <p:pic>
        <p:nvPicPr>
          <p:cNvPr id="5" name="Picture 4" descr="Training at MyCSP 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160839"/>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Oval 1">
            <a:extLst>
              <a:ext uri="{FF2B5EF4-FFF2-40B4-BE49-F238E27FC236}">
                <a16:creationId xmlns:a16="http://schemas.microsoft.com/office/drawing/2014/main" id="{18FD5890-0C2E-5375-82BA-876C9FC7F2CF}"/>
              </a:ext>
            </a:extLst>
          </p:cNvPr>
          <p:cNvSpPr/>
          <p:nvPr/>
        </p:nvSpPr>
        <p:spPr>
          <a:xfrm>
            <a:off x="1663547" y="2225407"/>
            <a:ext cx="6334699" cy="342624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dirty="0"/>
              <a:t>EPN 711</a:t>
            </a:r>
          </a:p>
        </p:txBody>
      </p:sp>
      <p:sp>
        <p:nvSpPr>
          <p:cNvPr id="7" name="Footer Placeholder 6">
            <a:extLst>
              <a:ext uri="{FF2B5EF4-FFF2-40B4-BE49-F238E27FC236}">
                <a16:creationId xmlns:a16="http://schemas.microsoft.com/office/drawing/2014/main" id="{7DAECE8A-2229-45DC-7FAF-31DD033EB76B}"/>
              </a:ext>
            </a:extLst>
          </p:cNvPr>
          <p:cNvSpPr>
            <a:spLocks noGrp="1"/>
          </p:cNvSpPr>
          <p:nvPr>
            <p:ph type="ftr" sz="quarter" idx="11"/>
          </p:nvPr>
        </p:nvSpPr>
        <p:spPr>
          <a:xfrm>
            <a:off x="550843" y="6195511"/>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p>
        </p:txBody>
      </p:sp>
    </p:spTree>
    <p:extLst>
      <p:ext uri="{BB962C8B-B14F-4D97-AF65-F5344CB8AC3E}">
        <p14:creationId xmlns:p14="http://schemas.microsoft.com/office/powerpoint/2010/main" val="2455939354"/>
      </p:ext>
    </p:extLst>
  </p:cSld>
  <p:clrMapOvr>
    <a:masterClrMapping/>
  </p:clrMapOvr>
  <p:extLst>
    <p:ext uri="{6950BFC3-D8DA-4A85-94F7-54DA5524770B}">
      <p188:commentRel xmlns:p188="http://schemas.microsoft.com/office/powerpoint/2018/8/main" r:id="rId3"/>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urstc\Desktop\2019 Shutterstock Images\blank ipad and coffee cup.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6924453"/>
          </a:xfrm>
          <a:prstGeom prst="rect">
            <a:avLst/>
          </a:prstGeom>
          <a:noFill/>
          <a:extLst>
            <a:ext uri="{909E8E84-426E-40DD-AFC4-6F175D3DCCD1}">
              <a14:hiddenFill xmlns:a14="http://schemas.microsoft.com/office/drawing/2010/main">
                <a:solidFill>
                  <a:srgbClr val="FFFFFF"/>
                </a:solidFill>
              </a14:hiddenFill>
            </a:ext>
          </a:extLst>
        </p:spPr>
      </p:pic>
      <p:sp>
        <p:nvSpPr>
          <p:cNvPr id="51203" name="Title 1"/>
          <p:cNvSpPr>
            <a:spLocks noGrp="1"/>
          </p:cNvSpPr>
          <p:nvPr>
            <p:ph type="title"/>
          </p:nvPr>
        </p:nvSpPr>
        <p:spPr>
          <a:xfrm>
            <a:off x="3491880" y="2780928"/>
            <a:ext cx="4625836" cy="1008112"/>
          </a:xfrm>
        </p:spPr>
        <p:txBody>
          <a:bodyPr>
            <a:noAutofit/>
          </a:bodyPr>
          <a:lstStyle/>
          <a:p>
            <a:pPr algn="ctr">
              <a:defRPr/>
            </a:pPr>
            <a:r>
              <a:rPr lang="en-GB" altLang="en-US" sz="6000" cap="none" dirty="0">
                <a:solidFill>
                  <a:schemeClr val="tx1">
                    <a:lumMod val="65000"/>
                    <a:lumOff val="35000"/>
                  </a:schemeClr>
                </a:solidFill>
                <a:latin typeface="Arial" charset="0"/>
                <a:cs typeface="Arial" charset="0"/>
              </a:rPr>
              <a:t>Any questions?</a:t>
            </a:r>
          </a:p>
        </p:txBody>
      </p:sp>
      <p:pic>
        <p:nvPicPr>
          <p:cNvPr id="6" name="Picture 5" descr="Training at MyCSP 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19" y="316899"/>
            <a:ext cx="2358762" cy="284249"/>
          </a:xfrm>
          <a:prstGeom prst="rect">
            <a:avLst/>
          </a:prstGeom>
          <a:noFill/>
        </p:spPr>
      </p:pic>
    </p:spTree>
    <p:extLst>
      <p:ext uri="{BB962C8B-B14F-4D97-AF65-F5344CB8AC3E}">
        <p14:creationId xmlns:p14="http://schemas.microsoft.com/office/powerpoint/2010/main" val="937558150"/>
      </p:ext>
    </p:extLst>
  </p:cSld>
  <p:clrMapOvr>
    <a:masterClrMapping/>
  </p:clrMapOvr>
  <p:transition>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DF28E4-E33C-470D-808F-E2E1869C12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177925"/>
            <a:ext cx="9144000" cy="5680076"/>
          </a:xfrm>
          <a:prstGeom prst="rect">
            <a:avLst/>
          </a:prstGeom>
        </p:spPr>
      </p:pic>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schemeClr val="bg1"/>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5D3B9FBF-E02A-4131-9087-8D2C0E93F719}"/>
              </a:ext>
            </a:extLst>
          </p:cNvPr>
          <p:cNvSpPr/>
          <p:nvPr/>
        </p:nvSpPr>
        <p:spPr>
          <a:xfrm>
            <a:off x="3309256" y="1719943"/>
            <a:ext cx="5007159" cy="2579914"/>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i="0" u="none" strike="noStrike" dirty="0">
                <a:solidFill>
                  <a:srgbClr val="FFFFFF"/>
                </a:solidFill>
                <a:effectLst/>
                <a:latin typeface="Calibri" panose="020F0502020204030204" pitchFamily="34" charset="0"/>
              </a:rPr>
              <a:t>Support for members receiving a </a:t>
            </a:r>
          </a:p>
          <a:p>
            <a:pPr algn="ctr"/>
            <a:r>
              <a:rPr lang="en-GB" sz="4000" b="1" i="0" u="none" strike="noStrike" dirty="0">
                <a:solidFill>
                  <a:srgbClr val="FFFFFF"/>
                </a:solidFill>
                <a:effectLst/>
                <a:latin typeface="Calibri" panose="020F0502020204030204" pitchFamily="34" charset="0"/>
              </a:rPr>
              <a:t>Pension Savings Statement</a:t>
            </a:r>
            <a:endParaRPr lang="en-GB" sz="13800" b="1" dirty="0"/>
          </a:p>
        </p:txBody>
      </p:sp>
    </p:spTree>
    <p:extLst>
      <p:ext uri="{BB962C8B-B14F-4D97-AF65-F5344CB8AC3E}">
        <p14:creationId xmlns:p14="http://schemas.microsoft.com/office/powerpoint/2010/main" val="29787552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a:extLst>
              <a:ext uri="{FF2B5EF4-FFF2-40B4-BE49-F238E27FC236}">
                <a16:creationId xmlns:a16="http://schemas.microsoft.com/office/drawing/2014/main" id="{14E34DA9-FACC-666F-3203-A6D8ECAC313C}"/>
              </a:ext>
            </a:extLst>
          </p:cNvPr>
          <p:cNvGraphicFramePr>
            <a:graphicFrameLocks noGrp="1"/>
          </p:cNvGraphicFramePr>
          <p:nvPr>
            <p:ph idx="1"/>
            <p:extLst>
              <p:ext uri="{D42A27DB-BD31-4B8C-83A1-F6EECF244321}">
                <p14:modId xmlns:p14="http://schemas.microsoft.com/office/powerpoint/2010/main" val="1753434970"/>
              </p:ext>
            </p:extLst>
          </p:nvPr>
        </p:nvGraphicFramePr>
        <p:xfrm>
          <a:off x="457200" y="1426984"/>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a:extLst>
              <a:ext uri="{FF2B5EF4-FFF2-40B4-BE49-F238E27FC236}">
                <a16:creationId xmlns:a16="http://schemas.microsoft.com/office/drawing/2014/main" id="{9D6A559F-FF4E-716A-D545-B39001DD6875}"/>
              </a:ext>
            </a:extLst>
          </p:cNvPr>
          <p:cNvSpPr>
            <a:spLocks noGrp="1"/>
          </p:cNvSpPr>
          <p:nvPr>
            <p:ph type="ftr" sz="quarter" idx="11"/>
          </p:nvPr>
        </p:nvSpPr>
        <p:spPr>
          <a:xfrm>
            <a:off x="187287" y="6356350"/>
            <a:ext cx="8020279" cy="231737"/>
          </a:xfrm>
        </p:spPr>
        <p:txBody>
          <a:bodyPr/>
          <a:lstStyle/>
          <a:p>
            <a:r>
              <a:rPr lang="en-GB" dirty="0"/>
              <a:t>Copyright MyCSP Limited 2024. The reproduction or transmission of all or part of these slides is prohibited. The information contained in these slides is confidential to MyCSP limited and you may not disclose it to anyone.</a:t>
            </a:r>
          </a:p>
        </p:txBody>
      </p:sp>
      <p:sp>
        <p:nvSpPr>
          <p:cNvPr id="5" name="Slide Number Placeholder 4">
            <a:extLst>
              <a:ext uri="{FF2B5EF4-FFF2-40B4-BE49-F238E27FC236}">
                <a16:creationId xmlns:a16="http://schemas.microsoft.com/office/drawing/2014/main" id="{0638A998-C9C9-3DE9-9F60-203E5BD1F596}"/>
              </a:ext>
            </a:extLst>
          </p:cNvPr>
          <p:cNvSpPr>
            <a:spLocks noGrp="1"/>
          </p:cNvSpPr>
          <p:nvPr>
            <p:ph type="sldNum" sz="quarter" idx="12"/>
          </p:nvPr>
        </p:nvSpPr>
        <p:spPr/>
        <p:txBody>
          <a:bodyPr/>
          <a:lstStyle/>
          <a:p>
            <a:fld id="{C0122570-0D65-4EB2-9BC8-8984EB7669CA}" type="slidenum">
              <a:rPr lang="en-GB" smtClean="0"/>
              <a:t>55</a:t>
            </a:fld>
            <a:endParaRPr lang="en-GB" dirty="0"/>
          </a:p>
        </p:txBody>
      </p:sp>
      <p:sp>
        <p:nvSpPr>
          <p:cNvPr id="6" name="Title 1">
            <a:extLst>
              <a:ext uri="{FF2B5EF4-FFF2-40B4-BE49-F238E27FC236}">
                <a16:creationId xmlns:a16="http://schemas.microsoft.com/office/drawing/2014/main" id="{CA6831B7-6AA8-1EC5-17CC-088D38613995}"/>
              </a:ext>
            </a:extLst>
          </p:cNvPr>
          <p:cNvSpPr txBox="1">
            <a:spLocks/>
          </p:cNvSpPr>
          <p:nvPr/>
        </p:nvSpPr>
        <p:spPr>
          <a:xfrm>
            <a:off x="0" y="0"/>
            <a:ext cx="9144000" cy="102358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Support to be provided</a:t>
            </a:r>
          </a:p>
        </p:txBody>
      </p:sp>
    </p:spTree>
    <p:extLst>
      <p:ext uri="{BB962C8B-B14F-4D97-AF65-F5344CB8AC3E}">
        <p14:creationId xmlns:p14="http://schemas.microsoft.com/office/powerpoint/2010/main" val="1198021122"/>
      </p:ext>
    </p:extLst>
  </p:cSld>
  <p:clrMapOvr>
    <a:masterClrMapping/>
  </p:clrMapOvr>
  <p:extLst>
    <p:ext uri="{6950BFC3-D8DA-4A85-94F7-54DA5524770B}">
      <p188:commentRel xmlns:p188="http://schemas.microsoft.com/office/powerpoint/2018/8/main" r:id="rId3"/>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X:\Digital Communications\2019 Shutterstock Images\HI RES meeting wheelchair.jpg">
            <a:extLst>
              <a:ext uri="{FF2B5EF4-FFF2-40B4-BE49-F238E27FC236}">
                <a16:creationId xmlns:a16="http://schemas.microsoft.com/office/drawing/2014/main" id="{F6AE9B3E-64E9-44EC-A51C-45078B50F8A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62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Tax Support</a:t>
            </a:r>
          </a:p>
        </p:txBody>
      </p:sp>
      <p:pic>
        <p:nvPicPr>
          <p:cNvPr id="5" name="Picture 4" descr="Training at MyCSP 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lowchart: Alternate Process 5">
            <a:extLst>
              <a:ext uri="{FF2B5EF4-FFF2-40B4-BE49-F238E27FC236}">
                <a16:creationId xmlns:a16="http://schemas.microsoft.com/office/drawing/2014/main" id="{A7F2F6B8-FB5F-4090-994B-50D8633556B4}"/>
              </a:ext>
            </a:extLst>
          </p:cNvPr>
          <p:cNvSpPr/>
          <p:nvPr/>
        </p:nvSpPr>
        <p:spPr>
          <a:xfrm>
            <a:off x="287079" y="1592687"/>
            <a:ext cx="8399721" cy="1872038"/>
          </a:xfrm>
          <a:prstGeom prst="flowChartAlternateProcess">
            <a:avLst/>
          </a:prstGeom>
          <a:solidFill>
            <a:srgbClr val="7030A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Employers may wish to provide group tax sessions for anyone who receives a PSS. </a:t>
            </a:r>
          </a:p>
          <a:p>
            <a:pPr algn="ctr"/>
            <a:r>
              <a:rPr lang="en-GB" sz="2800" dirty="0">
                <a:solidFill>
                  <a:schemeClr val="bg1"/>
                </a:solidFill>
              </a:rPr>
              <a:t>They can be funded by the member or by the employer.</a:t>
            </a:r>
          </a:p>
        </p:txBody>
      </p:sp>
      <p:sp>
        <p:nvSpPr>
          <p:cNvPr id="8" name="Rounded Rectangle 7">
            <a:extLst>
              <a:ext uri="{FF2B5EF4-FFF2-40B4-BE49-F238E27FC236}">
                <a16:creationId xmlns:a16="http://schemas.microsoft.com/office/drawing/2014/main" id="{971FFF86-BD97-4914-AB8D-A4E8C35E7392}"/>
              </a:ext>
            </a:extLst>
          </p:cNvPr>
          <p:cNvSpPr/>
          <p:nvPr/>
        </p:nvSpPr>
        <p:spPr>
          <a:xfrm>
            <a:off x="370384" y="3838534"/>
            <a:ext cx="8316416" cy="1977225"/>
          </a:xfrm>
          <a:prstGeom prst="round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2024 sessions to be delivered via Microsoft Teams or face to face upon request.</a:t>
            </a:r>
            <a:endParaRPr lang="en-GB" sz="2800" dirty="0">
              <a:solidFill>
                <a:schemeClr val="bg1"/>
              </a:solidFill>
              <a:highlight>
                <a:srgbClr val="FFFF00"/>
              </a:highlight>
            </a:endParaRPr>
          </a:p>
          <a:p>
            <a:pPr algn="ctr"/>
            <a:endParaRPr lang="en-GB" sz="2800" b="1" dirty="0">
              <a:solidFill>
                <a:schemeClr val="bg1"/>
              </a:solidFill>
            </a:endParaRPr>
          </a:p>
        </p:txBody>
      </p:sp>
      <p:pic>
        <p:nvPicPr>
          <p:cNvPr id="12" name="Picture 3">
            <a:extLst>
              <a:ext uri="{FF2B5EF4-FFF2-40B4-BE49-F238E27FC236}">
                <a16:creationId xmlns:a16="http://schemas.microsoft.com/office/drawing/2014/main" id="{3CC86F1C-60D9-4D3C-BDA3-48726A98216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49998" y="4945883"/>
            <a:ext cx="14287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30E9C9C3-891D-4048-A131-0D90E4CB5642}"/>
              </a:ext>
            </a:extLst>
          </p:cNvPr>
          <p:cNvSpPr txBox="1"/>
          <p:nvPr/>
        </p:nvSpPr>
        <p:spPr>
          <a:xfrm>
            <a:off x="2278748" y="5175123"/>
            <a:ext cx="6130264" cy="461665"/>
          </a:xfrm>
          <a:prstGeom prst="rect">
            <a:avLst/>
          </a:prstGeom>
          <a:noFill/>
        </p:spPr>
        <p:txBody>
          <a:bodyPr wrap="square" rtlCol="0">
            <a:spAutoFit/>
          </a:bodyPr>
          <a:lstStyle/>
          <a:p>
            <a:r>
              <a:rPr lang="en-GB" sz="2400" dirty="0">
                <a:solidFill>
                  <a:schemeClr val="bg1"/>
                </a:solidFill>
              </a:rPr>
              <a:t>remain our provider for tax support services</a:t>
            </a:r>
          </a:p>
        </p:txBody>
      </p:sp>
    </p:spTree>
    <p:extLst>
      <p:ext uri="{BB962C8B-B14F-4D97-AF65-F5344CB8AC3E}">
        <p14:creationId xmlns:p14="http://schemas.microsoft.com/office/powerpoint/2010/main" val="10257155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X:\Digital Communications\2019 Shutterstock Images\woman-working-at-home-3915870.jpg">
            <a:extLst>
              <a:ext uri="{FF2B5EF4-FFF2-40B4-BE49-F238E27FC236}">
                <a16:creationId xmlns:a16="http://schemas.microsoft.com/office/drawing/2014/main" id="{C01A0AB9-6EC5-4206-8026-70AEA6B47A1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762218"/>
            <a:ext cx="9144000" cy="6096000"/>
          </a:xfrm>
          <a:prstGeom prst="rect">
            <a:avLst/>
          </a:prstGeom>
          <a:solidFill>
            <a:schemeClr val="bg1"/>
          </a:solidFill>
          <a:ln>
            <a:solidFill>
              <a:srgbClr val="00B050"/>
            </a:solidFill>
          </a:ln>
        </p:spPr>
      </p:pic>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Documentation required </a:t>
            </a:r>
          </a:p>
        </p:txBody>
      </p:sp>
      <p:pic>
        <p:nvPicPr>
          <p:cNvPr id="5" name="Picture 4" descr="Training at MyCSP Logo.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schemeClr val="bg1"/>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1011EC12-7BDB-4616-885B-3CF66D80F8C8}"/>
              </a:ext>
            </a:extLst>
          </p:cNvPr>
          <p:cNvSpPr>
            <a:spLocks noGrp="1"/>
          </p:cNvSpPr>
          <p:nvPr>
            <p:ph idx="1"/>
          </p:nvPr>
        </p:nvSpPr>
        <p:spPr>
          <a:xfrm>
            <a:off x="1223102" y="1847052"/>
            <a:ext cx="6896100" cy="3858998"/>
          </a:xfrm>
          <a:solidFill>
            <a:srgbClr val="FFFFFF">
              <a:alpha val="89804"/>
            </a:srgbClr>
          </a:solidFill>
          <a:ln w="38100">
            <a:solidFill>
              <a:srgbClr val="00B050"/>
            </a:solidFill>
          </a:ln>
        </p:spPr>
        <p:txBody>
          <a:bodyPr>
            <a:noAutofit/>
          </a:bodyPr>
          <a:lstStyle/>
          <a:p>
            <a:pPr>
              <a:buFont typeface="Wingdings" panose="05000000000000000000" pitchFamily="2" charset="2"/>
              <a:buChar char="ü"/>
            </a:pPr>
            <a:r>
              <a:rPr lang="en-GB" sz="2800" dirty="0">
                <a:solidFill>
                  <a:schemeClr val="bg1">
                    <a:lumMod val="50000"/>
                  </a:schemeClr>
                </a:solidFill>
                <a:latin typeface="Sansation" panose="020B0604020202020204"/>
              </a:rPr>
              <a:t>Civil Service Pension Savings Statement and LTA letter for 2023/24</a:t>
            </a:r>
          </a:p>
          <a:p>
            <a:pPr>
              <a:buFont typeface="Wingdings" panose="05000000000000000000" pitchFamily="2" charset="2"/>
              <a:buChar char="ü"/>
            </a:pPr>
            <a:r>
              <a:rPr lang="en-GB" sz="2800" dirty="0">
                <a:solidFill>
                  <a:schemeClr val="bg1">
                    <a:lumMod val="50000"/>
                  </a:schemeClr>
                </a:solidFill>
                <a:latin typeface="Sansation" panose="020B0604020202020204"/>
              </a:rPr>
              <a:t>Annual Benefit Statement for 31 March 2024</a:t>
            </a:r>
          </a:p>
          <a:p>
            <a:pPr>
              <a:buFont typeface="Wingdings" panose="05000000000000000000" pitchFamily="2" charset="2"/>
              <a:buChar char="ü"/>
            </a:pPr>
            <a:r>
              <a:rPr lang="en-GB" sz="2800" dirty="0">
                <a:solidFill>
                  <a:schemeClr val="bg1">
                    <a:lumMod val="50000"/>
                  </a:schemeClr>
                </a:solidFill>
                <a:latin typeface="Sansation" panose="020B0604020202020204"/>
              </a:rPr>
              <a:t>Current rate of pensionable pay </a:t>
            </a:r>
          </a:p>
          <a:p>
            <a:pPr>
              <a:buFont typeface="Wingdings" panose="05000000000000000000" pitchFamily="2" charset="2"/>
              <a:buChar char="ü"/>
            </a:pPr>
            <a:r>
              <a:rPr lang="en-GB" sz="2800" dirty="0">
                <a:solidFill>
                  <a:schemeClr val="bg1">
                    <a:lumMod val="50000"/>
                  </a:schemeClr>
                </a:solidFill>
                <a:latin typeface="Sansation" panose="020B0604020202020204"/>
              </a:rPr>
              <a:t>March 2024 payslip</a:t>
            </a:r>
          </a:p>
          <a:p>
            <a:pPr>
              <a:buFont typeface="Wingdings" panose="05000000000000000000" pitchFamily="2" charset="2"/>
              <a:buChar char="ü"/>
            </a:pPr>
            <a:r>
              <a:rPr lang="en-GB" sz="2800" dirty="0">
                <a:solidFill>
                  <a:schemeClr val="bg1">
                    <a:lumMod val="50000"/>
                  </a:schemeClr>
                </a:solidFill>
                <a:latin typeface="Sansation" panose="020B0604020202020204"/>
              </a:rPr>
              <a:t>Details of any other income (from other sources) for the 2023/24 tax year</a:t>
            </a:r>
          </a:p>
        </p:txBody>
      </p:sp>
    </p:spTree>
    <p:extLst>
      <p:ext uri="{BB962C8B-B14F-4D97-AF65-F5344CB8AC3E}">
        <p14:creationId xmlns:p14="http://schemas.microsoft.com/office/powerpoint/2010/main" val="466025961"/>
      </p:ext>
    </p:extLst>
  </p:cSld>
  <p:clrMapOvr>
    <a:masterClrMapping/>
  </p:clrMapOvr>
  <p:extLst>
    <p:ext uri="{6950BFC3-D8DA-4A85-94F7-54DA5524770B}">
      <p188:commentRel xmlns:p188="http://schemas.microsoft.com/office/powerpoint/2018/8/main" r:id="rId3"/>
    </p:ext>
  </p:extLs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X:\Digital Communications\2019 Shutterstock Images\john-schnobrich-FlPc9_VocJ4-unsplash.jpg">
            <a:extLst>
              <a:ext uri="{FF2B5EF4-FFF2-40B4-BE49-F238E27FC236}">
                <a16:creationId xmlns:a16="http://schemas.microsoft.com/office/drawing/2014/main" id="{66088EE4-A527-4588-AC72-967D79C6647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196752"/>
            <a:ext cx="9144000" cy="566124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Tax support</a:t>
            </a:r>
          </a:p>
        </p:txBody>
      </p:sp>
      <p:pic>
        <p:nvPicPr>
          <p:cNvPr id="5" name="Picture 4" descr="Training at MyCSP Logo.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Oval 2">
            <a:extLst>
              <a:ext uri="{FF2B5EF4-FFF2-40B4-BE49-F238E27FC236}">
                <a16:creationId xmlns:a16="http://schemas.microsoft.com/office/drawing/2014/main" id="{C7B212DC-3926-2CBB-B35E-E5E93F1F26D2}"/>
              </a:ext>
            </a:extLst>
          </p:cNvPr>
          <p:cNvSpPr/>
          <p:nvPr/>
        </p:nvSpPr>
        <p:spPr>
          <a:xfrm>
            <a:off x="251520" y="2718148"/>
            <a:ext cx="2617940" cy="2267211"/>
          </a:xfrm>
          <a:prstGeom prst="ellipse">
            <a:avLst/>
          </a:prstGeom>
          <a:solidFill>
            <a:schemeClr val="accent6">
              <a:lumMod val="75000"/>
              <a:alpha val="8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In-house group sessions</a:t>
            </a:r>
          </a:p>
        </p:txBody>
      </p:sp>
      <p:sp>
        <p:nvSpPr>
          <p:cNvPr id="8" name="Oval 7">
            <a:extLst>
              <a:ext uri="{FF2B5EF4-FFF2-40B4-BE49-F238E27FC236}">
                <a16:creationId xmlns:a16="http://schemas.microsoft.com/office/drawing/2014/main" id="{526140A5-3D2E-B504-AACC-84E7186246A2}"/>
              </a:ext>
            </a:extLst>
          </p:cNvPr>
          <p:cNvSpPr/>
          <p:nvPr/>
        </p:nvSpPr>
        <p:spPr>
          <a:xfrm>
            <a:off x="3263030" y="2661734"/>
            <a:ext cx="2617940" cy="2267211"/>
          </a:xfrm>
          <a:prstGeom prst="ellipse">
            <a:avLst/>
          </a:prstGeom>
          <a:solidFill>
            <a:srgbClr val="4F81BD">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Open group sessions</a:t>
            </a:r>
          </a:p>
        </p:txBody>
      </p:sp>
      <p:sp>
        <p:nvSpPr>
          <p:cNvPr id="9" name="Oval 8">
            <a:extLst>
              <a:ext uri="{FF2B5EF4-FFF2-40B4-BE49-F238E27FC236}">
                <a16:creationId xmlns:a16="http://schemas.microsoft.com/office/drawing/2014/main" id="{A2C39118-D6D4-7AE2-DB9A-ED476ED3AFC1}"/>
              </a:ext>
            </a:extLst>
          </p:cNvPr>
          <p:cNvSpPr/>
          <p:nvPr/>
        </p:nvSpPr>
        <p:spPr>
          <a:xfrm>
            <a:off x="6274540" y="2567743"/>
            <a:ext cx="2617940" cy="2267211"/>
          </a:xfrm>
          <a:prstGeom prst="ellipse">
            <a:avLst/>
          </a:prstGeom>
          <a:solidFill>
            <a:srgbClr val="00B050">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One to ones</a:t>
            </a:r>
          </a:p>
        </p:txBody>
      </p:sp>
    </p:spTree>
    <p:extLst>
      <p:ext uri="{BB962C8B-B14F-4D97-AF65-F5344CB8AC3E}">
        <p14:creationId xmlns:p14="http://schemas.microsoft.com/office/powerpoint/2010/main" val="2012877340"/>
      </p:ext>
    </p:extLst>
  </p:cSld>
  <p:clrMapOvr>
    <a:masterClrMapping/>
  </p:clrMapOvr>
  <p:extLst>
    <p:ext uri="{6950BFC3-D8DA-4A85-94F7-54DA5524770B}">
      <p188:commentRel xmlns:p188="http://schemas.microsoft.com/office/powerpoint/2018/8/main" r:id="rId3"/>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Group tax sessions</a:t>
            </a:r>
          </a:p>
        </p:txBody>
      </p:sp>
      <p:pic>
        <p:nvPicPr>
          <p:cNvPr id="5" name="Picture 4" descr="Training at MyCSP 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2" name="Diagram 1">
            <a:extLst>
              <a:ext uri="{FF2B5EF4-FFF2-40B4-BE49-F238E27FC236}">
                <a16:creationId xmlns:a16="http://schemas.microsoft.com/office/drawing/2014/main" id="{E3DC3EEB-C98C-43F1-84B1-DC43AE089041}"/>
              </a:ext>
            </a:extLst>
          </p:cNvPr>
          <p:cNvGraphicFramePr/>
          <p:nvPr>
            <p:extLst>
              <p:ext uri="{D42A27DB-BD31-4B8C-83A1-F6EECF244321}">
                <p14:modId xmlns:p14="http://schemas.microsoft.com/office/powerpoint/2010/main" val="701772817"/>
              </p:ext>
            </p:extLst>
          </p:nvPr>
        </p:nvGraphicFramePr>
        <p:xfrm>
          <a:off x="642392" y="1601416"/>
          <a:ext cx="7859216" cy="4451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38550650"/>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Paperless ABS</a:t>
            </a:r>
          </a:p>
        </p:txBody>
      </p:sp>
      <p:pic>
        <p:nvPicPr>
          <p:cNvPr id="5" name="Picture 4" descr="Training at MyCSP 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B32BAD76-D14C-4044-AA2C-8654A77CCBCD}"/>
              </a:ext>
            </a:extLst>
          </p:cNvPr>
          <p:cNvSpPr txBox="1"/>
          <p:nvPr/>
        </p:nvSpPr>
        <p:spPr>
          <a:xfrm>
            <a:off x="251520" y="1684399"/>
            <a:ext cx="8633173" cy="1569660"/>
          </a:xfrm>
          <a:prstGeom prst="rect">
            <a:avLst/>
          </a:prstGeom>
          <a:noFill/>
        </p:spPr>
        <p:txBody>
          <a:bodyPr wrap="square" rtlCol="0">
            <a:spAutoFit/>
          </a:bodyPr>
          <a:lstStyle/>
          <a:p>
            <a:pPr algn="ctr"/>
            <a:r>
              <a:rPr lang="en-GB" sz="2400" dirty="0">
                <a:solidFill>
                  <a:schemeClr val="tx1">
                    <a:lumMod val="65000"/>
                    <a:lumOff val="35000"/>
                  </a:schemeClr>
                </a:solidFill>
              </a:rPr>
              <a:t>Benefit statements have been paperless since 2021</a:t>
            </a:r>
          </a:p>
          <a:p>
            <a:pPr algn="ctr"/>
            <a:endParaRPr lang="en-GB" sz="2400" dirty="0">
              <a:solidFill>
                <a:schemeClr val="tx1">
                  <a:lumMod val="65000"/>
                  <a:lumOff val="35000"/>
                </a:schemeClr>
              </a:solidFill>
            </a:endParaRPr>
          </a:p>
          <a:p>
            <a:pPr algn="ctr"/>
            <a:r>
              <a:rPr lang="en-GB" sz="2400" dirty="0">
                <a:solidFill>
                  <a:schemeClr val="tx1">
                    <a:lumMod val="65000"/>
                    <a:lumOff val="35000"/>
                  </a:schemeClr>
                </a:solidFill>
              </a:rPr>
              <a:t>They are updated to the Pension Portal, which can be accessed on the desktop, or app version.</a:t>
            </a:r>
          </a:p>
        </p:txBody>
      </p:sp>
      <p:pic>
        <p:nvPicPr>
          <p:cNvPr id="7" name="Picture 6">
            <a:extLst>
              <a:ext uri="{FF2B5EF4-FFF2-40B4-BE49-F238E27FC236}">
                <a16:creationId xmlns:a16="http://schemas.microsoft.com/office/drawing/2014/main" id="{8FD57F55-EE26-46BA-B423-8579ACAF8506}"/>
              </a:ext>
            </a:extLst>
          </p:cNvPr>
          <p:cNvPicPr>
            <a:picLocks noChangeAspect="1"/>
          </p:cNvPicPr>
          <p:nvPr/>
        </p:nvPicPr>
        <p:blipFill>
          <a:blip r:embed="rId5"/>
          <a:stretch>
            <a:fillRect/>
          </a:stretch>
        </p:blipFill>
        <p:spPr>
          <a:xfrm>
            <a:off x="6140231" y="3428565"/>
            <a:ext cx="2245206" cy="2458190"/>
          </a:xfrm>
          <a:prstGeom prst="rect">
            <a:avLst/>
          </a:prstGeom>
        </p:spPr>
      </p:pic>
      <p:graphicFrame>
        <p:nvGraphicFramePr>
          <p:cNvPr id="8" name="Diagram 7">
            <a:extLst>
              <a:ext uri="{FF2B5EF4-FFF2-40B4-BE49-F238E27FC236}">
                <a16:creationId xmlns:a16="http://schemas.microsoft.com/office/drawing/2014/main" id="{3E08C59B-E396-45B9-99AA-C6965D52A698}"/>
              </a:ext>
            </a:extLst>
          </p:cNvPr>
          <p:cNvGraphicFramePr/>
          <p:nvPr>
            <p:extLst>
              <p:ext uri="{D42A27DB-BD31-4B8C-83A1-F6EECF244321}">
                <p14:modId xmlns:p14="http://schemas.microsoft.com/office/powerpoint/2010/main" val="4162859357"/>
              </p:ext>
            </p:extLst>
          </p:nvPr>
        </p:nvGraphicFramePr>
        <p:xfrm>
          <a:off x="758563" y="3446673"/>
          <a:ext cx="4959424" cy="273517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90746704"/>
      </p:ext>
    </p:extLst>
  </p:cSld>
  <p:clrMapOvr>
    <a:masterClrMapping/>
  </p:clrMapOvr>
  <p:extLst>
    <p:ext uri="{6950BFC3-D8DA-4A85-94F7-54DA5524770B}">
      <p188:commentRel xmlns:p188="http://schemas.microsoft.com/office/powerpoint/2018/8/main" r:id="rId3"/>
    </p:ext>
  </p:extLs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One to One sessions</a:t>
            </a:r>
          </a:p>
        </p:txBody>
      </p:sp>
      <p:pic>
        <p:nvPicPr>
          <p:cNvPr id="5" name="Picture 4" descr="Training at MyCSP 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p>
        </p:txBody>
      </p:sp>
      <p:graphicFrame>
        <p:nvGraphicFramePr>
          <p:cNvPr id="2" name="Diagram 1">
            <a:extLst>
              <a:ext uri="{FF2B5EF4-FFF2-40B4-BE49-F238E27FC236}">
                <a16:creationId xmlns:a16="http://schemas.microsoft.com/office/drawing/2014/main" id="{572A1875-7A16-4994-8BB5-B18EFBDEF326}"/>
              </a:ext>
            </a:extLst>
          </p:cNvPr>
          <p:cNvGraphicFramePr/>
          <p:nvPr>
            <p:extLst>
              <p:ext uri="{D42A27DB-BD31-4B8C-83A1-F6EECF244321}">
                <p14:modId xmlns:p14="http://schemas.microsoft.com/office/powerpoint/2010/main" val="937154576"/>
              </p:ext>
            </p:extLst>
          </p:nvPr>
        </p:nvGraphicFramePr>
        <p:xfrm>
          <a:off x="729073" y="1462314"/>
          <a:ext cx="7587343" cy="46010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88746592"/>
      </p:ext>
    </p:extLst>
  </p:cSld>
  <p:clrMapOvr>
    <a:masterClrMapping/>
  </p:clrMapOvr>
  <p:extLst>
    <p:ext uri="{6950BFC3-D8DA-4A85-94F7-54DA5524770B}">
      <p188:commentRel xmlns:p188="http://schemas.microsoft.com/office/powerpoint/2018/8/main" r:id="rId3"/>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81569C1-7A7C-4801-E58D-605FBAE1A3D8}"/>
              </a:ext>
            </a:extLst>
          </p:cNvPr>
          <p:cNvGraphicFramePr/>
          <p:nvPr>
            <p:extLst>
              <p:ext uri="{D42A27DB-BD31-4B8C-83A1-F6EECF244321}">
                <p14:modId xmlns:p14="http://schemas.microsoft.com/office/powerpoint/2010/main" val="2303826411"/>
              </p:ext>
            </p:extLst>
          </p:nvPr>
        </p:nvGraphicFramePr>
        <p:xfrm>
          <a:off x="528171" y="1290907"/>
          <a:ext cx="8252271" cy="4688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AD460C43-00B9-B497-7EAC-82B22A56525B}"/>
              </a:ext>
            </a:extLst>
          </p:cNvPr>
          <p:cNvSpPr txBox="1">
            <a:spLocks/>
          </p:cNvSpPr>
          <p:nvPr/>
        </p:nvSpPr>
        <p:spPr>
          <a:xfrm>
            <a:off x="0" y="0"/>
            <a:ext cx="9143995" cy="897564"/>
          </a:xfrm>
          <a:prstGeom prst="rect">
            <a:avLst/>
          </a:prstGeom>
          <a:solidFill>
            <a:srgbClr val="7030A0"/>
          </a:solidFill>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685800">
              <a:defRPr/>
            </a:pPr>
            <a:r>
              <a:rPr lang="en-GB" sz="2700" b="1" dirty="0">
                <a:solidFill>
                  <a:prstClr val="white"/>
                </a:solidFill>
                <a:latin typeface="Calibri"/>
              </a:rPr>
              <a:t> </a:t>
            </a:r>
          </a:p>
        </p:txBody>
      </p:sp>
      <p:pic>
        <p:nvPicPr>
          <p:cNvPr id="7" name="Picture 6" descr="Training at MyCSP Logo.eps">
            <a:extLst>
              <a:ext uri="{FF2B5EF4-FFF2-40B4-BE49-F238E27FC236}">
                <a16:creationId xmlns:a16="http://schemas.microsoft.com/office/drawing/2014/main" id="{5FC45025-12BE-F9D4-AED5-1F3EBC5F14D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8640" y="292386"/>
            <a:ext cx="1769072" cy="213187"/>
          </a:xfrm>
          <a:prstGeom prst="rect">
            <a:avLst/>
          </a:prstGeom>
        </p:spPr>
      </p:pic>
      <p:sp>
        <p:nvSpPr>
          <p:cNvPr id="8" name="TextBox 7">
            <a:extLst>
              <a:ext uri="{FF2B5EF4-FFF2-40B4-BE49-F238E27FC236}">
                <a16:creationId xmlns:a16="http://schemas.microsoft.com/office/drawing/2014/main" id="{D0DD9364-1431-C73E-D00C-933E42A07F08}"/>
              </a:ext>
            </a:extLst>
          </p:cNvPr>
          <p:cNvSpPr txBox="1"/>
          <p:nvPr/>
        </p:nvSpPr>
        <p:spPr>
          <a:xfrm>
            <a:off x="3824201" y="292386"/>
            <a:ext cx="5979313" cy="507831"/>
          </a:xfrm>
          <a:prstGeom prst="rect">
            <a:avLst/>
          </a:prstGeom>
          <a:noFill/>
        </p:spPr>
        <p:txBody>
          <a:bodyPr wrap="square" rtlCol="0">
            <a:spAutoFit/>
          </a:bodyPr>
          <a:lstStyle/>
          <a:p>
            <a:pPr defTabSz="685800"/>
            <a:r>
              <a:rPr lang="en-GB" sz="2700" b="1" dirty="0">
                <a:solidFill>
                  <a:prstClr val="white"/>
                </a:solidFill>
                <a:latin typeface="Calibri" panose="020F0502020204030204"/>
              </a:rPr>
              <a:t>Member journey on receiving a PSS</a:t>
            </a:r>
          </a:p>
        </p:txBody>
      </p:sp>
      <p:sp>
        <p:nvSpPr>
          <p:cNvPr id="2" name="Footer Placeholder 6">
            <a:extLst>
              <a:ext uri="{FF2B5EF4-FFF2-40B4-BE49-F238E27FC236}">
                <a16:creationId xmlns:a16="http://schemas.microsoft.com/office/drawing/2014/main" id="{D6C7906C-6E7A-9FA7-6DF5-ACA56951D8F9}"/>
              </a:ext>
            </a:extLst>
          </p:cNvPr>
          <p:cNvSpPr>
            <a:spLocks noGrp="1"/>
          </p:cNvSpPr>
          <p:nvPr>
            <p:ph type="ftr" sz="quarter" idx="11"/>
          </p:nvPr>
        </p:nvSpPr>
        <p:spPr>
          <a:xfrm>
            <a:off x="464026" y="6213131"/>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p>
        </p:txBody>
      </p:sp>
    </p:spTree>
    <p:extLst>
      <p:ext uri="{BB962C8B-B14F-4D97-AF65-F5344CB8AC3E}">
        <p14:creationId xmlns:p14="http://schemas.microsoft.com/office/powerpoint/2010/main" val="38309848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FE4236-FBB5-4245-935B-A914641592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How to book</a:t>
            </a:r>
          </a:p>
        </p:txBody>
      </p:sp>
      <p:pic>
        <p:nvPicPr>
          <p:cNvPr id="5" name="Picture 4" descr="Training at MyCSP 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ooter Placeholder 6">
            <a:extLst>
              <a:ext uri="{FF2B5EF4-FFF2-40B4-BE49-F238E27FC236}">
                <a16:creationId xmlns:a16="http://schemas.microsoft.com/office/drawing/2014/main" id="{AD4D142F-7ECA-4765-9AE5-DC0C57982015}"/>
              </a:ext>
            </a:extLst>
          </p:cNvPr>
          <p:cNvSpPr>
            <a:spLocks noGrp="1"/>
          </p:cNvSpPr>
          <p:nvPr>
            <p:ph type="ftr" sz="quarter" idx="11"/>
          </p:nvPr>
        </p:nvSpPr>
        <p:spPr>
          <a:xfrm>
            <a:off x="0" y="6356350"/>
            <a:ext cx="831641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schemeClr val="bg1"/>
              </a:solidFill>
              <a:effectLst/>
              <a:uLnTx/>
              <a:uFillTx/>
              <a:latin typeface="Calibri"/>
              <a:ea typeface="+mn-ea"/>
              <a:cs typeface="+mn-cs"/>
            </a:endParaRPr>
          </a:p>
        </p:txBody>
      </p:sp>
      <p:graphicFrame>
        <p:nvGraphicFramePr>
          <p:cNvPr id="2" name="Diagram 1">
            <a:extLst>
              <a:ext uri="{FF2B5EF4-FFF2-40B4-BE49-F238E27FC236}">
                <a16:creationId xmlns:a16="http://schemas.microsoft.com/office/drawing/2014/main" id="{D1650AF8-E510-48A9-9A7A-FCDAFC4EA2AD}"/>
              </a:ext>
            </a:extLst>
          </p:cNvPr>
          <p:cNvGraphicFramePr/>
          <p:nvPr>
            <p:extLst>
              <p:ext uri="{D42A27DB-BD31-4B8C-83A1-F6EECF244321}">
                <p14:modId xmlns:p14="http://schemas.microsoft.com/office/powerpoint/2010/main" val="3057953375"/>
              </p:ext>
            </p:extLst>
          </p:nvPr>
        </p:nvGraphicFramePr>
        <p:xfrm>
          <a:off x="-203122" y="1467156"/>
          <a:ext cx="9110501" cy="46187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582919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X:\Digital Communications\2019 Shutterstock Images\HI RES meeting wheelchair.jpg">
            <a:extLst>
              <a:ext uri="{FF2B5EF4-FFF2-40B4-BE49-F238E27FC236}">
                <a16:creationId xmlns:a16="http://schemas.microsoft.com/office/drawing/2014/main" id="{690007DB-1874-4C50-A981-F2DBECB78A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62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a:t>
            </a:r>
          </a:p>
        </p:txBody>
      </p:sp>
      <p:pic>
        <p:nvPicPr>
          <p:cNvPr id="5" name="Picture 4" descr="Training at MyCSP 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2" name="Footer Placeholder 1"/>
          <p:cNvSpPr>
            <a:spLocks noGrp="1"/>
          </p:cNvSpPr>
          <p:nvPr>
            <p:ph type="ftr" sz="quarter" idx="11"/>
          </p:nvPr>
        </p:nvSpPr>
        <p:spPr>
          <a:xfrm>
            <a:off x="251520" y="6356351"/>
            <a:ext cx="7992888" cy="31300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p:cNvSpPr txBox="1"/>
          <p:nvPr/>
        </p:nvSpPr>
        <p:spPr>
          <a:xfrm>
            <a:off x="3851920" y="188640"/>
            <a:ext cx="5112568"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a:ea typeface="+mn-ea"/>
                <a:cs typeface="+mn-cs"/>
              </a:rPr>
              <a:t>Further support for employers</a:t>
            </a:r>
          </a:p>
        </p:txBody>
      </p:sp>
      <p:sp>
        <p:nvSpPr>
          <p:cNvPr id="8" name="Rectangle 7">
            <a:extLst>
              <a:ext uri="{FF2B5EF4-FFF2-40B4-BE49-F238E27FC236}">
                <a16:creationId xmlns:a16="http://schemas.microsoft.com/office/drawing/2014/main" id="{14C583E2-666E-4B51-A474-CBA3C19AEA63}"/>
              </a:ext>
            </a:extLst>
          </p:cNvPr>
          <p:cNvSpPr/>
          <p:nvPr/>
        </p:nvSpPr>
        <p:spPr>
          <a:xfrm>
            <a:off x="1316873" y="2091518"/>
            <a:ext cx="6840760" cy="3370066"/>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ABS &amp; PSS landing pages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Tax awareness training for PSS recipients</a:t>
            </a:r>
          </a:p>
          <a:p>
            <a:pPr lvl="0" algn="ctr" defTabSz="914400">
              <a:defRPr/>
            </a:pPr>
            <a:endParaRPr kumimoji="0" lang="en-GB" sz="3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lvl="0" algn="ctr" defTabSz="914400">
              <a:defRPr/>
            </a:pPr>
            <a:r>
              <a:rPr lang="en-GB" sz="3600" dirty="0">
                <a:solidFill>
                  <a:prstClr val="black">
                    <a:lumMod val="65000"/>
                    <a:lumOff val="35000"/>
                  </a:prstClr>
                </a:solidFill>
                <a:latin typeface="Calibri"/>
              </a:rPr>
              <a:t>Your ERM</a:t>
            </a:r>
            <a:endParaRPr kumimoji="0" lang="en-GB" sz="3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val="42103290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Laptop Computer ">
            <a:extLst>
              <a:ext uri="{FF2B5EF4-FFF2-40B4-BE49-F238E27FC236}">
                <a16:creationId xmlns:a16="http://schemas.microsoft.com/office/drawing/2014/main" id="{0748E22F-C297-4B7E-B544-A1E17CF8D04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148392"/>
            <a:ext cx="9144000" cy="50366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2" name="Footer Placeholder 1"/>
          <p:cNvSpPr>
            <a:spLocks noGrp="1"/>
          </p:cNvSpPr>
          <p:nvPr>
            <p:ph type="ftr" sz="quarter" idx="11"/>
          </p:nvPr>
        </p:nvSpPr>
        <p:spPr>
          <a:xfrm>
            <a:off x="251520" y="6356351"/>
            <a:ext cx="7992888" cy="31300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32D6984D-615F-41A9-9EE0-D6C2615C96F3}"/>
              </a:ext>
            </a:extLst>
          </p:cNvPr>
          <p:cNvSpPr/>
          <p:nvPr/>
        </p:nvSpPr>
        <p:spPr>
          <a:xfrm>
            <a:off x="3131840" y="1982819"/>
            <a:ext cx="4752528" cy="2892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Other pension training</a:t>
            </a:r>
          </a:p>
        </p:txBody>
      </p:sp>
    </p:spTree>
    <p:extLst>
      <p:ext uri="{BB962C8B-B14F-4D97-AF65-F5344CB8AC3E}">
        <p14:creationId xmlns:p14="http://schemas.microsoft.com/office/powerpoint/2010/main" val="29511000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23527" y="258530"/>
            <a:ext cx="2232249" cy="72219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135DDCE3-C98A-4882-A1D6-E977756FC152}"/>
              </a:ext>
            </a:extLst>
          </p:cNvPr>
          <p:cNvGrpSpPr/>
          <p:nvPr/>
        </p:nvGrpSpPr>
        <p:grpSpPr>
          <a:xfrm>
            <a:off x="3316361" y="1351269"/>
            <a:ext cx="5370439" cy="4753718"/>
            <a:chOff x="1662973" y="1386608"/>
            <a:chExt cx="5370439" cy="4753718"/>
          </a:xfrm>
        </p:grpSpPr>
        <p:pic>
          <p:nvPicPr>
            <p:cNvPr id="4" name="Picture 3">
              <a:extLst>
                <a:ext uri="{FF2B5EF4-FFF2-40B4-BE49-F238E27FC236}">
                  <a16:creationId xmlns:a16="http://schemas.microsoft.com/office/drawing/2014/main" id="{D145EE58-4395-4EE6-B03D-A14112F7A7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62973" y="3733278"/>
              <a:ext cx="2591320" cy="2407048"/>
            </a:xfrm>
            <a:prstGeom prst="rect">
              <a:avLst/>
            </a:prstGeom>
          </p:spPr>
        </p:pic>
        <p:graphicFrame>
          <p:nvGraphicFramePr>
            <p:cNvPr id="2" name="Diagram 1"/>
            <p:cNvGraphicFramePr/>
            <p:nvPr/>
          </p:nvGraphicFramePr>
          <p:xfrm>
            <a:off x="1700746" y="1386608"/>
            <a:ext cx="2515775" cy="24070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2" name="Picture 11">
              <a:extLst>
                <a:ext uri="{FF2B5EF4-FFF2-40B4-BE49-F238E27FC236}">
                  <a16:creationId xmlns:a16="http://schemas.microsoft.com/office/drawing/2014/main" id="{92912431-4A4A-466E-BA89-7BC9FFF551A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42092" y="3733278"/>
              <a:ext cx="2591320" cy="2407048"/>
            </a:xfrm>
            <a:prstGeom prst="rect">
              <a:avLst/>
            </a:prstGeom>
          </p:spPr>
        </p:pic>
        <p:pic>
          <p:nvPicPr>
            <p:cNvPr id="14" name="Picture 13">
              <a:extLst>
                <a:ext uri="{FF2B5EF4-FFF2-40B4-BE49-F238E27FC236}">
                  <a16:creationId xmlns:a16="http://schemas.microsoft.com/office/drawing/2014/main" id="{F3E81BC1-ACCC-48D5-93BB-E665C3F2FE2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442092" y="1386608"/>
              <a:ext cx="2591320" cy="2407048"/>
            </a:xfrm>
            <a:prstGeom prst="rect">
              <a:avLst/>
            </a:prstGeom>
          </p:spPr>
        </p:pic>
      </p:grpSp>
      <p:sp>
        <p:nvSpPr>
          <p:cNvPr id="11" name="Title 1">
            <a:extLst>
              <a:ext uri="{FF2B5EF4-FFF2-40B4-BE49-F238E27FC236}">
                <a16:creationId xmlns:a16="http://schemas.microsoft.com/office/drawing/2014/main" id="{1891B669-89DF-4D1B-B995-12F55FD26A1A}"/>
              </a:ext>
            </a:extLst>
          </p:cNvPr>
          <p:cNvSpPr>
            <a:spLocks noGrp="1"/>
          </p:cNvSpPr>
          <p:nvPr>
            <p:ph type="title"/>
          </p:nvPr>
        </p:nvSpPr>
        <p:spPr>
          <a:xfrm>
            <a:off x="-35380" y="0"/>
            <a:ext cx="9179380" cy="1196752"/>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a:normAutofit/>
          </a:bodyPr>
          <a:lstStyle/>
          <a:p>
            <a:pPr algn="r"/>
            <a:r>
              <a:rPr lang="en-GB" sz="3600" b="1" dirty="0">
                <a:solidFill>
                  <a:schemeClr val="bg1"/>
                </a:solidFill>
              </a:rPr>
              <a:t>Member Learning</a:t>
            </a:r>
          </a:p>
        </p:txBody>
      </p:sp>
      <p:pic>
        <p:nvPicPr>
          <p:cNvPr id="13" name="Picture 12" descr="Training at MyCSP Logo.eps">
            <a:extLst>
              <a:ext uri="{FF2B5EF4-FFF2-40B4-BE49-F238E27FC236}">
                <a16:creationId xmlns:a16="http://schemas.microsoft.com/office/drawing/2014/main" id="{5F33EF79-1455-425A-BE3C-210390BF069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15" name="Footer Placeholder 5">
            <a:extLst>
              <a:ext uri="{FF2B5EF4-FFF2-40B4-BE49-F238E27FC236}">
                <a16:creationId xmlns:a16="http://schemas.microsoft.com/office/drawing/2014/main" id="{2199FB50-B53A-4462-982C-C211319DA323}"/>
              </a:ext>
            </a:extLst>
          </p:cNvPr>
          <p:cNvSpPr>
            <a:spLocks noGrp="1"/>
          </p:cNvSpPr>
          <p:nvPr>
            <p:ph type="ftr" sz="quarter" idx="11"/>
          </p:nvPr>
        </p:nvSpPr>
        <p:spPr>
          <a:xfrm>
            <a:off x="179513" y="6356350"/>
            <a:ext cx="881222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schemeClr val="tx1">
                  <a:lumMod val="65000"/>
                  <a:lumOff val="35000"/>
                </a:scheme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A18D149A-02C9-B609-1751-1A2A6D819FAC}"/>
              </a:ext>
            </a:extLst>
          </p:cNvPr>
          <p:cNvSpPr>
            <a:spLocks noGrp="1"/>
          </p:cNvSpPr>
          <p:nvPr>
            <p:ph type="sldNum" sz="quarter" idx="12"/>
          </p:nvPr>
        </p:nvSpPr>
        <p:spPr/>
        <p:txBody>
          <a:bodyPr/>
          <a:lstStyle/>
          <a:p>
            <a:fld id="{FB1E80E0-5D75-4E00-B45F-317301A73369}" type="slidenum">
              <a:rPr lang="en-GB" smtClean="0"/>
              <a:t>65</a:t>
            </a:fld>
            <a:endParaRPr lang="en-GB" dirty="0"/>
          </a:p>
        </p:txBody>
      </p:sp>
      <p:pic>
        <p:nvPicPr>
          <p:cNvPr id="6" name="Picture 5">
            <a:extLst>
              <a:ext uri="{FF2B5EF4-FFF2-40B4-BE49-F238E27FC236}">
                <a16:creationId xmlns:a16="http://schemas.microsoft.com/office/drawing/2014/main" id="{83188211-5BE7-405C-AFE8-3BDB712EA2DE}"/>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48298" y="1580077"/>
            <a:ext cx="2282159" cy="1998683"/>
          </a:xfrm>
          <a:prstGeom prst="rect">
            <a:avLst/>
          </a:prstGeom>
        </p:spPr>
      </p:pic>
      <p:pic>
        <p:nvPicPr>
          <p:cNvPr id="7" name="Picture 6">
            <a:extLst>
              <a:ext uri="{FF2B5EF4-FFF2-40B4-BE49-F238E27FC236}">
                <a16:creationId xmlns:a16="http://schemas.microsoft.com/office/drawing/2014/main" id="{3B985A81-7924-EB40-EA0B-1A505AD98FCD}"/>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00588" y="3889915"/>
            <a:ext cx="2321873" cy="2083521"/>
          </a:xfrm>
          <a:prstGeom prst="rect">
            <a:avLst/>
          </a:prstGeom>
        </p:spPr>
      </p:pic>
    </p:spTree>
    <p:extLst>
      <p:ext uri="{BB962C8B-B14F-4D97-AF65-F5344CB8AC3E}">
        <p14:creationId xmlns:p14="http://schemas.microsoft.com/office/powerpoint/2010/main" val="2206426610"/>
      </p:ext>
    </p:extLst>
  </p:cSld>
  <p:clrMapOvr>
    <a:masterClrMapping/>
  </p:clrMapOvr>
  <p:extLst>
    <p:ext uri="{6950BFC3-D8DA-4A85-94F7-54DA5524770B}">
      <p188:commentRel xmlns:p188="http://schemas.microsoft.com/office/powerpoint/2018/8/main" r:id="rId3"/>
    </p:ext>
  </p:extLs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a:t>
            </a:r>
          </a:p>
        </p:txBody>
      </p:sp>
      <p:pic>
        <p:nvPicPr>
          <p:cNvPr id="5" name="Picture 4" descr="Training at MyCSP Logo.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1" y="188640"/>
            <a:ext cx="2358762" cy="284249"/>
          </a:xfrm>
          <a:prstGeom prst="rect">
            <a:avLst/>
          </a:prstGeom>
        </p:spPr>
      </p:pic>
      <p:sp>
        <p:nvSpPr>
          <p:cNvPr id="2" name="Footer Placeholder 1"/>
          <p:cNvSpPr>
            <a:spLocks noGrp="1"/>
          </p:cNvSpPr>
          <p:nvPr>
            <p:ph type="ftr" sz="quarter" idx="11"/>
          </p:nvPr>
        </p:nvSpPr>
        <p:spPr>
          <a:xfrm>
            <a:off x="251520" y="6356351"/>
            <a:ext cx="7992888" cy="31300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p:cNvSpPr txBox="1"/>
          <p:nvPr/>
        </p:nvSpPr>
        <p:spPr>
          <a:xfrm>
            <a:off x="1595716" y="497791"/>
            <a:ext cx="7548284"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solidFill>
                <a:latin typeface="Calibri"/>
              </a:rPr>
              <a:t>Help is at hand</a:t>
            </a:r>
            <a:endParaRPr kumimoji="0" lang="en-GB" sz="36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0" name="Diagram 9">
            <a:extLst>
              <a:ext uri="{FF2B5EF4-FFF2-40B4-BE49-F238E27FC236}">
                <a16:creationId xmlns:a16="http://schemas.microsoft.com/office/drawing/2014/main" id="{536E962A-ADD7-4D00-858D-3068524AC2DA}"/>
              </a:ext>
            </a:extLst>
          </p:cNvPr>
          <p:cNvGraphicFramePr/>
          <p:nvPr>
            <p:extLst>
              <p:ext uri="{D42A27DB-BD31-4B8C-83A1-F6EECF244321}">
                <p14:modId xmlns:p14="http://schemas.microsoft.com/office/powerpoint/2010/main" val="4033663146"/>
              </p:ext>
            </p:extLst>
          </p:nvPr>
        </p:nvGraphicFramePr>
        <p:xfrm>
          <a:off x="530473" y="412882"/>
          <a:ext cx="7478789" cy="3902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2EA52C0C-0C15-40EF-990E-6825ED71C5EB}"/>
              </a:ext>
            </a:extLst>
          </p:cNvPr>
          <p:cNvGraphicFramePr/>
          <p:nvPr>
            <p:extLst>
              <p:ext uri="{D42A27DB-BD31-4B8C-83A1-F6EECF244321}">
                <p14:modId xmlns:p14="http://schemas.microsoft.com/office/powerpoint/2010/main" val="3963785098"/>
              </p:ext>
            </p:extLst>
          </p:nvPr>
        </p:nvGraphicFramePr>
        <p:xfrm>
          <a:off x="269590" y="1936234"/>
          <a:ext cx="8073268" cy="38537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2" descr="image001">
            <a:extLst>
              <a:ext uri="{FF2B5EF4-FFF2-40B4-BE49-F238E27FC236}">
                <a16:creationId xmlns:a16="http://schemas.microsoft.com/office/drawing/2014/main" id="{BC2657B7-DD1A-FB52-9AF2-E8D62BAD9142}"/>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132981" y="4881685"/>
            <a:ext cx="1550680" cy="134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image002">
            <a:extLst>
              <a:ext uri="{FF2B5EF4-FFF2-40B4-BE49-F238E27FC236}">
                <a16:creationId xmlns:a16="http://schemas.microsoft.com/office/drawing/2014/main" id="{A67A129F-A8CF-DE52-6A79-88089FFB780A}"/>
              </a:ext>
            </a:extLst>
          </p:cNvPr>
          <p:cNvPicPr>
            <a:picLocks noChangeAspect="1" noChangeArrowheads="1"/>
          </p:cNvPicPr>
          <p:nvPr/>
        </p:nvPicPr>
        <p:blipFill rotWithShape="1">
          <a:blip r:embed="rId14">
            <a:extLst>
              <a:ext uri="{28A0092B-C50C-407E-A947-70E740481C1C}">
                <a14:useLocalDpi xmlns:a14="http://schemas.microsoft.com/office/drawing/2010/main"/>
              </a:ext>
            </a:extLst>
          </a:blip>
          <a:srcRect t="4089" r="4582"/>
          <a:stretch/>
        </p:blipFill>
        <p:spPr bwMode="auto">
          <a:xfrm>
            <a:off x="3869116" y="4881685"/>
            <a:ext cx="1431987" cy="134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image003">
            <a:extLst>
              <a:ext uri="{FF2B5EF4-FFF2-40B4-BE49-F238E27FC236}">
                <a16:creationId xmlns:a16="http://schemas.microsoft.com/office/drawing/2014/main" id="{7885D2BB-31C3-B2D8-3C3B-07F75EEC8631}"/>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812422" y="4881687"/>
            <a:ext cx="1431986" cy="134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5654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2" name="Footer Placeholder 1"/>
          <p:cNvSpPr>
            <a:spLocks noGrp="1"/>
          </p:cNvSpPr>
          <p:nvPr>
            <p:ph type="ftr" sz="quarter" idx="11"/>
          </p:nvPr>
        </p:nvSpPr>
        <p:spPr>
          <a:xfrm>
            <a:off x="251520" y="6356351"/>
            <a:ext cx="7992888" cy="31300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p:cNvSpPr txBox="1"/>
          <p:nvPr/>
        </p:nvSpPr>
        <p:spPr>
          <a:xfrm>
            <a:off x="3884577" y="253313"/>
            <a:ext cx="511256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Training feedback</a:t>
            </a:r>
          </a:p>
        </p:txBody>
      </p:sp>
      <p:sp>
        <p:nvSpPr>
          <p:cNvPr id="7" name="TextBox 6">
            <a:extLst>
              <a:ext uri="{FF2B5EF4-FFF2-40B4-BE49-F238E27FC236}">
                <a16:creationId xmlns:a16="http://schemas.microsoft.com/office/drawing/2014/main" id="{F3A3BFF3-D24D-4C25-9614-1D9F081DD14D}"/>
              </a:ext>
            </a:extLst>
          </p:cNvPr>
          <p:cNvSpPr txBox="1"/>
          <p:nvPr/>
        </p:nvSpPr>
        <p:spPr>
          <a:xfrm>
            <a:off x="1922664" y="1360371"/>
            <a:ext cx="5497639" cy="369332"/>
          </a:xfrm>
          <a:prstGeom prst="rect">
            <a:avLst/>
          </a:prstGeom>
          <a:solidFill>
            <a:srgbClr val="00B0F0"/>
          </a:solidFill>
        </p:spPr>
        <p:txBody>
          <a:bodyPr wrap="square" rtlCol="0">
            <a:spAutoFit/>
          </a:bodyPr>
          <a:lstStyle/>
          <a:p>
            <a:pPr algn="ctr"/>
            <a:r>
              <a:rPr lang="en-GB" dirty="0">
                <a:solidFill>
                  <a:schemeClr val="bg1"/>
                </a:solidFill>
              </a:rPr>
              <a:t>Our Net Promoter score in June 2024 was 85.3</a:t>
            </a:r>
          </a:p>
        </p:txBody>
      </p:sp>
      <p:sp>
        <p:nvSpPr>
          <p:cNvPr id="8" name="TextBox 7">
            <a:extLst>
              <a:ext uri="{FF2B5EF4-FFF2-40B4-BE49-F238E27FC236}">
                <a16:creationId xmlns:a16="http://schemas.microsoft.com/office/drawing/2014/main" id="{8EE3657D-D1A7-415B-89C6-C75ED0B00531}"/>
              </a:ext>
            </a:extLst>
          </p:cNvPr>
          <p:cNvSpPr txBox="1"/>
          <p:nvPr/>
        </p:nvSpPr>
        <p:spPr>
          <a:xfrm>
            <a:off x="913671" y="1830720"/>
            <a:ext cx="7536646" cy="369332"/>
          </a:xfrm>
          <a:prstGeom prst="rect">
            <a:avLst/>
          </a:prstGeom>
          <a:solidFill>
            <a:srgbClr val="FFC000"/>
          </a:solidFill>
        </p:spPr>
        <p:txBody>
          <a:bodyPr wrap="square" rtlCol="0">
            <a:spAutoFit/>
          </a:bodyPr>
          <a:lstStyle/>
          <a:p>
            <a:r>
              <a:rPr lang="en-GB" dirty="0">
                <a:solidFill>
                  <a:schemeClr val="bg1"/>
                </a:solidFill>
              </a:rPr>
              <a:t>Over 143,000 members have attended a Pension Power session since July 2018</a:t>
            </a:r>
          </a:p>
        </p:txBody>
      </p:sp>
      <p:graphicFrame>
        <p:nvGraphicFramePr>
          <p:cNvPr id="11" name="Diagram 10">
            <a:extLst>
              <a:ext uri="{FF2B5EF4-FFF2-40B4-BE49-F238E27FC236}">
                <a16:creationId xmlns:a16="http://schemas.microsoft.com/office/drawing/2014/main" id="{9770F711-10FF-4A16-BAD2-D152DCF6CED8}"/>
              </a:ext>
            </a:extLst>
          </p:cNvPr>
          <p:cNvGraphicFramePr/>
          <p:nvPr>
            <p:extLst>
              <p:ext uri="{D42A27DB-BD31-4B8C-83A1-F6EECF244321}">
                <p14:modId xmlns:p14="http://schemas.microsoft.com/office/powerpoint/2010/main" val="792049433"/>
              </p:ext>
            </p:extLst>
          </p:nvPr>
        </p:nvGraphicFramePr>
        <p:xfrm>
          <a:off x="251520" y="2474310"/>
          <a:ext cx="8608701" cy="35849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73160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j-ea"/>
                <a:cs typeface="+mj-cs"/>
              </a:rPr>
              <a:t> </a:t>
            </a:r>
          </a:p>
        </p:txBody>
      </p:sp>
      <p:pic>
        <p:nvPicPr>
          <p:cNvPr id="5" name="Picture 4" descr="Training at MyCSP Logo.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312752"/>
            <a:ext cx="2358762" cy="284249"/>
          </a:xfrm>
          <a:prstGeom prst="rect">
            <a:avLst/>
          </a:prstGeom>
        </p:spPr>
      </p:pic>
      <p:sp>
        <p:nvSpPr>
          <p:cNvPr id="2" name="Footer Placeholder 1"/>
          <p:cNvSpPr>
            <a:spLocks noGrp="1"/>
          </p:cNvSpPr>
          <p:nvPr>
            <p:ph type="ftr" sz="quarter" idx="11"/>
          </p:nvPr>
        </p:nvSpPr>
        <p:spPr>
          <a:xfrm>
            <a:off x="251520" y="6356351"/>
            <a:ext cx="7992888" cy="31300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E80E0-5D75-4E00-B45F-317301A7336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p:cNvSpPr txBox="1"/>
          <p:nvPr/>
        </p:nvSpPr>
        <p:spPr>
          <a:xfrm>
            <a:off x="3808407" y="454876"/>
            <a:ext cx="511256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PAW - Save the date!</a:t>
            </a:r>
          </a:p>
        </p:txBody>
      </p:sp>
      <p:sp>
        <p:nvSpPr>
          <p:cNvPr id="9" name="Rectangle 8">
            <a:extLst>
              <a:ext uri="{FF2B5EF4-FFF2-40B4-BE49-F238E27FC236}">
                <a16:creationId xmlns:a16="http://schemas.microsoft.com/office/drawing/2014/main" id="{D59442D1-93DF-4B92-A778-74816704C52C}"/>
              </a:ext>
            </a:extLst>
          </p:cNvPr>
          <p:cNvSpPr/>
          <p:nvPr/>
        </p:nvSpPr>
        <p:spPr>
          <a:xfrm>
            <a:off x="268045" y="1651628"/>
            <a:ext cx="8669455" cy="4036260"/>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buFont typeface="Arial" panose="020B0604020202020204" pitchFamily="34" charset="0"/>
              <a:buChar char="•"/>
            </a:pPr>
            <a:r>
              <a:rPr lang="en-GB" sz="2400" b="0" i="0" dirty="0">
                <a:solidFill>
                  <a:schemeClr val="bg1"/>
                </a:solidFill>
                <a:effectLst/>
                <a:latin typeface="Inter"/>
              </a:rPr>
              <a:t>Pension Awareness Week</a:t>
            </a:r>
            <a:r>
              <a:rPr lang="en-GB" sz="2400" b="1" i="0" dirty="0">
                <a:solidFill>
                  <a:schemeClr val="bg1"/>
                </a:solidFill>
                <a:effectLst/>
                <a:latin typeface="Inter"/>
              </a:rPr>
              <a:t> 16th to 20th September</a:t>
            </a:r>
            <a:r>
              <a:rPr lang="en-GB" sz="2400" b="0" i="0" dirty="0">
                <a:solidFill>
                  <a:schemeClr val="bg1"/>
                </a:solidFill>
                <a:effectLst/>
                <a:latin typeface="Inter"/>
              </a:rPr>
              <a:t>.</a:t>
            </a:r>
          </a:p>
          <a:p>
            <a:pPr algn="ctr">
              <a:buFont typeface="Arial" panose="020B0604020202020204" pitchFamily="34" charset="0"/>
              <a:buChar char="•"/>
            </a:pPr>
            <a:r>
              <a:rPr lang="en-GB" sz="2400" b="0" i="0" dirty="0">
                <a:solidFill>
                  <a:schemeClr val="bg1"/>
                </a:solidFill>
                <a:effectLst/>
                <a:latin typeface="Inter"/>
              </a:rPr>
              <a:t>All can pre-register now &amp; be notified when registration opens.</a:t>
            </a:r>
          </a:p>
          <a:p>
            <a:pPr algn="ctr">
              <a:buFont typeface="Arial" panose="020B0604020202020204" pitchFamily="34" charset="0"/>
              <a:buChar char="•"/>
            </a:pPr>
            <a:r>
              <a:rPr lang="en-GB" sz="2400" b="0" i="1" dirty="0">
                <a:solidFill>
                  <a:schemeClr val="bg1"/>
                </a:solidFill>
                <a:effectLst/>
                <a:latin typeface="Inter"/>
              </a:rPr>
              <a:t>Webinars are free but have limited places</a:t>
            </a:r>
          </a:p>
          <a:p>
            <a:pPr algn="ctr"/>
            <a:r>
              <a:rPr lang="en-GB" sz="2400" b="0" i="1" dirty="0">
                <a:solidFill>
                  <a:schemeClr val="bg1"/>
                </a:solidFill>
                <a:effectLst/>
                <a:latin typeface="Inter"/>
              </a:rPr>
              <a:t>&amp; are allocated on a first-come, first-served basis</a:t>
            </a:r>
            <a:r>
              <a:rPr lang="en-GB" sz="2400" b="0" i="0" dirty="0">
                <a:solidFill>
                  <a:schemeClr val="bg1"/>
                </a:solidFill>
                <a:effectLst/>
                <a:latin typeface="Inter"/>
              </a:rPr>
              <a:t>.</a:t>
            </a:r>
          </a:p>
          <a:p>
            <a:pPr algn="ctr">
              <a:buFont typeface="Arial" panose="020B0604020202020204" pitchFamily="34" charset="0"/>
              <a:buChar char="•"/>
            </a:pPr>
            <a:r>
              <a:rPr lang="en-GB" sz="2400" b="0" i="0" dirty="0">
                <a:solidFill>
                  <a:schemeClr val="bg1"/>
                </a:solidFill>
                <a:effectLst/>
                <a:latin typeface="Inter"/>
              </a:rPr>
              <a:t>Pre-registered members will be notified as soon as registration opens and will have first choice of sessions before they fill up.</a:t>
            </a:r>
          </a:p>
          <a:p>
            <a:pPr algn="ctr">
              <a:buFont typeface="Arial" panose="020B0604020202020204" pitchFamily="34" charset="0"/>
              <a:buChar char="•"/>
            </a:pPr>
            <a:r>
              <a:rPr lang="en-GB" sz="2400" dirty="0">
                <a:solidFill>
                  <a:schemeClr val="bg1"/>
                </a:solidFill>
                <a:latin typeface="Inter"/>
              </a:rPr>
              <a:t>There will be a further EPN to issue further details of webinar content and when general registration opens</a:t>
            </a:r>
            <a:endParaRPr lang="en-GB" sz="2400" b="0" i="0" dirty="0">
              <a:solidFill>
                <a:schemeClr val="bg1"/>
              </a:solidFill>
              <a:effectLst/>
              <a:latin typeface="Inter"/>
            </a:endParaRPr>
          </a:p>
          <a:p>
            <a:pPr algn="ctr"/>
            <a:r>
              <a:rPr lang="en-GB" sz="2400" dirty="0">
                <a:solidFill>
                  <a:schemeClr val="bg1"/>
                </a:solidFill>
                <a:latin typeface="Inter"/>
              </a:rPr>
              <a:t> </a:t>
            </a:r>
          </a:p>
          <a:p>
            <a:pPr algn="ctr"/>
            <a:r>
              <a:rPr lang="en-GB" sz="2800" b="0" i="0" dirty="0">
                <a:solidFill>
                  <a:schemeClr val="bg1"/>
                </a:solidFill>
                <a:effectLst/>
                <a:latin typeface="Inter"/>
              </a:rPr>
              <a:t>Refer to EPN 712 to pre-register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0119648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urstc\Desktop\2019 Shutterstock Images\blank ipad and coffee cup.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6924453"/>
          </a:xfrm>
          <a:prstGeom prst="rect">
            <a:avLst/>
          </a:prstGeom>
          <a:noFill/>
          <a:extLst>
            <a:ext uri="{909E8E84-426E-40DD-AFC4-6F175D3DCCD1}">
              <a14:hiddenFill xmlns:a14="http://schemas.microsoft.com/office/drawing/2010/main">
                <a:solidFill>
                  <a:srgbClr val="FFFFFF"/>
                </a:solidFill>
              </a14:hiddenFill>
            </a:ext>
          </a:extLst>
        </p:spPr>
      </p:pic>
      <p:sp>
        <p:nvSpPr>
          <p:cNvPr id="51203" name="Title 1"/>
          <p:cNvSpPr>
            <a:spLocks noGrp="1"/>
          </p:cNvSpPr>
          <p:nvPr>
            <p:ph type="title"/>
          </p:nvPr>
        </p:nvSpPr>
        <p:spPr>
          <a:xfrm>
            <a:off x="3491880" y="2780928"/>
            <a:ext cx="4625836" cy="1008112"/>
          </a:xfrm>
        </p:spPr>
        <p:txBody>
          <a:bodyPr>
            <a:noAutofit/>
          </a:bodyPr>
          <a:lstStyle/>
          <a:p>
            <a:pPr algn="ctr">
              <a:defRPr/>
            </a:pPr>
            <a:r>
              <a:rPr lang="en-GB" altLang="en-US" sz="6000" cap="none" dirty="0">
                <a:solidFill>
                  <a:schemeClr val="tx1">
                    <a:lumMod val="65000"/>
                    <a:lumOff val="35000"/>
                  </a:schemeClr>
                </a:solidFill>
                <a:latin typeface="Arial" charset="0"/>
                <a:cs typeface="Arial" charset="0"/>
              </a:rPr>
              <a:t>Any questions?</a:t>
            </a:r>
          </a:p>
        </p:txBody>
      </p:sp>
      <p:pic>
        <p:nvPicPr>
          <p:cNvPr id="6" name="Picture 5" descr="Training at MyCSP 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19" y="316899"/>
            <a:ext cx="2358762" cy="284249"/>
          </a:xfrm>
          <a:prstGeom prst="rect">
            <a:avLst/>
          </a:prstGeom>
          <a:noFill/>
        </p:spPr>
      </p:pic>
      <p:sp>
        <p:nvSpPr>
          <p:cNvPr id="7" name="Footer Placeholder 5">
            <a:extLst>
              <a:ext uri="{FF2B5EF4-FFF2-40B4-BE49-F238E27FC236}">
                <a16:creationId xmlns:a16="http://schemas.microsoft.com/office/drawing/2014/main" id="{BAC58B4A-08CE-49B4-92CA-BBF9D7C26250}"/>
              </a:ext>
            </a:extLst>
          </p:cNvPr>
          <p:cNvSpPr txBox="1">
            <a:spLocks/>
          </p:cNvSpPr>
          <p:nvPr/>
        </p:nvSpPr>
        <p:spPr>
          <a:xfrm>
            <a:off x="179513" y="6356350"/>
            <a:ext cx="881222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p>
        </p:txBody>
      </p:sp>
    </p:spTree>
    <p:extLst>
      <p:ext uri="{BB962C8B-B14F-4D97-AF65-F5344CB8AC3E}">
        <p14:creationId xmlns:p14="http://schemas.microsoft.com/office/powerpoint/2010/main" val="554345386"/>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0" y="-46195"/>
            <a:ext cx="9149074" cy="489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37155" y="4437112"/>
            <a:ext cx="8496944" cy="830997"/>
          </a:xfrm>
          <a:prstGeom prst="rect">
            <a:avLst/>
          </a:prstGeom>
          <a:solidFill>
            <a:schemeClr val="bg1"/>
          </a:solidFill>
          <a:ln w="28575">
            <a:solidFill>
              <a:schemeClr val="accent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hlinkClick r:id="rId4"/>
              </a:rPr>
              <a:t>www.civilservicepensionscheme.org.uk</a:t>
            </a:r>
            <a:r>
              <a:rPr kumimoji="0" lang="en-GB" sz="24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hlinkClick r:id="rId5"/>
              </a:rPr>
              <a:t>portal@mycsp.co.uk</a:t>
            </a:r>
            <a:r>
              <a:rPr kumimoji="0" lang="en-GB" sz="2400" b="1" i="0" u="none" strike="noStrike" kern="1200" cap="none" spc="0" normalizeH="0" baseline="0" noProof="0" dirty="0">
                <a:ln>
                  <a:noFill/>
                </a:ln>
                <a:solidFill>
                  <a:prstClr val="black"/>
                </a:solidFill>
                <a:effectLst/>
                <a:uLnTx/>
                <a:uFillTx/>
                <a:latin typeface="Calibri"/>
                <a:ea typeface="+mn-ea"/>
                <a:cs typeface="+mn-cs"/>
              </a:rPr>
              <a:t> </a:t>
            </a:r>
          </a:p>
        </p:txBody>
      </p:sp>
      <p:sp>
        <p:nvSpPr>
          <p:cNvPr id="9" name="Footer Placeholder 5">
            <a:extLst>
              <a:ext uri="{FF2B5EF4-FFF2-40B4-BE49-F238E27FC236}">
                <a16:creationId xmlns:a16="http://schemas.microsoft.com/office/drawing/2014/main" id="{DFEE16F8-5673-49A0-BCDD-F012D85CBFC8}"/>
              </a:ext>
            </a:extLst>
          </p:cNvPr>
          <p:cNvSpPr>
            <a:spLocks noGrp="1"/>
          </p:cNvSpPr>
          <p:nvPr>
            <p:ph type="ftr" sz="quarter" idx="11"/>
          </p:nvPr>
        </p:nvSpPr>
        <p:spPr>
          <a:xfrm>
            <a:off x="179513" y="6356350"/>
            <a:ext cx="881222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Copyright MyCSP Limited 2024. The reproduction or transmission of all or part of these slides is prohibited. The information contained in these slides is confidential to MyCSP limited and you may not disclose it to anyone.</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extBox 1">
            <a:extLst>
              <a:ext uri="{FF2B5EF4-FFF2-40B4-BE49-F238E27FC236}">
                <a16:creationId xmlns:a16="http://schemas.microsoft.com/office/drawing/2014/main" id="{C6912E36-A4E8-4B27-8841-556D76FC433E}"/>
              </a:ext>
            </a:extLst>
          </p:cNvPr>
          <p:cNvSpPr txBox="1"/>
          <p:nvPr/>
        </p:nvSpPr>
        <p:spPr>
          <a:xfrm>
            <a:off x="1386503" y="5497079"/>
            <a:ext cx="2821285" cy="707886"/>
          </a:xfrm>
          <a:prstGeom prst="rect">
            <a:avLst/>
          </a:prstGeom>
          <a:noFill/>
        </p:spPr>
        <p:txBody>
          <a:bodyPr wrap="none" rtlCol="0">
            <a:spAutoFit/>
          </a:bodyPr>
          <a:lstStyle/>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View most recent ABS</a:t>
            </a: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Update address</a:t>
            </a:r>
          </a:p>
        </p:txBody>
      </p:sp>
      <p:sp>
        <p:nvSpPr>
          <p:cNvPr id="8" name="TextBox 7">
            <a:extLst>
              <a:ext uri="{FF2B5EF4-FFF2-40B4-BE49-F238E27FC236}">
                <a16:creationId xmlns:a16="http://schemas.microsoft.com/office/drawing/2014/main" id="{FFFF06F5-051E-4FF7-89F1-3A8CC5CEAFE9}"/>
              </a:ext>
            </a:extLst>
          </p:cNvPr>
          <p:cNvSpPr txBox="1"/>
          <p:nvPr/>
        </p:nvSpPr>
        <p:spPr>
          <a:xfrm>
            <a:off x="4207788" y="5458286"/>
            <a:ext cx="3892604" cy="707886"/>
          </a:xfrm>
          <a:prstGeom prst="rect">
            <a:avLst/>
          </a:prstGeom>
          <a:noFill/>
        </p:spPr>
        <p:txBody>
          <a:bodyPr wrap="none" rtlCol="0">
            <a:spAutoFit/>
          </a:bodyPr>
          <a:lstStyle/>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Check Death Benefit nominee(s)</a:t>
            </a: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Use retirement modeller</a:t>
            </a:r>
          </a:p>
        </p:txBody>
      </p:sp>
      <p:sp>
        <p:nvSpPr>
          <p:cNvPr id="3" name="Slide Number Placeholder 2">
            <a:extLst>
              <a:ext uri="{FF2B5EF4-FFF2-40B4-BE49-F238E27FC236}">
                <a16:creationId xmlns:a16="http://schemas.microsoft.com/office/drawing/2014/main" id="{94ED6680-B517-98AF-E5A0-FFEB2ED295CB}"/>
              </a:ext>
            </a:extLst>
          </p:cNvPr>
          <p:cNvSpPr>
            <a:spLocks noGrp="1"/>
          </p:cNvSpPr>
          <p:nvPr>
            <p:ph type="sldNum" sz="quarter" idx="12"/>
          </p:nvPr>
        </p:nvSpPr>
        <p:spPr/>
        <p:txBody>
          <a:bodyPr/>
          <a:lstStyle/>
          <a:p>
            <a:fld id="{FB1E80E0-5D75-4E00-B45F-317301A73369}" type="slidenum">
              <a:rPr lang="en-GB" smtClean="0"/>
              <a:t>7</a:t>
            </a:fld>
            <a:endParaRPr lang="en-GB" dirty="0"/>
          </a:p>
        </p:txBody>
      </p:sp>
    </p:spTree>
    <p:extLst>
      <p:ext uri="{BB962C8B-B14F-4D97-AF65-F5344CB8AC3E}">
        <p14:creationId xmlns:p14="http://schemas.microsoft.com/office/powerpoint/2010/main" val="3575947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7560C7-0D60-4713-AA52-4C05296392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487" y="1279237"/>
            <a:ext cx="8395703" cy="4824680"/>
          </a:xfrm>
          <a:prstGeom prst="rect">
            <a:avLst/>
          </a:prstGeom>
        </p:spPr>
      </p:pic>
      <p:sp>
        <p:nvSpPr>
          <p:cNvPr id="4" name="Rectangle 3"/>
          <p:cNvSpPr/>
          <p:nvPr/>
        </p:nvSpPr>
        <p:spPr>
          <a:xfrm>
            <a:off x="-29390" y="0"/>
            <a:ext cx="9209901" cy="1124744"/>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GB" sz="3200" b="1" dirty="0">
                <a:solidFill>
                  <a:prstClr val="white"/>
                </a:solidFill>
              </a:rPr>
              <a:t>Retirement modeller</a:t>
            </a:r>
          </a:p>
        </p:txBody>
      </p:sp>
      <p:pic>
        <p:nvPicPr>
          <p:cNvPr id="5" name="Picture 4" descr="Training at MyCSP 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3" name="Rectangle 2"/>
          <p:cNvSpPr/>
          <p:nvPr/>
        </p:nvSpPr>
        <p:spPr>
          <a:xfrm>
            <a:off x="5508104" y="3861048"/>
            <a:ext cx="2736304" cy="24163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ooter Placeholder 5">
            <a:extLst>
              <a:ext uri="{FF2B5EF4-FFF2-40B4-BE49-F238E27FC236}">
                <a16:creationId xmlns:a16="http://schemas.microsoft.com/office/drawing/2014/main" id="{919DCEDC-BD6D-4DD5-977E-29922E902D63}"/>
              </a:ext>
            </a:extLst>
          </p:cNvPr>
          <p:cNvSpPr>
            <a:spLocks noGrp="1"/>
          </p:cNvSpPr>
          <p:nvPr>
            <p:ph type="ftr" sz="quarter" idx="11"/>
          </p:nvPr>
        </p:nvSpPr>
        <p:spPr>
          <a:xfrm>
            <a:off x="179513" y="6356350"/>
            <a:ext cx="8812228" cy="365125"/>
          </a:xfrm>
        </p:spPr>
        <p:txBody>
          <a:bodyPr/>
          <a:lstStyle/>
          <a:p>
            <a:r>
              <a:rPr lang="en-GB">
                <a:solidFill>
                  <a:prstClr val="black">
                    <a:tint val="75000"/>
                  </a:prstClr>
                </a:solidFill>
              </a:rPr>
              <a:t>Copyright MyCSP Limited 2024. The reproduction or transmission of all or part of these slides is prohibited. The information contained in these slides is confidential to MyCSP limited and you may not disclose it to anyone.</a:t>
            </a:r>
            <a:endParaRPr lang="en-GB" dirty="0">
              <a:solidFill>
                <a:prstClr val="black">
                  <a:tint val="75000"/>
                </a:prstClr>
              </a:solidFill>
            </a:endParaRPr>
          </a:p>
        </p:txBody>
      </p:sp>
      <p:pic>
        <p:nvPicPr>
          <p:cNvPr id="512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02200" y="3657600"/>
            <a:ext cx="3005268" cy="216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4D397596-BFE2-C3A5-51A2-C6653DBB9676}"/>
              </a:ext>
            </a:extLst>
          </p:cNvPr>
          <p:cNvSpPr>
            <a:spLocks noGrp="1"/>
          </p:cNvSpPr>
          <p:nvPr>
            <p:ph type="sldNum" sz="quarter" idx="12"/>
          </p:nvPr>
        </p:nvSpPr>
        <p:spPr/>
        <p:txBody>
          <a:bodyPr/>
          <a:lstStyle/>
          <a:p>
            <a:fld id="{FB1E80E0-5D75-4E00-B45F-317301A73369}" type="slidenum">
              <a:rPr lang="en-GB" smtClean="0"/>
              <a:t>8</a:t>
            </a:fld>
            <a:endParaRPr lang="en-GB" dirty="0"/>
          </a:p>
        </p:txBody>
      </p:sp>
    </p:spTree>
    <p:extLst>
      <p:ext uri="{BB962C8B-B14F-4D97-AF65-F5344CB8AC3E}">
        <p14:creationId xmlns:p14="http://schemas.microsoft.com/office/powerpoint/2010/main" val="2634066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390" y="0"/>
            <a:ext cx="9209901" cy="1124744"/>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GB" sz="3200" b="1" dirty="0">
                <a:solidFill>
                  <a:prstClr val="white"/>
                </a:solidFill>
              </a:rPr>
              <a:t>Change to the 2023/24 Statements</a:t>
            </a:r>
          </a:p>
          <a:p>
            <a:pPr algn="r" defTabSz="914400"/>
            <a:r>
              <a:rPr lang="en-GB" sz="3200" b="1" dirty="0">
                <a:solidFill>
                  <a:prstClr val="white"/>
                </a:solidFill>
              </a:rPr>
              <a:t>-Remedy</a:t>
            </a:r>
          </a:p>
        </p:txBody>
      </p:sp>
      <p:pic>
        <p:nvPicPr>
          <p:cNvPr id="5" name="Picture 4" descr="Training at MyCSP 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04664"/>
            <a:ext cx="2358762" cy="284249"/>
          </a:xfrm>
          <a:prstGeom prst="rect">
            <a:avLst/>
          </a:prstGeom>
        </p:spPr>
      </p:pic>
      <p:sp>
        <p:nvSpPr>
          <p:cNvPr id="3" name="Rectangle 2"/>
          <p:cNvSpPr/>
          <p:nvPr/>
        </p:nvSpPr>
        <p:spPr>
          <a:xfrm>
            <a:off x="6389783" y="4010141"/>
            <a:ext cx="2493516" cy="2077192"/>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ooter Placeholder 5">
            <a:extLst>
              <a:ext uri="{FF2B5EF4-FFF2-40B4-BE49-F238E27FC236}">
                <a16:creationId xmlns:a16="http://schemas.microsoft.com/office/drawing/2014/main" id="{919DCEDC-BD6D-4DD5-977E-29922E902D63}"/>
              </a:ext>
            </a:extLst>
          </p:cNvPr>
          <p:cNvSpPr>
            <a:spLocks noGrp="1"/>
          </p:cNvSpPr>
          <p:nvPr>
            <p:ph type="ftr" sz="quarter" idx="11"/>
          </p:nvPr>
        </p:nvSpPr>
        <p:spPr>
          <a:xfrm>
            <a:off x="179513" y="6356350"/>
            <a:ext cx="8812228" cy="365125"/>
          </a:xfrm>
        </p:spPr>
        <p:txBody>
          <a:bodyPr/>
          <a:lstStyle/>
          <a:p>
            <a:r>
              <a:rPr lang="en-GB">
                <a:solidFill>
                  <a:prstClr val="black">
                    <a:tint val="75000"/>
                  </a:prstClr>
                </a:solidFill>
              </a:rPr>
              <a:t>Copyright MyCSP Limited 2024. The reproduction or transmission of all or part of these slides is prohibited. The information contained in these slides is confidential to MyCSP limited and you may not disclose it to anyone.</a:t>
            </a:r>
            <a:endParaRPr lang="en-GB" dirty="0">
              <a:solidFill>
                <a:prstClr val="black">
                  <a:tint val="75000"/>
                </a:prstClr>
              </a:solidFill>
            </a:endParaRPr>
          </a:p>
        </p:txBody>
      </p:sp>
      <p:sp>
        <p:nvSpPr>
          <p:cNvPr id="2" name="Slide Number Placeholder 1">
            <a:extLst>
              <a:ext uri="{FF2B5EF4-FFF2-40B4-BE49-F238E27FC236}">
                <a16:creationId xmlns:a16="http://schemas.microsoft.com/office/drawing/2014/main" id="{4D397596-BFE2-C3A5-51A2-C6653DBB9676}"/>
              </a:ext>
            </a:extLst>
          </p:cNvPr>
          <p:cNvSpPr>
            <a:spLocks noGrp="1"/>
          </p:cNvSpPr>
          <p:nvPr>
            <p:ph type="sldNum" sz="quarter" idx="12"/>
          </p:nvPr>
        </p:nvSpPr>
        <p:spPr/>
        <p:txBody>
          <a:bodyPr/>
          <a:lstStyle/>
          <a:p>
            <a:fld id="{FB1E80E0-5D75-4E00-B45F-317301A73369}" type="slidenum">
              <a:rPr lang="en-GB" smtClean="0"/>
              <a:t>9</a:t>
            </a:fld>
            <a:endParaRPr lang="en-GB" dirty="0"/>
          </a:p>
        </p:txBody>
      </p:sp>
      <p:sp>
        <p:nvSpPr>
          <p:cNvPr id="6" name="TextBox 5">
            <a:extLst>
              <a:ext uri="{FF2B5EF4-FFF2-40B4-BE49-F238E27FC236}">
                <a16:creationId xmlns:a16="http://schemas.microsoft.com/office/drawing/2014/main" id="{5900671B-0F29-0AA3-5D53-FBA32D091E00}"/>
              </a:ext>
            </a:extLst>
          </p:cNvPr>
          <p:cNvSpPr txBox="1"/>
          <p:nvPr/>
        </p:nvSpPr>
        <p:spPr>
          <a:xfrm>
            <a:off x="179513" y="1849580"/>
            <a:ext cx="7983986" cy="3354765"/>
          </a:xfrm>
          <a:prstGeom prst="rect">
            <a:avLst/>
          </a:prstGeom>
          <a:noFill/>
          <a:ln>
            <a:solidFill>
              <a:srgbClr val="7030A0"/>
            </a:solidFill>
          </a:ln>
        </p:spPr>
        <p:txBody>
          <a:bodyPr wrap="square" rtlCol="0">
            <a:spAutoFit/>
          </a:bodyPr>
          <a:lstStyle/>
          <a:p>
            <a:pPr algn="l"/>
            <a:r>
              <a:rPr lang="en-GB" sz="3200" b="0" i="0" dirty="0">
                <a:solidFill>
                  <a:srgbClr val="54565A"/>
                </a:solidFill>
                <a:effectLst/>
                <a:latin typeface="Inter"/>
              </a:rPr>
              <a:t>If a member is affected by the 2015 Remedy:</a:t>
            </a:r>
          </a:p>
          <a:p>
            <a:pPr algn="l"/>
            <a:endParaRPr lang="en-GB" sz="3200" b="0" i="0" dirty="0">
              <a:solidFill>
                <a:srgbClr val="54565A"/>
              </a:solidFill>
              <a:effectLst/>
              <a:latin typeface="Inter"/>
            </a:endParaRPr>
          </a:p>
          <a:p>
            <a:pPr algn="l">
              <a:buFont typeface="Arial" panose="020B0604020202020204" pitchFamily="34" charset="0"/>
              <a:buChar char="•"/>
            </a:pPr>
            <a:r>
              <a:rPr lang="en-GB" sz="3200" b="0" i="0" dirty="0">
                <a:solidFill>
                  <a:srgbClr val="54565A"/>
                </a:solidFill>
                <a:effectLst/>
                <a:latin typeface="Inter"/>
              </a:rPr>
              <a:t>the figures shown in their ABS may be different to previous years; and</a:t>
            </a:r>
          </a:p>
          <a:p>
            <a:pPr algn="l">
              <a:buFont typeface="Arial" panose="020B0604020202020204" pitchFamily="34" charset="0"/>
              <a:buChar char="•"/>
            </a:pPr>
            <a:r>
              <a:rPr lang="en-GB" sz="3200" b="0" i="0" dirty="0">
                <a:solidFill>
                  <a:srgbClr val="54565A"/>
                </a:solidFill>
                <a:effectLst/>
                <a:latin typeface="Inter"/>
              </a:rPr>
              <a:t>the benefits in alpha will start from </a:t>
            </a:r>
          </a:p>
          <a:p>
            <a:pPr algn="l"/>
            <a:r>
              <a:rPr lang="en-GB" sz="3200" dirty="0">
                <a:solidFill>
                  <a:srgbClr val="54565A"/>
                </a:solidFill>
                <a:latin typeface="Inter"/>
              </a:rPr>
              <a:t>                        </a:t>
            </a:r>
            <a:r>
              <a:rPr lang="en-GB" sz="3200" b="0" i="0" dirty="0">
                <a:solidFill>
                  <a:srgbClr val="54565A"/>
                </a:solidFill>
                <a:effectLst/>
                <a:latin typeface="Inter"/>
              </a:rPr>
              <a:t>1 April 2022</a:t>
            </a:r>
          </a:p>
          <a:p>
            <a:endParaRPr lang="en-GB" sz="2000" dirty="0"/>
          </a:p>
        </p:txBody>
      </p:sp>
      <p:pic>
        <p:nvPicPr>
          <p:cNvPr id="9" name="Graphic 8" descr="Badge Tick1 with solid fill">
            <a:extLst>
              <a:ext uri="{FF2B5EF4-FFF2-40B4-BE49-F238E27FC236}">
                <a16:creationId xmlns:a16="http://schemas.microsoft.com/office/drawing/2014/main" id="{672FDBBB-4FC8-8B17-2EAC-BEA13BA5B2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80033" y="4219460"/>
            <a:ext cx="1573349" cy="1573349"/>
          </a:xfrm>
          <a:prstGeom prst="rect">
            <a:avLst/>
          </a:prstGeom>
        </p:spPr>
      </p:pic>
    </p:spTree>
    <p:extLst>
      <p:ext uri="{BB962C8B-B14F-4D97-AF65-F5344CB8AC3E}">
        <p14:creationId xmlns:p14="http://schemas.microsoft.com/office/powerpoint/2010/main" val="8593494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4251</TotalTime>
  <Words>7194</Words>
  <Application>Microsoft Office PowerPoint</Application>
  <PresentationFormat>On-screen Show (4:3)</PresentationFormat>
  <Paragraphs>593</Paragraphs>
  <Slides>69</Slides>
  <Notes>53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69</vt:i4>
      </vt:variant>
    </vt:vector>
  </HeadingPairs>
  <TitlesOfParts>
    <vt:vector size="82" baseType="lpstr">
      <vt:lpstr>Arial</vt:lpstr>
      <vt:lpstr>Calibri</vt:lpstr>
      <vt:lpstr>Calibri Light</vt:lpstr>
      <vt:lpstr>Inter</vt:lpstr>
      <vt:lpstr>Roboto</vt:lpstr>
      <vt:lpstr>Sansation</vt:lpstr>
      <vt:lpstr>Segoe UI</vt:lpstr>
      <vt:lpstr>Tahoma</vt:lpstr>
      <vt:lpstr>Wingdings</vt:lpstr>
      <vt:lpstr>1_Office Theme</vt:lpstr>
      <vt:lpstr>2_Office Theme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lpstr>PowerPoint Presentation</vt:lpstr>
      <vt:lpstr>Reminder: Lifetime Allowance</vt:lpstr>
      <vt:lpstr>PowerPoint Presentation</vt:lpstr>
      <vt:lpstr>What is the annual allowance?</vt:lpstr>
      <vt:lpstr>PowerPoint Presentation</vt:lpstr>
      <vt:lpstr>Tapered annual allowance 2023-2024 tax year</vt:lpstr>
      <vt:lpstr>Pension Input Period - PIP</vt:lpstr>
      <vt:lpstr> Pension Input Amount – Defined Benefit</vt:lpstr>
      <vt:lpstr>Annual Allowance example</vt:lpstr>
      <vt:lpstr>PowerPoint Presentation</vt:lpstr>
      <vt:lpstr> What do you need to provide?</vt:lpstr>
      <vt:lpstr>  Additional five-day PIP information</vt:lpstr>
      <vt:lpstr>PowerPoint Presentation</vt:lpstr>
      <vt:lpstr>PowerPoint Presentation</vt:lpstr>
      <vt:lpstr>Tax charge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 Learning</vt:lpstr>
      <vt:lpstr>PowerPoint Presentation</vt:lpstr>
      <vt:lpstr>PowerPoint Presentation</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Wilson</dc:creator>
  <cp:lastModifiedBy>Gonzalez, Liliana</cp:lastModifiedBy>
  <cp:revision>94</cp:revision>
  <dcterms:created xsi:type="dcterms:W3CDTF">2021-06-21T14:45:45Z</dcterms:created>
  <dcterms:modified xsi:type="dcterms:W3CDTF">2024-07-11T14:23:28Z</dcterms:modified>
</cp:coreProperties>
</file>