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366" r:id="rId2"/>
    <p:sldId id="258" r:id="rId3"/>
    <p:sldId id="335" r:id="rId4"/>
    <p:sldId id="363" r:id="rId5"/>
    <p:sldId id="362" r:id="rId6"/>
    <p:sldId id="364" r:id="rId7"/>
    <p:sldId id="334" r:id="rId8"/>
    <p:sldId id="368" r:id="rId9"/>
    <p:sldId id="369" r:id="rId10"/>
    <p:sldId id="376" r:id="rId11"/>
    <p:sldId id="377" r:id="rId12"/>
    <p:sldId id="365" r:id="rId13"/>
  </p:sldIdLst>
  <p:sldSz cx="9144000" cy="6858000" type="screen4x3"/>
  <p:notesSz cx="6797675" cy="9926638"/>
  <p:embeddedFontLst>
    <p:embeddedFont>
      <p:font typeface="Sansation" panose="02000000000000000000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B4A"/>
    <a:srgbClr val="EF7C23"/>
    <a:srgbClr val="009EA1"/>
    <a:srgbClr val="FA1B4A"/>
    <a:srgbClr val="43B748"/>
    <a:srgbClr val="FFD101"/>
    <a:srgbClr val="55565A"/>
    <a:srgbClr val="F07B05"/>
    <a:srgbClr val="1B9AC7"/>
    <a:srgbClr val="34B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86" autoAdjust="0"/>
  </p:normalViewPr>
  <p:slideViewPr>
    <p:cSldViewPr>
      <p:cViewPr>
        <p:scale>
          <a:sx n="59" d="100"/>
          <a:sy n="59" d="100"/>
        </p:scale>
        <p:origin x="-171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2CD2-DB54-4105-956A-D6A984C31932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80EE8-209F-4233-9C14-AFAA37C6BF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79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solidFill>
                <a:srgbClr val="4D4E53"/>
              </a:solidFill>
              <a:latin typeface="Sansation" panose="02000000000000000000" pitchFamily="2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0EE8-209F-4233-9C14-AFAA37C6BFA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27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0EE8-209F-4233-9C14-AFAA37C6BFA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7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0EE8-209F-4233-9C14-AFAA37C6BFA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7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0EE8-209F-4233-9C14-AFAA37C6BFA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7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0EE8-209F-4233-9C14-AFAA37C6BFA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7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0EE8-209F-4233-9C14-AFAA37C6BFA8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7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0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9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8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71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7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5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1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4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3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C3B1-4149-4F51-91F9-FCDD0FB56313}" type="datetimeFigureOut">
              <a:rPr lang="en-GB" smtClean="0"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7C95-59A7-430C-9861-69E464404A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content.civilservicepensionscheme.org.uk/media/193934/csps-at-a-glance-final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43987" y="464139"/>
            <a:ext cx="3346731" cy="5298734"/>
            <a:chOff x="2643987" y="464139"/>
            <a:chExt cx="3346731" cy="52987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3987" y="464139"/>
              <a:ext cx="3346731" cy="43330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59832" y="5301208"/>
              <a:ext cx="2797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>
                      <a:lumMod val="50000"/>
                    </a:schemeClr>
                  </a:solidFill>
                  <a:latin typeface="Sansation" panose="02000000000000000000" pitchFamily="2" charset="0"/>
                </a:rPr>
                <a:t>12 – 16  September </a:t>
              </a:r>
              <a:endParaRPr lang="en-GB" sz="2400" b="1" dirty="0">
                <a:solidFill>
                  <a:schemeClr val="bg1">
                    <a:lumMod val="50000"/>
                  </a:schemeClr>
                </a:solidFill>
                <a:latin typeface="Sansatio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7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836712"/>
            <a:ext cx="7939431" cy="561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61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Please note: </a:t>
            </a:r>
            <a:r>
              <a:rPr lang="en-GB" dirty="0"/>
              <a:t>A PDF version of the At a glance guide (below) can be </a:t>
            </a:r>
            <a:r>
              <a:rPr lang="en-GB" dirty="0" smtClean="0"/>
              <a:t>downloaded</a:t>
            </a:r>
          </a:p>
          <a:p>
            <a:r>
              <a:rPr lang="en-GB" dirty="0" smtClean="0"/>
              <a:t>in </a:t>
            </a:r>
            <a:r>
              <a:rPr lang="en-GB" dirty="0"/>
              <a:t>the links section of </a:t>
            </a:r>
            <a:r>
              <a:rPr lang="en-GB" dirty="0" err="1"/>
              <a:t>EPN461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3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Communications Forum\Member engagement\Pension Awareness Week 2016\logos n stuff\PAW Final GREY lan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76264" cy="8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X:\Communications Forum\Logos\Quick Start logo\Quick_Start_Stacked_Colour_Tex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808507" cy="27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X:\Communications Forum\Scheme Communications\REFERENCE\Branding and artwork files\PCSPS\rev\png\CSPS-logo-rev-95m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58529"/>
            <a:ext cx="2232249" cy="7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283" y="260648"/>
            <a:ext cx="4815435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F7C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6672"/>
            <a:ext cx="3002575" cy="1102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576" y="311728"/>
            <a:ext cx="4409358" cy="623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6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17032"/>
            <a:ext cx="9144000" cy="3140967"/>
          </a:xfrm>
          <a:prstGeom prst="rect">
            <a:avLst/>
          </a:prstGeom>
          <a:solidFill>
            <a:srgbClr val="FFD1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149080"/>
          </a:xfrm>
          <a:prstGeom prst="rect">
            <a:avLst/>
          </a:prstGeom>
          <a:solidFill>
            <a:srgbClr val="55565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6672"/>
            <a:ext cx="3002575" cy="1102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994" y="311728"/>
            <a:ext cx="4408283" cy="623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02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3B7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6672"/>
            <a:ext cx="3002575" cy="1102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927" y="311728"/>
            <a:ext cx="4408418" cy="623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57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X:\Communications Forum\Scheme Communications\REFERENCE\Branding and artwork files\PCSPS\rev\png\CSPS-logo-rev-95m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58529"/>
            <a:ext cx="2232249" cy="7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E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6672"/>
            <a:ext cx="3002575" cy="1102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864" y="311728"/>
            <a:ext cx="4408543" cy="623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23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10871" y="3199616"/>
            <a:ext cx="158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Sansation" panose="02000000000000000000" pitchFamily="2" charset="0"/>
              </a:rPr>
              <a:t>1 June</a:t>
            </a:r>
            <a:r>
              <a:rPr lang="en-GB" sz="1400" dirty="0" smtClean="0">
                <a:solidFill>
                  <a:schemeClr val="bg1"/>
                </a:solidFill>
                <a:latin typeface="Sansation" panose="02000000000000000000" pitchFamily="2" charset="0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Sansation" panose="02000000000000000000" pitchFamily="2" charset="0"/>
              </a:rPr>
              <a:t>2016 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Sansation" panose="02000000000000000000" pitchFamily="2" charset="0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Sansation" panose="02000000000000000000" pitchFamily="2" charset="0"/>
              </a:rPr>
              <a:t>Statement production  commences with alpha and </a:t>
            </a:r>
            <a:r>
              <a:rPr lang="en-GB" sz="1400" b="1" dirty="0" smtClean="0">
                <a:solidFill>
                  <a:schemeClr val="bg1"/>
                </a:solidFill>
                <a:latin typeface="Sansation" panose="02000000000000000000" pitchFamily="2" charset="0"/>
              </a:rPr>
              <a:t>dual</a:t>
            </a:r>
          </a:p>
          <a:p>
            <a:endParaRPr lang="en-GB" sz="1400" b="1" dirty="0">
              <a:solidFill>
                <a:schemeClr val="bg1"/>
              </a:solidFill>
              <a:latin typeface="Sansation" panose="02000000000000000000" pitchFamily="2" charset="0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Sansation" panose="02000000000000000000" pitchFamily="2" charset="0"/>
              </a:rPr>
              <a:t>Employers will be delivered in size order, where possible 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6672"/>
            <a:ext cx="3002575" cy="110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994" y="311728"/>
            <a:ext cx="4408283" cy="623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42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10871" y="3199616"/>
            <a:ext cx="1582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Sansation" panose="02000000000000000000" pitchFamily="2" charset="0"/>
              </a:rPr>
              <a:t>1 June</a:t>
            </a:r>
            <a:r>
              <a:rPr lang="en-GB" sz="1400" dirty="0" smtClean="0">
                <a:solidFill>
                  <a:schemeClr val="bg1"/>
                </a:solidFill>
                <a:latin typeface="Sansation" panose="02000000000000000000" pitchFamily="2" charset="0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Sansation" panose="02000000000000000000" pitchFamily="2" charset="0"/>
              </a:rPr>
              <a:t>2016 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Sansation" panose="02000000000000000000" pitchFamily="2" charset="0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Sansation" panose="02000000000000000000" pitchFamily="2" charset="0"/>
              </a:rPr>
              <a:t>Statement production  commences with alpha and </a:t>
            </a:r>
            <a:r>
              <a:rPr lang="en-GB" sz="1400" b="1" dirty="0" smtClean="0">
                <a:solidFill>
                  <a:schemeClr val="bg1"/>
                </a:solidFill>
                <a:latin typeface="Sansation" panose="02000000000000000000" pitchFamily="2" charset="0"/>
              </a:rPr>
              <a:t>dual</a:t>
            </a:r>
          </a:p>
          <a:p>
            <a:endParaRPr lang="en-GB" sz="1400" b="1" dirty="0">
              <a:solidFill>
                <a:schemeClr val="bg1"/>
              </a:solidFill>
              <a:latin typeface="Sansation" panose="02000000000000000000" pitchFamily="2" charset="0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Sansation" panose="02000000000000000000" pitchFamily="2" charset="0"/>
              </a:rPr>
              <a:t>Employers will be delivered in size order, where possible </a:t>
            </a:r>
          </a:p>
          <a:p>
            <a:pPr algn="ctr"/>
            <a:endParaRPr lang="en-GB" sz="1400" b="1" dirty="0" smtClean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7C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1" y="476672"/>
            <a:ext cx="3002575" cy="1102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994" y="311728"/>
            <a:ext cx="4408283" cy="623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43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X:\Communications Forum\Scheme Communications\REFERENCE\Branding and artwork files\PCSPS\rev\png\CSPS-logo-rev-95m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58529"/>
            <a:ext cx="2232249" cy="7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229453"/>
            <a:ext cx="4497936" cy="648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377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257175"/>
            <a:ext cx="8591550" cy="634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17286</TotalTime>
  <Words>75</Words>
  <Application>Microsoft Office PowerPoint</Application>
  <PresentationFormat>On-screen Show (4:3)</PresentationFormat>
  <Paragraphs>19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Sansation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Equiniti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Scott</dc:creator>
  <cp:lastModifiedBy>Lesley Broadhurst</cp:lastModifiedBy>
  <cp:revision>352</cp:revision>
  <cp:lastPrinted>2014-07-23T07:43:54Z</cp:lastPrinted>
  <dcterms:created xsi:type="dcterms:W3CDTF">2014-04-15T13:49:44Z</dcterms:created>
  <dcterms:modified xsi:type="dcterms:W3CDTF">2016-09-23T09:45:25Z</dcterms:modified>
</cp:coreProperties>
</file>