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Lato" panose="020F0502020204030203" pitchFamily="34" charset="0"/>
      <p:regular r:id="rId27"/>
      <p:bold r:id="rId28"/>
      <p:italic r:id="rId29"/>
      <p:boldItalic r:id="rId30"/>
    </p:embeddedFont>
    <p:embeddedFont>
      <p:font typeface="Lato Bold" panose="020F0802020204030203"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97396-56A1-49BD-9497-8498DF0423F6}" v="3" dt="2025-04-16T15:17:58.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3" d="100"/>
          <a:sy n="33" d="100"/>
        </p:scale>
        <p:origin x="67" y="6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medigoldo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0F2"/>
        </a:solidFill>
        <a:effectLst/>
      </p:bgPr>
    </p:bg>
    <p:spTree>
      <p:nvGrpSpPr>
        <p:cNvPr id="1" name=""/>
        <p:cNvGrpSpPr/>
        <p:nvPr/>
      </p:nvGrpSpPr>
      <p:grpSpPr>
        <a:xfrm>
          <a:off x="0" y="0"/>
          <a:ext cx="0" cy="0"/>
          <a:chOff x="0" y="0"/>
          <a:chExt cx="0" cy="0"/>
        </a:xfrm>
      </p:grpSpPr>
      <p:grpSp>
        <p:nvGrpSpPr>
          <p:cNvPr id="2" name="Group 2"/>
          <p:cNvGrpSpPr/>
          <p:nvPr/>
        </p:nvGrpSpPr>
        <p:grpSpPr>
          <a:xfrm>
            <a:off x="6195" y="0"/>
            <a:ext cx="18275611" cy="7984758"/>
            <a:chOff x="0" y="0"/>
            <a:chExt cx="24367481" cy="10646345"/>
          </a:xfrm>
        </p:grpSpPr>
        <p:pic>
          <p:nvPicPr>
            <p:cNvPr id="3" name="Picture 3"/>
            <p:cNvPicPr>
              <a:picLocks noChangeAspect="1"/>
            </p:cNvPicPr>
            <p:nvPr/>
          </p:nvPicPr>
          <p:blipFill>
            <a:blip r:embed="rId2"/>
            <a:srcRect t="17242" b="17242"/>
            <a:stretch>
              <a:fillRect/>
            </a:stretch>
          </p:blipFill>
          <p:spPr>
            <a:xfrm>
              <a:off x="0" y="0"/>
              <a:ext cx="24367481" cy="10646345"/>
            </a:xfrm>
            <a:prstGeom prst="rect">
              <a:avLst/>
            </a:prstGeom>
          </p:spPr>
        </p:pic>
      </p:grpSp>
      <p:sp>
        <p:nvSpPr>
          <p:cNvPr id="4" name="AutoShape 4"/>
          <p:cNvSpPr/>
          <p:nvPr/>
        </p:nvSpPr>
        <p:spPr>
          <a:xfrm>
            <a:off x="0" y="7984758"/>
            <a:ext cx="18288000" cy="2302242"/>
          </a:xfrm>
          <a:prstGeom prst="rect">
            <a:avLst/>
          </a:prstGeom>
          <a:solidFill>
            <a:srgbClr val="004323"/>
          </a:solidFill>
        </p:spPr>
        <p:txBody>
          <a:bodyPr/>
          <a:lstStyle/>
          <a:p>
            <a:endParaRPr lang="en-GB"/>
          </a:p>
        </p:txBody>
      </p:sp>
      <p:sp>
        <p:nvSpPr>
          <p:cNvPr id="7" name="AutoShape 7"/>
          <p:cNvSpPr/>
          <p:nvPr/>
        </p:nvSpPr>
        <p:spPr>
          <a:xfrm>
            <a:off x="16587347" y="9097779"/>
            <a:ext cx="1061704" cy="0"/>
          </a:xfrm>
          <a:prstGeom prst="line">
            <a:avLst/>
          </a:prstGeom>
          <a:ln w="76200" cap="rnd">
            <a:solidFill>
              <a:srgbClr val="004323"/>
            </a:solidFill>
            <a:prstDash val="solid"/>
            <a:headEnd type="none" w="sm" len="sm"/>
            <a:tailEnd type="triangle" w="lg" len="med"/>
          </a:ln>
        </p:spPr>
        <p:txBody>
          <a:bodyPr/>
          <a:lstStyle/>
          <a:p>
            <a:endParaRPr lang="en-GB"/>
          </a:p>
        </p:txBody>
      </p:sp>
      <p:sp>
        <p:nvSpPr>
          <p:cNvPr id="8" name="Freeform 8"/>
          <p:cNvSpPr/>
          <p:nvPr/>
        </p:nvSpPr>
        <p:spPr>
          <a:xfrm>
            <a:off x="507584" y="8745501"/>
            <a:ext cx="3298706" cy="1025598"/>
          </a:xfrm>
          <a:custGeom>
            <a:avLst/>
            <a:gdLst/>
            <a:ahLst/>
            <a:cxnLst/>
            <a:rect l="l" t="t" r="r" b="b"/>
            <a:pathLst>
              <a:path w="3298706" h="1025598">
                <a:moveTo>
                  <a:pt x="0" y="0"/>
                </a:moveTo>
                <a:lnTo>
                  <a:pt x="3298706" y="0"/>
                </a:lnTo>
                <a:lnTo>
                  <a:pt x="3298706" y="1025598"/>
                </a:lnTo>
                <a:lnTo>
                  <a:pt x="0" y="1025598"/>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507584" y="1492872"/>
            <a:ext cx="9583586" cy="3533774"/>
          </a:xfrm>
          <a:prstGeom prst="rect">
            <a:avLst/>
          </a:prstGeom>
        </p:spPr>
        <p:txBody>
          <a:bodyPr lIns="0" tIns="0" rIns="0" bIns="0" rtlCol="0" anchor="t">
            <a:spAutoFit/>
          </a:bodyPr>
          <a:lstStyle/>
          <a:p>
            <a:pPr algn="l">
              <a:lnSpc>
                <a:spcPts val="14250"/>
              </a:lnSpc>
            </a:pPr>
            <a:r>
              <a:rPr lang="en-US" sz="9500" b="1" spc="285">
                <a:solidFill>
                  <a:srgbClr val="FFFFFF"/>
                </a:solidFill>
                <a:latin typeface="Lato Bold"/>
                <a:ea typeface="Lato Bold"/>
                <a:cs typeface="Lato Bold"/>
                <a:sym typeface="Lato Bold"/>
              </a:rPr>
              <a:t>MedigoldOne</a:t>
            </a:r>
          </a:p>
          <a:p>
            <a:pPr marL="0" lvl="0" indent="0" algn="l">
              <a:lnSpc>
                <a:spcPts val="14250"/>
              </a:lnSpc>
            </a:pPr>
            <a:r>
              <a:rPr lang="en-US" sz="9500" b="1" spc="285">
                <a:solidFill>
                  <a:srgbClr val="FFFFFF"/>
                </a:solidFill>
                <a:latin typeface="Lato Bold"/>
                <a:ea typeface="Lato Bold"/>
                <a:cs typeface="Lato Bold"/>
                <a:sym typeface="Lato Bold"/>
              </a:rPr>
              <a:t>Referrer Guide</a:t>
            </a:r>
          </a:p>
        </p:txBody>
      </p:sp>
      <p:sp>
        <p:nvSpPr>
          <p:cNvPr id="10" name="AutoShape 10"/>
          <p:cNvSpPr/>
          <p:nvPr/>
        </p:nvSpPr>
        <p:spPr>
          <a:xfrm>
            <a:off x="560170" y="3335960"/>
            <a:ext cx="6492240" cy="0"/>
          </a:xfrm>
          <a:prstGeom prst="line">
            <a:avLst/>
          </a:prstGeom>
          <a:ln w="123825" cap="rnd">
            <a:solidFill>
              <a:srgbClr val="998B52"/>
            </a:solidFill>
            <a:prstDash val="solid"/>
            <a:headEnd type="none" w="sm" len="sm"/>
            <a:tailEnd type="none" w="sm" len="sm"/>
          </a:ln>
        </p:spPr>
        <p:txBody>
          <a:bodyPr/>
          <a:lstStyle/>
          <a:p>
            <a:endParaRPr lang="en-GB"/>
          </a:p>
        </p:txBody>
      </p:sp>
      <p:sp>
        <p:nvSpPr>
          <p:cNvPr id="11" name="TextBox 11"/>
          <p:cNvSpPr txBox="1"/>
          <p:nvPr/>
        </p:nvSpPr>
        <p:spPr>
          <a:xfrm>
            <a:off x="14924014" y="66675"/>
            <a:ext cx="3268736" cy="120015"/>
          </a:xfrm>
          <a:prstGeom prst="rect">
            <a:avLst/>
          </a:prstGeom>
        </p:spPr>
        <p:txBody>
          <a:bodyPr lIns="0" tIns="0" rIns="0" bIns="0" rtlCol="0" anchor="t">
            <a:spAutoFit/>
          </a:bodyPr>
          <a:lstStyle/>
          <a:p>
            <a:pPr algn="r">
              <a:lnSpc>
                <a:spcPts val="900"/>
              </a:lnSpc>
              <a:spcBef>
                <a:spcPct val="0"/>
              </a:spcBef>
            </a:pPr>
            <a:r>
              <a:rPr lang="en-US" sz="600">
                <a:solidFill>
                  <a:srgbClr val="FFFFFF"/>
                </a:solidFill>
                <a:latin typeface="Lato"/>
                <a:ea typeface="Lato"/>
                <a:cs typeface="Lato"/>
                <a:sym typeface="Lato"/>
              </a:rPr>
              <a:t>INFO-MGH-MG1.REF GUIDE.PENSIONS-APR 2025</a:t>
            </a:r>
          </a:p>
        </p:txBody>
      </p:sp>
      <p:sp>
        <p:nvSpPr>
          <p:cNvPr id="12" name="Freeform 6">
            <a:extLst>
              <a:ext uri="{FF2B5EF4-FFF2-40B4-BE49-F238E27FC236}">
                <a16:creationId xmlns:a16="http://schemas.microsoft.com/office/drawing/2014/main" id="{13C6EEBA-8C9E-8F41-9F76-6A04418FA2B2}"/>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 name="AutoShape 7">
            <a:extLst>
              <a:ext uri="{FF2B5EF4-FFF2-40B4-BE49-F238E27FC236}">
                <a16:creationId xmlns:a16="http://schemas.microsoft.com/office/drawing/2014/main" id="{DBC52552-8005-A859-0816-604FBECB0C6E}"/>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C7A96A25-0FD4-AA08-FE13-8C914C1F4ACB}"/>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1902" r="-1902"/>
              </a:stretch>
            </a:blipFill>
          </p:spPr>
          <p:txBody>
            <a:bodyPr/>
            <a:lstStyle/>
            <a:p>
              <a:endParaRPr lang="en-GB"/>
            </a:p>
          </p:txBody>
        </p:sp>
      </p:grpSp>
      <p:sp>
        <p:nvSpPr>
          <p:cNvPr id="14" name="TextBox 14"/>
          <p:cNvSpPr txBox="1"/>
          <p:nvPr/>
        </p:nvSpPr>
        <p:spPr>
          <a:xfrm>
            <a:off x="411646" y="2075395"/>
            <a:ext cx="8219141" cy="284988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To access the Pension or Injury Benefit Application visit the URL </a:t>
            </a:r>
            <a:r>
              <a:rPr lang="en-US" sz="2199" u="sng">
                <a:solidFill>
                  <a:srgbClr val="000000"/>
                </a:solidFill>
                <a:latin typeface="Lato"/>
                <a:ea typeface="Lato"/>
                <a:cs typeface="Lato"/>
                <a:sym typeface="Lato"/>
                <a:hlinkClick r:id="rId4" tooltip="http://www.medigoldone.com"/>
              </a:rPr>
              <a:t>www.medigoldone.com</a:t>
            </a:r>
            <a:r>
              <a:rPr lang="en-US" sz="2199">
                <a:solidFill>
                  <a:srgbClr val="000000"/>
                </a:solidFill>
                <a:latin typeface="Lato"/>
                <a:ea typeface="Lato"/>
                <a:cs typeface="Lato"/>
                <a:sym typeface="Lato"/>
              </a:rPr>
              <a:t> and login with your username and password.</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6">
            <a:extLst>
              <a:ext uri="{FF2B5EF4-FFF2-40B4-BE49-F238E27FC236}">
                <a16:creationId xmlns:a16="http://schemas.microsoft.com/office/drawing/2014/main" id="{5BB88B49-C4D7-AB40-DB08-1A7174A8BC0E}"/>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0F8DCA5A-3046-925B-1F50-AFF4C05776D3}"/>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291C20BA-B808-08ED-B022-9FB0F9796EEF}"/>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t="-143" b="-143"/>
              </a:stretch>
            </a:blipFill>
          </p:spPr>
          <p:txBody>
            <a:bodyPr/>
            <a:lstStyle/>
            <a:p>
              <a:endParaRPr lang="en-GB"/>
            </a:p>
          </p:txBody>
        </p:sp>
      </p:grpSp>
      <p:sp>
        <p:nvSpPr>
          <p:cNvPr id="14" name="TextBox 14"/>
          <p:cNvSpPr txBox="1"/>
          <p:nvPr/>
        </p:nvSpPr>
        <p:spPr>
          <a:xfrm>
            <a:off x="411646" y="1963292"/>
            <a:ext cx="7696948" cy="2440752"/>
          </a:xfrm>
          <a:prstGeom prst="rect">
            <a:avLst/>
          </a:prstGeom>
        </p:spPr>
        <p:txBody>
          <a:bodyPr lIns="0" tIns="0" rIns="0" bIns="0" rtlCol="0" anchor="t">
            <a:spAutoFit/>
          </a:bodyPr>
          <a:lstStyle/>
          <a:p>
            <a:pPr marL="474978" lvl="1" indent="-237489" algn="l">
              <a:lnSpc>
                <a:spcPts val="3299"/>
              </a:lnSpc>
              <a:buFont typeface="Arial"/>
              <a:buChar char="•"/>
            </a:pPr>
            <a:r>
              <a:rPr lang="en-US" sz="2199">
                <a:solidFill>
                  <a:srgbClr val="000000"/>
                </a:solidFill>
                <a:latin typeface="Lato"/>
                <a:ea typeface="Lato"/>
                <a:cs typeface="Lato"/>
                <a:sym typeface="Lato"/>
              </a:rPr>
              <a:t>When submitting your Pension or Injury Benefit Application, if at any time you wish to save your progress and come back to the form later on, you can use our handy Save for Later function (please refer to our Save for Later - User Guide for further details on how to use this feature). </a:t>
            </a:r>
          </a:p>
          <a:p>
            <a:pPr algn="l">
              <a:lnSpc>
                <a:spcPts val="3299"/>
              </a:lnSpc>
            </a:pPr>
            <a:endParaRPr lang="en-US" sz="2199">
              <a:solidFill>
                <a:srgbClr val="000000"/>
              </a:solidFill>
              <a:latin typeface="Lato"/>
              <a:ea typeface="Lato"/>
              <a:cs typeface="Lato"/>
              <a:sym typeface="Lato"/>
            </a:endParaRP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6">
            <a:extLst>
              <a:ext uri="{FF2B5EF4-FFF2-40B4-BE49-F238E27FC236}">
                <a16:creationId xmlns:a16="http://schemas.microsoft.com/office/drawing/2014/main" id="{4C84E0AF-4D34-4397-84DE-C98A8DE72F08}"/>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B0EA16BD-D1F4-A107-0E48-62D57E0442FD}"/>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8">
            <a:extLst>
              <a:ext uri="{FF2B5EF4-FFF2-40B4-BE49-F238E27FC236}">
                <a16:creationId xmlns:a16="http://schemas.microsoft.com/office/drawing/2014/main" id="{830EE03F-1222-2B2B-D5BE-AC114F03DC9F}"/>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Freeform 9"/>
          <p:cNvSpPr/>
          <p:nvPr/>
        </p:nvSpPr>
        <p:spPr>
          <a:xfrm rot="-373692">
            <a:off x="10312153" y="911962"/>
            <a:ext cx="6273415" cy="6621018"/>
          </a:xfrm>
          <a:custGeom>
            <a:avLst/>
            <a:gdLst/>
            <a:ahLst/>
            <a:cxnLst/>
            <a:rect l="l" t="t" r="r" b="b"/>
            <a:pathLst>
              <a:path w="6273415" h="6621018">
                <a:moveTo>
                  <a:pt x="0" y="0"/>
                </a:moveTo>
                <a:lnTo>
                  <a:pt x="6273415" y="0"/>
                </a:lnTo>
                <a:lnTo>
                  <a:pt x="6273415" y="6621018"/>
                </a:lnTo>
                <a:lnTo>
                  <a:pt x="0" y="6621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411646" y="2041914"/>
            <a:ext cx="8219141" cy="6537246"/>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Mandatory fields (marked with an asterisk*) are included to ensure that all essential data is captured before you progress to the next section. </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Please complete all fields with as much detail as possible, checking that all contact information is accurate and up-to-date as we will use this to communicate with your colleague about their consultation and report and to keep you updated about the progress of the case. </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Please provide your own details in the Referrer Details section.</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grpSp>
        <p:nvGrpSpPr>
          <p:cNvPr id="11" name="Group 11"/>
          <p:cNvGrpSpPr>
            <a:grpSpLocks noChangeAspect="1"/>
          </p:cNvGrpSpPr>
          <p:nvPr/>
        </p:nvGrpSpPr>
        <p:grpSpPr>
          <a:xfrm>
            <a:off x="6150092" y="7675031"/>
            <a:ext cx="8691322" cy="2241418"/>
            <a:chOff x="0" y="0"/>
            <a:chExt cx="12311380" cy="3175000"/>
          </a:xfrm>
        </p:grpSpPr>
        <p:sp>
          <p:nvSpPr>
            <p:cNvPr id="12" name="Freeform 12"/>
            <p:cNvSpPr/>
            <p:nvPr/>
          </p:nvSpPr>
          <p:spPr>
            <a:xfrm>
              <a:off x="0" y="0"/>
              <a:ext cx="12311380" cy="3175000"/>
            </a:xfrm>
            <a:custGeom>
              <a:avLst/>
              <a:gdLst/>
              <a:ahLst/>
              <a:cxnLst/>
              <a:rect l="l" t="t" r="r" b="b"/>
              <a:pathLst>
                <a:path w="12311380" h="3175000">
                  <a:moveTo>
                    <a:pt x="12311380" y="414020"/>
                  </a:moveTo>
                  <a:lnTo>
                    <a:pt x="12311380" y="2760980"/>
                  </a:lnTo>
                  <a:cubicBezTo>
                    <a:pt x="12311380" y="2989580"/>
                    <a:pt x="12124690" y="3175000"/>
                    <a:pt x="11897361" y="3175000"/>
                  </a:cubicBezTo>
                  <a:lnTo>
                    <a:pt x="414020" y="3175000"/>
                  </a:lnTo>
                  <a:cubicBezTo>
                    <a:pt x="185420" y="3175000"/>
                    <a:pt x="0" y="2989580"/>
                    <a:pt x="0" y="2762250"/>
                  </a:cubicBezTo>
                  <a:lnTo>
                    <a:pt x="0" y="414020"/>
                  </a:lnTo>
                  <a:cubicBezTo>
                    <a:pt x="0" y="185420"/>
                    <a:pt x="185420" y="0"/>
                    <a:pt x="414020" y="0"/>
                  </a:cubicBezTo>
                  <a:lnTo>
                    <a:pt x="11897360" y="0"/>
                  </a:lnTo>
                  <a:cubicBezTo>
                    <a:pt x="12125960" y="0"/>
                    <a:pt x="12311380" y="185420"/>
                    <a:pt x="12311380" y="414020"/>
                  </a:cubicBezTo>
                  <a:close/>
                </a:path>
              </a:pathLst>
            </a:custGeom>
            <a:solidFill>
              <a:srgbClr val="004323"/>
            </a:solidFill>
          </p:spPr>
          <p:txBody>
            <a:bodyPr/>
            <a:lstStyle/>
            <a:p>
              <a:endParaRPr lang="en-GB"/>
            </a:p>
          </p:txBody>
        </p:sp>
        <p:sp>
          <p:nvSpPr>
            <p:cNvPr id="13" name="Freeform 13"/>
            <p:cNvSpPr/>
            <p:nvPr/>
          </p:nvSpPr>
          <p:spPr>
            <a:xfrm>
              <a:off x="22860" y="548640"/>
              <a:ext cx="12265660" cy="2603500"/>
            </a:xfrm>
            <a:custGeom>
              <a:avLst/>
              <a:gdLst/>
              <a:ahLst/>
              <a:cxnLst/>
              <a:rect l="l" t="t" r="r" b="b"/>
              <a:pathLst>
                <a:path w="12265660" h="2603500">
                  <a:moveTo>
                    <a:pt x="12265660" y="2212340"/>
                  </a:moveTo>
                  <a:cubicBezTo>
                    <a:pt x="12265660" y="2428240"/>
                    <a:pt x="12090400" y="2603500"/>
                    <a:pt x="11874500" y="2603500"/>
                  </a:cubicBezTo>
                  <a:lnTo>
                    <a:pt x="391160" y="2603500"/>
                  </a:lnTo>
                  <a:cubicBezTo>
                    <a:pt x="175260" y="2603500"/>
                    <a:pt x="0" y="2428240"/>
                    <a:pt x="0" y="2212340"/>
                  </a:cubicBezTo>
                  <a:lnTo>
                    <a:pt x="0" y="0"/>
                  </a:lnTo>
                  <a:lnTo>
                    <a:pt x="12265660" y="0"/>
                  </a:lnTo>
                  <a:lnTo>
                    <a:pt x="12265660" y="2212340"/>
                  </a:lnTo>
                  <a:close/>
                </a:path>
              </a:pathLst>
            </a:custGeom>
            <a:blipFill>
              <a:blip r:embed="rId5"/>
              <a:stretch>
                <a:fillRect t="-11587" b="-28571"/>
              </a:stretch>
            </a:blipFill>
          </p:spPr>
          <p:txBody>
            <a:bodyPr/>
            <a:lstStyle/>
            <a:p>
              <a:endParaRPr lang="en-GB"/>
            </a:p>
          </p:txBody>
        </p:sp>
        <p:sp>
          <p:nvSpPr>
            <p:cNvPr id="14" name="Freeform 14"/>
            <p:cNvSpPr/>
            <p:nvPr/>
          </p:nvSpPr>
          <p:spPr>
            <a:xfrm>
              <a:off x="22860" y="22860"/>
              <a:ext cx="12265660" cy="502920"/>
            </a:xfrm>
            <a:custGeom>
              <a:avLst/>
              <a:gdLst/>
              <a:ahLst/>
              <a:cxnLst/>
              <a:rect l="l" t="t" r="r" b="b"/>
              <a:pathLst>
                <a:path w="12265660" h="502920">
                  <a:moveTo>
                    <a:pt x="11874500" y="0"/>
                  </a:moveTo>
                  <a:lnTo>
                    <a:pt x="391160" y="0"/>
                  </a:lnTo>
                  <a:cubicBezTo>
                    <a:pt x="175260" y="0"/>
                    <a:pt x="0" y="175260"/>
                    <a:pt x="0" y="391160"/>
                  </a:cubicBezTo>
                  <a:lnTo>
                    <a:pt x="0" y="502920"/>
                  </a:lnTo>
                  <a:lnTo>
                    <a:pt x="12265660" y="502920"/>
                  </a:lnTo>
                  <a:lnTo>
                    <a:pt x="12265660" y="391160"/>
                  </a:lnTo>
                  <a:cubicBezTo>
                    <a:pt x="12265660" y="175260"/>
                    <a:pt x="12090400" y="0"/>
                    <a:pt x="11874500" y="0"/>
                  </a:cubicBezTo>
                  <a:close/>
                  <a:moveTo>
                    <a:pt x="560070" y="361950"/>
                  </a:moveTo>
                  <a:cubicBezTo>
                    <a:pt x="560070" y="368300"/>
                    <a:pt x="554990" y="373380"/>
                    <a:pt x="548640" y="373380"/>
                  </a:cubicBezTo>
                  <a:lnTo>
                    <a:pt x="321310" y="373380"/>
                  </a:lnTo>
                  <a:cubicBezTo>
                    <a:pt x="314960" y="373380"/>
                    <a:pt x="309880" y="368300"/>
                    <a:pt x="309880" y="361950"/>
                  </a:cubicBezTo>
                  <a:lnTo>
                    <a:pt x="309880" y="135890"/>
                  </a:lnTo>
                  <a:cubicBezTo>
                    <a:pt x="309880" y="129540"/>
                    <a:pt x="314960" y="124460"/>
                    <a:pt x="321310" y="124460"/>
                  </a:cubicBezTo>
                  <a:lnTo>
                    <a:pt x="548640" y="124460"/>
                  </a:lnTo>
                  <a:cubicBezTo>
                    <a:pt x="554990" y="124460"/>
                    <a:pt x="560070" y="129540"/>
                    <a:pt x="560070" y="135890"/>
                  </a:cubicBezTo>
                  <a:lnTo>
                    <a:pt x="560070" y="361950"/>
                  </a:lnTo>
                  <a:close/>
                  <a:moveTo>
                    <a:pt x="905510" y="361950"/>
                  </a:moveTo>
                  <a:cubicBezTo>
                    <a:pt x="905510" y="368300"/>
                    <a:pt x="900430" y="373380"/>
                    <a:pt x="894080" y="373380"/>
                  </a:cubicBezTo>
                  <a:lnTo>
                    <a:pt x="666750" y="373380"/>
                  </a:lnTo>
                  <a:cubicBezTo>
                    <a:pt x="660400" y="373380"/>
                    <a:pt x="655320" y="368300"/>
                    <a:pt x="655320" y="361950"/>
                  </a:cubicBezTo>
                  <a:lnTo>
                    <a:pt x="655320" y="135890"/>
                  </a:lnTo>
                  <a:cubicBezTo>
                    <a:pt x="655320" y="129540"/>
                    <a:pt x="660400" y="124460"/>
                    <a:pt x="666750" y="124460"/>
                  </a:cubicBezTo>
                  <a:lnTo>
                    <a:pt x="894080" y="124460"/>
                  </a:lnTo>
                  <a:cubicBezTo>
                    <a:pt x="900430" y="124460"/>
                    <a:pt x="905510" y="129540"/>
                    <a:pt x="905510" y="135890"/>
                  </a:cubicBezTo>
                  <a:lnTo>
                    <a:pt x="905510" y="361950"/>
                  </a:lnTo>
                  <a:close/>
                  <a:moveTo>
                    <a:pt x="1250950" y="361950"/>
                  </a:moveTo>
                  <a:cubicBezTo>
                    <a:pt x="1250950" y="368300"/>
                    <a:pt x="1245870" y="373380"/>
                    <a:pt x="1239520" y="373380"/>
                  </a:cubicBezTo>
                  <a:lnTo>
                    <a:pt x="1013460" y="373380"/>
                  </a:lnTo>
                  <a:cubicBezTo>
                    <a:pt x="1007110" y="373380"/>
                    <a:pt x="1002030" y="368300"/>
                    <a:pt x="1002030" y="361950"/>
                  </a:cubicBezTo>
                  <a:lnTo>
                    <a:pt x="1002030" y="135890"/>
                  </a:lnTo>
                  <a:cubicBezTo>
                    <a:pt x="1002030" y="129540"/>
                    <a:pt x="1007110" y="124460"/>
                    <a:pt x="1013460" y="124460"/>
                  </a:cubicBezTo>
                  <a:lnTo>
                    <a:pt x="1240790" y="124460"/>
                  </a:lnTo>
                  <a:cubicBezTo>
                    <a:pt x="1245870" y="124460"/>
                    <a:pt x="1250950" y="129540"/>
                    <a:pt x="1252220" y="135890"/>
                  </a:cubicBezTo>
                  <a:lnTo>
                    <a:pt x="1252220" y="361950"/>
                  </a:lnTo>
                  <a:close/>
                  <a:moveTo>
                    <a:pt x="11926570" y="228600"/>
                  </a:moveTo>
                  <a:lnTo>
                    <a:pt x="11866880" y="285750"/>
                  </a:lnTo>
                  <a:lnTo>
                    <a:pt x="11880850" y="367030"/>
                  </a:lnTo>
                  <a:cubicBezTo>
                    <a:pt x="11882120" y="370840"/>
                    <a:pt x="11879580" y="375920"/>
                    <a:pt x="11877040" y="377190"/>
                  </a:cubicBezTo>
                  <a:cubicBezTo>
                    <a:pt x="11874500" y="378460"/>
                    <a:pt x="11873230" y="379730"/>
                    <a:pt x="11870690" y="379730"/>
                  </a:cubicBezTo>
                  <a:cubicBezTo>
                    <a:pt x="11868150" y="379730"/>
                    <a:pt x="11868150" y="379730"/>
                    <a:pt x="11865610" y="378460"/>
                  </a:cubicBezTo>
                  <a:lnTo>
                    <a:pt x="11791950" y="340360"/>
                  </a:lnTo>
                  <a:lnTo>
                    <a:pt x="11718290" y="378460"/>
                  </a:lnTo>
                  <a:cubicBezTo>
                    <a:pt x="11714480" y="379730"/>
                    <a:pt x="11709400" y="379730"/>
                    <a:pt x="11706860" y="377190"/>
                  </a:cubicBezTo>
                  <a:cubicBezTo>
                    <a:pt x="11704320" y="374650"/>
                    <a:pt x="11701779" y="370840"/>
                    <a:pt x="11701779" y="367030"/>
                  </a:cubicBezTo>
                  <a:lnTo>
                    <a:pt x="11715749" y="285750"/>
                  </a:lnTo>
                  <a:lnTo>
                    <a:pt x="11656059" y="228600"/>
                  </a:lnTo>
                  <a:cubicBezTo>
                    <a:pt x="11653519" y="226060"/>
                    <a:pt x="11652249" y="220980"/>
                    <a:pt x="11653519" y="217170"/>
                  </a:cubicBezTo>
                  <a:cubicBezTo>
                    <a:pt x="11654788" y="213360"/>
                    <a:pt x="11657329" y="209550"/>
                    <a:pt x="11662409" y="209550"/>
                  </a:cubicBezTo>
                  <a:lnTo>
                    <a:pt x="11743689" y="196850"/>
                  </a:lnTo>
                  <a:lnTo>
                    <a:pt x="11779249" y="123190"/>
                  </a:lnTo>
                  <a:cubicBezTo>
                    <a:pt x="11783059" y="115570"/>
                    <a:pt x="11795759" y="115570"/>
                    <a:pt x="11799569" y="123190"/>
                  </a:cubicBezTo>
                  <a:lnTo>
                    <a:pt x="11836399" y="196850"/>
                  </a:lnTo>
                  <a:lnTo>
                    <a:pt x="11917679" y="209550"/>
                  </a:lnTo>
                  <a:cubicBezTo>
                    <a:pt x="11922760" y="209550"/>
                    <a:pt x="11925299" y="212090"/>
                    <a:pt x="11929110" y="217170"/>
                  </a:cubicBezTo>
                  <a:cubicBezTo>
                    <a:pt x="11930380" y="220980"/>
                    <a:pt x="11929110" y="224790"/>
                    <a:pt x="11926570" y="228600"/>
                  </a:cubicBezTo>
                  <a:close/>
                </a:path>
              </a:pathLst>
            </a:custGeom>
            <a:solidFill>
              <a:srgbClr val="FFFFFF"/>
            </a:solidFill>
          </p:spPr>
          <p:txBody>
            <a:bodyPr/>
            <a:lstStyle/>
            <a:p>
              <a:endParaRPr lang="en-GB"/>
            </a:p>
          </p:txBody>
        </p:sp>
        <p:sp>
          <p:nvSpPr>
            <p:cNvPr id="15" name="Freeform 15"/>
            <p:cNvSpPr/>
            <p:nvPr/>
          </p:nvSpPr>
          <p:spPr>
            <a:xfrm>
              <a:off x="355600" y="170180"/>
              <a:ext cx="11562079" cy="204470"/>
            </a:xfrm>
            <a:custGeom>
              <a:avLst/>
              <a:gdLst/>
              <a:ahLst/>
              <a:cxnLst/>
              <a:rect l="l" t="t" r="r" b="b"/>
              <a:pathLst>
                <a:path w="11562079" h="204470">
                  <a:moveTo>
                    <a:pt x="346710" y="0"/>
                  </a:moveTo>
                  <a:lnTo>
                    <a:pt x="346710" y="204470"/>
                  </a:lnTo>
                  <a:lnTo>
                    <a:pt x="551180" y="204470"/>
                  </a:lnTo>
                  <a:lnTo>
                    <a:pt x="551180" y="0"/>
                  </a:lnTo>
                  <a:lnTo>
                    <a:pt x="346710" y="0"/>
                  </a:lnTo>
                  <a:close/>
                  <a:moveTo>
                    <a:pt x="521970" y="165100"/>
                  </a:moveTo>
                  <a:cubicBezTo>
                    <a:pt x="521970" y="171450"/>
                    <a:pt x="516890" y="176530"/>
                    <a:pt x="510540" y="176530"/>
                  </a:cubicBezTo>
                  <a:lnTo>
                    <a:pt x="384810" y="176530"/>
                  </a:lnTo>
                  <a:cubicBezTo>
                    <a:pt x="378460" y="176530"/>
                    <a:pt x="373380" y="171450"/>
                    <a:pt x="373380" y="165100"/>
                  </a:cubicBezTo>
                  <a:lnTo>
                    <a:pt x="373380" y="39370"/>
                  </a:lnTo>
                  <a:cubicBezTo>
                    <a:pt x="373380" y="33020"/>
                    <a:pt x="378460" y="27940"/>
                    <a:pt x="384810" y="27940"/>
                  </a:cubicBezTo>
                  <a:lnTo>
                    <a:pt x="510540" y="27940"/>
                  </a:lnTo>
                  <a:cubicBezTo>
                    <a:pt x="516890" y="27940"/>
                    <a:pt x="521970" y="33020"/>
                    <a:pt x="521970" y="39370"/>
                  </a:cubicBezTo>
                  <a:lnTo>
                    <a:pt x="521970" y="165100"/>
                  </a:lnTo>
                  <a:close/>
                  <a:moveTo>
                    <a:pt x="396240" y="50800"/>
                  </a:moveTo>
                  <a:lnTo>
                    <a:pt x="499110" y="50800"/>
                  </a:lnTo>
                  <a:lnTo>
                    <a:pt x="499110" y="73660"/>
                  </a:lnTo>
                  <a:lnTo>
                    <a:pt x="396240" y="73660"/>
                  </a:lnTo>
                  <a:lnTo>
                    <a:pt x="396240" y="50800"/>
                  </a:lnTo>
                  <a:close/>
                  <a:moveTo>
                    <a:pt x="0" y="0"/>
                  </a:moveTo>
                  <a:lnTo>
                    <a:pt x="0" y="204470"/>
                  </a:lnTo>
                  <a:lnTo>
                    <a:pt x="204470" y="204470"/>
                  </a:lnTo>
                  <a:lnTo>
                    <a:pt x="204470" y="0"/>
                  </a:lnTo>
                  <a:lnTo>
                    <a:pt x="0" y="0"/>
                  </a:lnTo>
                  <a:close/>
                  <a:moveTo>
                    <a:pt x="170180" y="152400"/>
                  </a:moveTo>
                  <a:cubicBezTo>
                    <a:pt x="175260" y="157480"/>
                    <a:pt x="175260" y="163830"/>
                    <a:pt x="170180" y="167640"/>
                  </a:cubicBezTo>
                  <a:cubicBezTo>
                    <a:pt x="168910" y="168910"/>
                    <a:pt x="165100" y="170180"/>
                    <a:pt x="162560" y="170180"/>
                  </a:cubicBezTo>
                  <a:cubicBezTo>
                    <a:pt x="160020" y="170180"/>
                    <a:pt x="156210" y="168910"/>
                    <a:pt x="154940" y="167640"/>
                  </a:cubicBezTo>
                  <a:lnTo>
                    <a:pt x="102870" y="116840"/>
                  </a:lnTo>
                  <a:lnTo>
                    <a:pt x="52070" y="167640"/>
                  </a:lnTo>
                  <a:cubicBezTo>
                    <a:pt x="50800" y="168910"/>
                    <a:pt x="46990" y="170180"/>
                    <a:pt x="44450" y="170180"/>
                  </a:cubicBezTo>
                  <a:cubicBezTo>
                    <a:pt x="41910" y="170180"/>
                    <a:pt x="38100" y="168910"/>
                    <a:pt x="36830" y="167640"/>
                  </a:cubicBezTo>
                  <a:cubicBezTo>
                    <a:pt x="34290" y="163830"/>
                    <a:pt x="34290" y="156210"/>
                    <a:pt x="38100" y="152400"/>
                  </a:cubicBezTo>
                  <a:lnTo>
                    <a:pt x="90170" y="101600"/>
                  </a:lnTo>
                  <a:lnTo>
                    <a:pt x="38100" y="49530"/>
                  </a:lnTo>
                  <a:cubicBezTo>
                    <a:pt x="34290" y="45720"/>
                    <a:pt x="34290" y="38100"/>
                    <a:pt x="38100" y="34290"/>
                  </a:cubicBezTo>
                  <a:cubicBezTo>
                    <a:pt x="43180" y="30480"/>
                    <a:pt x="49530" y="30480"/>
                    <a:pt x="53340" y="34290"/>
                  </a:cubicBezTo>
                  <a:lnTo>
                    <a:pt x="105410" y="86360"/>
                  </a:lnTo>
                  <a:lnTo>
                    <a:pt x="156210" y="34290"/>
                  </a:lnTo>
                  <a:cubicBezTo>
                    <a:pt x="161290" y="30480"/>
                    <a:pt x="167640" y="30480"/>
                    <a:pt x="171450" y="34290"/>
                  </a:cubicBezTo>
                  <a:cubicBezTo>
                    <a:pt x="176530" y="39370"/>
                    <a:pt x="176530" y="45720"/>
                    <a:pt x="171450" y="49530"/>
                  </a:cubicBezTo>
                  <a:lnTo>
                    <a:pt x="120650" y="101600"/>
                  </a:lnTo>
                  <a:lnTo>
                    <a:pt x="170180" y="152400"/>
                  </a:lnTo>
                  <a:close/>
                  <a:moveTo>
                    <a:pt x="396240" y="95250"/>
                  </a:moveTo>
                  <a:lnTo>
                    <a:pt x="499110" y="95250"/>
                  </a:lnTo>
                  <a:lnTo>
                    <a:pt x="499110" y="153670"/>
                  </a:lnTo>
                  <a:lnTo>
                    <a:pt x="396240" y="153670"/>
                  </a:lnTo>
                  <a:lnTo>
                    <a:pt x="396240" y="95250"/>
                  </a:lnTo>
                  <a:close/>
                  <a:moveTo>
                    <a:pt x="11512550" y="127000"/>
                  </a:moveTo>
                  <a:cubicBezTo>
                    <a:pt x="11510010" y="129540"/>
                    <a:pt x="11508740" y="133350"/>
                    <a:pt x="11510010" y="137160"/>
                  </a:cubicBezTo>
                  <a:lnTo>
                    <a:pt x="11520170" y="201930"/>
                  </a:lnTo>
                  <a:lnTo>
                    <a:pt x="11463020" y="171450"/>
                  </a:lnTo>
                  <a:cubicBezTo>
                    <a:pt x="11460480" y="170180"/>
                    <a:pt x="11456670" y="170180"/>
                    <a:pt x="11452860" y="171450"/>
                  </a:cubicBezTo>
                  <a:lnTo>
                    <a:pt x="11395710" y="201930"/>
                  </a:lnTo>
                  <a:lnTo>
                    <a:pt x="11405870" y="137160"/>
                  </a:lnTo>
                  <a:cubicBezTo>
                    <a:pt x="11405870" y="133350"/>
                    <a:pt x="11405870" y="129540"/>
                    <a:pt x="11403330" y="127000"/>
                  </a:cubicBezTo>
                  <a:lnTo>
                    <a:pt x="11356339" y="81280"/>
                  </a:lnTo>
                  <a:lnTo>
                    <a:pt x="11421109" y="71120"/>
                  </a:lnTo>
                  <a:cubicBezTo>
                    <a:pt x="11424919" y="71120"/>
                    <a:pt x="11427459" y="68580"/>
                    <a:pt x="11429999" y="64770"/>
                  </a:cubicBezTo>
                  <a:lnTo>
                    <a:pt x="11459209" y="6350"/>
                  </a:lnTo>
                  <a:lnTo>
                    <a:pt x="11488419" y="64770"/>
                  </a:lnTo>
                  <a:cubicBezTo>
                    <a:pt x="11490959" y="67310"/>
                    <a:pt x="11493499" y="71120"/>
                    <a:pt x="11497309" y="71120"/>
                  </a:cubicBezTo>
                  <a:lnTo>
                    <a:pt x="11562079" y="81280"/>
                  </a:lnTo>
                  <a:lnTo>
                    <a:pt x="11512550" y="127000"/>
                  </a:lnTo>
                  <a:close/>
                  <a:moveTo>
                    <a:pt x="692150" y="0"/>
                  </a:moveTo>
                  <a:lnTo>
                    <a:pt x="692150" y="204470"/>
                  </a:lnTo>
                  <a:lnTo>
                    <a:pt x="896620" y="204470"/>
                  </a:lnTo>
                  <a:lnTo>
                    <a:pt x="896620" y="0"/>
                  </a:lnTo>
                  <a:lnTo>
                    <a:pt x="692150" y="0"/>
                  </a:lnTo>
                  <a:close/>
                  <a:moveTo>
                    <a:pt x="868680" y="172720"/>
                  </a:moveTo>
                  <a:lnTo>
                    <a:pt x="720090" y="172720"/>
                  </a:lnTo>
                  <a:cubicBezTo>
                    <a:pt x="713740" y="172720"/>
                    <a:pt x="708660" y="167640"/>
                    <a:pt x="708660" y="161290"/>
                  </a:cubicBezTo>
                  <a:cubicBezTo>
                    <a:pt x="708660" y="154940"/>
                    <a:pt x="713740" y="149860"/>
                    <a:pt x="720090" y="149860"/>
                  </a:cubicBezTo>
                  <a:lnTo>
                    <a:pt x="867410" y="149860"/>
                  </a:lnTo>
                  <a:cubicBezTo>
                    <a:pt x="873760" y="149860"/>
                    <a:pt x="878840" y="154940"/>
                    <a:pt x="878840" y="161290"/>
                  </a:cubicBezTo>
                  <a:cubicBezTo>
                    <a:pt x="878840" y="167640"/>
                    <a:pt x="875030" y="172720"/>
                    <a:pt x="868680" y="172720"/>
                  </a:cubicBezTo>
                  <a:close/>
                </a:path>
              </a:pathLst>
            </a:custGeom>
            <a:solidFill>
              <a:srgbClr val="004323"/>
            </a:solidFill>
          </p:spPr>
          <p:txBody>
            <a:bodyPr/>
            <a:lstStyle/>
            <a:p>
              <a:endParaRPr lang="en-GB"/>
            </a:p>
          </p:txBody>
        </p:sp>
      </p:grpSp>
      <p:sp>
        <p:nvSpPr>
          <p:cNvPr id="16" name="TextBox 16"/>
          <p:cNvSpPr txBox="1"/>
          <p:nvPr/>
        </p:nvSpPr>
        <p:spPr>
          <a:xfrm>
            <a:off x="142915" y="523297"/>
            <a:ext cx="6007178" cy="365761"/>
          </a:xfrm>
          <a:prstGeom prst="rect">
            <a:avLst/>
          </a:prstGeom>
        </p:spPr>
        <p:txBody>
          <a:bodyPr lIns="0" tIns="0" rIns="0" bIns="0" rtlCol="0" anchor="t">
            <a:spAutoFit/>
          </a:bodyPr>
          <a:lstStyle/>
          <a:p>
            <a:pPr algn="l">
              <a:lnSpc>
                <a:spcPts val="2939"/>
              </a:lnSpc>
            </a:pPr>
            <a:r>
              <a:rPr lang="en-US" sz="2099" b="1">
                <a:solidFill>
                  <a:srgbClr val="FFFFFF"/>
                </a:solidFill>
                <a:latin typeface="Lato Bold"/>
                <a:ea typeface="Lato Bold"/>
                <a:cs typeface="Lato Bold"/>
                <a:sym typeface="Lato Bold"/>
              </a:rPr>
              <a:t>Referrer Guide</a:t>
            </a:r>
          </a:p>
        </p:txBody>
      </p:sp>
      <p:sp>
        <p:nvSpPr>
          <p:cNvPr id="17" name="TextBox 17"/>
          <p:cNvSpPr txBox="1"/>
          <p:nvPr/>
        </p:nvSpPr>
        <p:spPr>
          <a:xfrm rot="527029">
            <a:off x="11388270" y="3307643"/>
            <a:ext cx="4128452" cy="2707304"/>
          </a:xfrm>
          <a:prstGeom prst="rect">
            <a:avLst/>
          </a:prstGeom>
        </p:spPr>
        <p:txBody>
          <a:bodyPr lIns="0" tIns="0" rIns="0" bIns="0" rtlCol="0" anchor="t">
            <a:spAutoFit/>
          </a:bodyPr>
          <a:lstStyle/>
          <a:p>
            <a:pPr algn="ctr">
              <a:lnSpc>
                <a:spcPts val="3575"/>
              </a:lnSpc>
              <a:spcBef>
                <a:spcPct val="0"/>
              </a:spcBef>
            </a:pPr>
            <a:r>
              <a:rPr lang="en-US" sz="2553" b="1" spc="76">
                <a:solidFill>
                  <a:srgbClr val="FFFFFF"/>
                </a:solidFill>
                <a:latin typeface="Lato Bold"/>
                <a:ea typeface="Lato Bold"/>
                <a:cs typeface="Lato Bold"/>
                <a:sym typeface="Lato Bold"/>
              </a:rPr>
              <a:t>If copying and pasting any information into the form, please ensure that you do not include any spaces before or after, or within phone number details. </a:t>
            </a:r>
          </a:p>
        </p:txBody>
      </p:sp>
      <p:sp>
        <p:nvSpPr>
          <p:cNvPr id="18" name="Freeform 6">
            <a:extLst>
              <a:ext uri="{FF2B5EF4-FFF2-40B4-BE49-F238E27FC236}">
                <a16:creationId xmlns:a16="http://schemas.microsoft.com/office/drawing/2014/main" id="{76D5425F-33DA-EB22-9476-4D8DE8FFCB8A}"/>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AutoShape 7">
            <a:extLst>
              <a:ext uri="{FF2B5EF4-FFF2-40B4-BE49-F238E27FC236}">
                <a16:creationId xmlns:a16="http://schemas.microsoft.com/office/drawing/2014/main" id="{46CDC478-A13F-22C1-4881-5F4108BF1A9B}"/>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8">
            <a:extLst>
              <a:ext uri="{FF2B5EF4-FFF2-40B4-BE49-F238E27FC236}">
                <a16:creationId xmlns:a16="http://schemas.microsoft.com/office/drawing/2014/main" id="{C9DF6ADF-783F-A266-7D68-69F70DE39A91}"/>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TextBox 9"/>
          <p:cNvSpPr txBox="1"/>
          <p:nvPr/>
        </p:nvSpPr>
        <p:spPr>
          <a:xfrm>
            <a:off x="411646" y="2108589"/>
            <a:ext cx="8219141" cy="6127597"/>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Continue working through each section of the form.</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You can use the </a:t>
            </a:r>
            <a:r>
              <a:rPr lang="en-US" sz="2199" b="1">
                <a:solidFill>
                  <a:srgbClr val="000000"/>
                </a:solidFill>
                <a:latin typeface="Lato Bold"/>
                <a:ea typeface="Lato Bold"/>
                <a:cs typeface="Lato Bold"/>
                <a:sym typeface="Lato Bold"/>
              </a:rPr>
              <a:t>Previous Page</a:t>
            </a:r>
            <a:r>
              <a:rPr lang="en-US" sz="2199">
                <a:solidFill>
                  <a:srgbClr val="000000"/>
                </a:solidFill>
                <a:latin typeface="Lato"/>
                <a:ea typeface="Lato"/>
                <a:cs typeface="Lato"/>
                <a:sym typeface="Lato"/>
              </a:rPr>
              <a:t> and </a:t>
            </a:r>
            <a:r>
              <a:rPr lang="en-US" sz="2199" b="1">
                <a:solidFill>
                  <a:srgbClr val="000000"/>
                </a:solidFill>
                <a:latin typeface="Lato Bold"/>
                <a:ea typeface="Lato Bold"/>
                <a:cs typeface="Lato Bold"/>
                <a:sym typeface="Lato Bold"/>
              </a:rPr>
              <a:t>Next Page</a:t>
            </a:r>
            <a:r>
              <a:rPr lang="en-US" sz="2199">
                <a:solidFill>
                  <a:srgbClr val="000000"/>
                </a:solidFill>
                <a:latin typeface="Lato"/>
                <a:ea typeface="Lato"/>
                <a:cs typeface="Lato"/>
                <a:sym typeface="Lato"/>
              </a:rPr>
              <a:t> buttons to navigate back and forth between the different sections should you wish to add further detail or check the information you have previously input.</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If you are unable to progress to the next page, please ensure that you have completed all mandatory fields. </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grpSp>
        <p:nvGrpSpPr>
          <p:cNvPr id="10" name="Group 10"/>
          <p:cNvGrpSpPr>
            <a:grpSpLocks noChangeAspect="1"/>
          </p:cNvGrpSpPr>
          <p:nvPr/>
        </p:nvGrpSpPr>
        <p:grpSpPr>
          <a:xfrm>
            <a:off x="9144000" y="1633327"/>
            <a:ext cx="8743833" cy="7020346"/>
            <a:chOff x="0" y="0"/>
            <a:chExt cx="7467600" cy="5995670"/>
          </a:xfrm>
        </p:grpSpPr>
        <p:sp>
          <p:nvSpPr>
            <p:cNvPr id="11" name="Freeform 11"/>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2" name="Freeform 12"/>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3" name="Freeform 13"/>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4" name="Freeform 14"/>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b="-73340"/>
              </a:stretch>
            </a:blipFill>
          </p:spPr>
          <p:txBody>
            <a:bodyPr/>
            <a:lstStyle/>
            <a:p>
              <a:endParaRPr lang="en-GB"/>
            </a:p>
          </p:txBody>
        </p:sp>
      </p:grpSp>
      <p:grpSp>
        <p:nvGrpSpPr>
          <p:cNvPr id="15" name="Group 15"/>
          <p:cNvGrpSpPr>
            <a:grpSpLocks noChangeAspect="1"/>
          </p:cNvGrpSpPr>
          <p:nvPr/>
        </p:nvGrpSpPr>
        <p:grpSpPr>
          <a:xfrm>
            <a:off x="5502050" y="6986403"/>
            <a:ext cx="6257472" cy="1613749"/>
            <a:chOff x="0" y="0"/>
            <a:chExt cx="12311380" cy="3175000"/>
          </a:xfrm>
        </p:grpSpPr>
        <p:sp>
          <p:nvSpPr>
            <p:cNvPr id="16" name="Freeform 16"/>
            <p:cNvSpPr/>
            <p:nvPr/>
          </p:nvSpPr>
          <p:spPr>
            <a:xfrm>
              <a:off x="0" y="0"/>
              <a:ext cx="12311380" cy="3175000"/>
            </a:xfrm>
            <a:custGeom>
              <a:avLst/>
              <a:gdLst/>
              <a:ahLst/>
              <a:cxnLst/>
              <a:rect l="l" t="t" r="r" b="b"/>
              <a:pathLst>
                <a:path w="12311380" h="3175000">
                  <a:moveTo>
                    <a:pt x="12311380" y="414020"/>
                  </a:moveTo>
                  <a:lnTo>
                    <a:pt x="12311380" y="2760980"/>
                  </a:lnTo>
                  <a:cubicBezTo>
                    <a:pt x="12311380" y="2989580"/>
                    <a:pt x="12124690" y="3175000"/>
                    <a:pt x="11897361" y="3175000"/>
                  </a:cubicBezTo>
                  <a:lnTo>
                    <a:pt x="414020" y="3175000"/>
                  </a:lnTo>
                  <a:cubicBezTo>
                    <a:pt x="185420" y="3175000"/>
                    <a:pt x="0" y="2989580"/>
                    <a:pt x="0" y="2762250"/>
                  </a:cubicBezTo>
                  <a:lnTo>
                    <a:pt x="0" y="414020"/>
                  </a:lnTo>
                  <a:cubicBezTo>
                    <a:pt x="0" y="185420"/>
                    <a:pt x="185420" y="0"/>
                    <a:pt x="414020" y="0"/>
                  </a:cubicBezTo>
                  <a:lnTo>
                    <a:pt x="11897360" y="0"/>
                  </a:lnTo>
                  <a:cubicBezTo>
                    <a:pt x="12125960" y="0"/>
                    <a:pt x="12311380" y="185420"/>
                    <a:pt x="12311380" y="414020"/>
                  </a:cubicBezTo>
                  <a:close/>
                </a:path>
              </a:pathLst>
            </a:custGeom>
            <a:solidFill>
              <a:srgbClr val="004323"/>
            </a:solidFill>
          </p:spPr>
          <p:txBody>
            <a:bodyPr/>
            <a:lstStyle/>
            <a:p>
              <a:endParaRPr lang="en-GB"/>
            </a:p>
          </p:txBody>
        </p:sp>
        <p:sp>
          <p:nvSpPr>
            <p:cNvPr id="17" name="Freeform 17"/>
            <p:cNvSpPr/>
            <p:nvPr/>
          </p:nvSpPr>
          <p:spPr>
            <a:xfrm>
              <a:off x="22860" y="548640"/>
              <a:ext cx="12265660" cy="2603500"/>
            </a:xfrm>
            <a:custGeom>
              <a:avLst/>
              <a:gdLst/>
              <a:ahLst/>
              <a:cxnLst/>
              <a:rect l="l" t="t" r="r" b="b"/>
              <a:pathLst>
                <a:path w="12265660" h="2603500">
                  <a:moveTo>
                    <a:pt x="12265660" y="2212340"/>
                  </a:moveTo>
                  <a:cubicBezTo>
                    <a:pt x="12265660" y="2428240"/>
                    <a:pt x="12090400" y="2603500"/>
                    <a:pt x="11874500" y="2603500"/>
                  </a:cubicBezTo>
                  <a:lnTo>
                    <a:pt x="391160" y="2603500"/>
                  </a:lnTo>
                  <a:cubicBezTo>
                    <a:pt x="175260" y="2603500"/>
                    <a:pt x="0" y="2428240"/>
                    <a:pt x="0" y="2212340"/>
                  </a:cubicBezTo>
                  <a:lnTo>
                    <a:pt x="0" y="0"/>
                  </a:lnTo>
                  <a:lnTo>
                    <a:pt x="12265660" y="0"/>
                  </a:lnTo>
                  <a:lnTo>
                    <a:pt x="12265660" y="2212340"/>
                  </a:lnTo>
                  <a:close/>
                </a:path>
              </a:pathLst>
            </a:custGeom>
            <a:blipFill>
              <a:blip r:embed="rId4"/>
              <a:stretch>
                <a:fillRect t="-16978" b="-16978"/>
              </a:stretch>
            </a:blipFill>
          </p:spPr>
          <p:txBody>
            <a:bodyPr/>
            <a:lstStyle/>
            <a:p>
              <a:endParaRPr lang="en-GB"/>
            </a:p>
          </p:txBody>
        </p:sp>
        <p:sp>
          <p:nvSpPr>
            <p:cNvPr id="18" name="Freeform 18"/>
            <p:cNvSpPr/>
            <p:nvPr/>
          </p:nvSpPr>
          <p:spPr>
            <a:xfrm>
              <a:off x="22860" y="22860"/>
              <a:ext cx="12265660" cy="502920"/>
            </a:xfrm>
            <a:custGeom>
              <a:avLst/>
              <a:gdLst/>
              <a:ahLst/>
              <a:cxnLst/>
              <a:rect l="l" t="t" r="r" b="b"/>
              <a:pathLst>
                <a:path w="12265660" h="502920">
                  <a:moveTo>
                    <a:pt x="11874500" y="0"/>
                  </a:moveTo>
                  <a:lnTo>
                    <a:pt x="391160" y="0"/>
                  </a:lnTo>
                  <a:cubicBezTo>
                    <a:pt x="175260" y="0"/>
                    <a:pt x="0" y="175260"/>
                    <a:pt x="0" y="391160"/>
                  </a:cubicBezTo>
                  <a:lnTo>
                    <a:pt x="0" y="502920"/>
                  </a:lnTo>
                  <a:lnTo>
                    <a:pt x="12265660" y="502920"/>
                  </a:lnTo>
                  <a:lnTo>
                    <a:pt x="12265660" y="391160"/>
                  </a:lnTo>
                  <a:cubicBezTo>
                    <a:pt x="12265660" y="175260"/>
                    <a:pt x="12090400" y="0"/>
                    <a:pt x="11874500" y="0"/>
                  </a:cubicBezTo>
                  <a:close/>
                  <a:moveTo>
                    <a:pt x="560070" y="361950"/>
                  </a:moveTo>
                  <a:cubicBezTo>
                    <a:pt x="560070" y="368300"/>
                    <a:pt x="554990" y="373380"/>
                    <a:pt x="548640" y="373380"/>
                  </a:cubicBezTo>
                  <a:lnTo>
                    <a:pt x="321310" y="373380"/>
                  </a:lnTo>
                  <a:cubicBezTo>
                    <a:pt x="314960" y="373380"/>
                    <a:pt x="309880" y="368300"/>
                    <a:pt x="309880" y="361950"/>
                  </a:cubicBezTo>
                  <a:lnTo>
                    <a:pt x="309880" y="135890"/>
                  </a:lnTo>
                  <a:cubicBezTo>
                    <a:pt x="309880" y="129540"/>
                    <a:pt x="314960" y="124460"/>
                    <a:pt x="321310" y="124460"/>
                  </a:cubicBezTo>
                  <a:lnTo>
                    <a:pt x="548640" y="124460"/>
                  </a:lnTo>
                  <a:cubicBezTo>
                    <a:pt x="554990" y="124460"/>
                    <a:pt x="560070" y="129540"/>
                    <a:pt x="560070" y="135890"/>
                  </a:cubicBezTo>
                  <a:lnTo>
                    <a:pt x="560070" y="361950"/>
                  </a:lnTo>
                  <a:close/>
                  <a:moveTo>
                    <a:pt x="905510" y="361950"/>
                  </a:moveTo>
                  <a:cubicBezTo>
                    <a:pt x="905510" y="368300"/>
                    <a:pt x="900430" y="373380"/>
                    <a:pt x="894080" y="373380"/>
                  </a:cubicBezTo>
                  <a:lnTo>
                    <a:pt x="666750" y="373380"/>
                  </a:lnTo>
                  <a:cubicBezTo>
                    <a:pt x="660400" y="373380"/>
                    <a:pt x="655320" y="368300"/>
                    <a:pt x="655320" y="361950"/>
                  </a:cubicBezTo>
                  <a:lnTo>
                    <a:pt x="655320" y="135890"/>
                  </a:lnTo>
                  <a:cubicBezTo>
                    <a:pt x="655320" y="129540"/>
                    <a:pt x="660400" y="124460"/>
                    <a:pt x="666750" y="124460"/>
                  </a:cubicBezTo>
                  <a:lnTo>
                    <a:pt x="894080" y="124460"/>
                  </a:lnTo>
                  <a:cubicBezTo>
                    <a:pt x="900430" y="124460"/>
                    <a:pt x="905510" y="129540"/>
                    <a:pt x="905510" y="135890"/>
                  </a:cubicBezTo>
                  <a:lnTo>
                    <a:pt x="905510" y="361950"/>
                  </a:lnTo>
                  <a:close/>
                  <a:moveTo>
                    <a:pt x="1250950" y="361950"/>
                  </a:moveTo>
                  <a:cubicBezTo>
                    <a:pt x="1250950" y="368300"/>
                    <a:pt x="1245870" y="373380"/>
                    <a:pt x="1239520" y="373380"/>
                  </a:cubicBezTo>
                  <a:lnTo>
                    <a:pt x="1013460" y="373380"/>
                  </a:lnTo>
                  <a:cubicBezTo>
                    <a:pt x="1007110" y="373380"/>
                    <a:pt x="1002030" y="368300"/>
                    <a:pt x="1002030" y="361950"/>
                  </a:cubicBezTo>
                  <a:lnTo>
                    <a:pt x="1002030" y="135890"/>
                  </a:lnTo>
                  <a:cubicBezTo>
                    <a:pt x="1002030" y="129540"/>
                    <a:pt x="1007110" y="124460"/>
                    <a:pt x="1013460" y="124460"/>
                  </a:cubicBezTo>
                  <a:lnTo>
                    <a:pt x="1240790" y="124460"/>
                  </a:lnTo>
                  <a:cubicBezTo>
                    <a:pt x="1245870" y="124460"/>
                    <a:pt x="1250950" y="129540"/>
                    <a:pt x="1252220" y="135890"/>
                  </a:cubicBezTo>
                  <a:lnTo>
                    <a:pt x="1252220" y="361950"/>
                  </a:lnTo>
                  <a:close/>
                  <a:moveTo>
                    <a:pt x="11926570" y="228600"/>
                  </a:moveTo>
                  <a:lnTo>
                    <a:pt x="11866880" y="285750"/>
                  </a:lnTo>
                  <a:lnTo>
                    <a:pt x="11880850" y="367030"/>
                  </a:lnTo>
                  <a:cubicBezTo>
                    <a:pt x="11882120" y="370840"/>
                    <a:pt x="11879580" y="375920"/>
                    <a:pt x="11877040" y="377190"/>
                  </a:cubicBezTo>
                  <a:cubicBezTo>
                    <a:pt x="11874500" y="378460"/>
                    <a:pt x="11873230" y="379730"/>
                    <a:pt x="11870690" y="379730"/>
                  </a:cubicBezTo>
                  <a:cubicBezTo>
                    <a:pt x="11868150" y="379730"/>
                    <a:pt x="11868150" y="379730"/>
                    <a:pt x="11865610" y="378460"/>
                  </a:cubicBezTo>
                  <a:lnTo>
                    <a:pt x="11791950" y="340360"/>
                  </a:lnTo>
                  <a:lnTo>
                    <a:pt x="11718290" y="378460"/>
                  </a:lnTo>
                  <a:cubicBezTo>
                    <a:pt x="11714480" y="379730"/>
                    <a:pt x="11709400" y="379730"/>
                    <a:pt x="11706860" y="377190"/>
                  </a:cubicBezTo>
                  <a:cubicBezTo>
                    <a:pt x="11704320" y="374650"/>
                    <a:pt x="11701779" y="370840"/>
                    <a:pt x="11701779" y="367030"/>
                  </a:cubicBezTo>
                  <a:lnTo>
                    <a:pt x="11715749" y="285750"/>
                  </a:lnTo>
                  <a:lnTo>
                    <a:pt x="11656059" y="228600"/>
                  </a:lnTo>
                  <a:cubicBezTo>
                    <a:pt x="11653519" y="226060"/>
                    <a:pt x="11652249" y="220980"/>
                    <a:pt x="11653519" y="217170"/>
                  </a:cubicBezTo>
                  <a:cubicBezTo>
                    <a:pt x="11654788" y="213360"/>
                    <a:pt x="11657329" y="209550"/>
                    <a:pt x="11662409" y="209550"/>
                  </a:cubicBezTo>
                  <a:lnTo>
                    <a:pt x="11743689" y="196850"/>
                  </a:lnTo>
                  <a:lnTo>
                    <a:pt x="11779249" y="123190"/>
                  </a:lnTo>
                  <a:cubicBezTo>
                    <a:pt x="11783059" y="115570"/>
                    <a:pt x="11795759" y="115570"/>
                    <a:pt x="11799569" y="123190"/>
                  </a:cubicBezTo>
                  <a:lnTo>
                    <a:pt x="11836399" y="196850"/>
                  </a:lnTo>
                  <a:lnTo>
                    <a:pt x="11917679" y="209550"/>
                  </a:lnTo>
                  <a:cubicBezTo>
                    <a:pt x="11922760" y="209550"/>
                    <a:pt x="11925299" y="212090"/>
                    <a:pt x="11929110" y="217170"/>
                  </a:cubicBezTo>
                  <a:cubicBezTo>
                    <a:pt x="11930380" y="220980"/>
                    <a:pt x="11929110" y="224790"/>
                    <a:pt x="11926570" y="228600"/>
                  </a:cubicBezTo>
                  <a:close/>
                </a:path>
              </a:pathLst>
            </a:custGeom>
            <a:solidFill>
              <a:srgbClr val="FFFFFF"/>
            </a:solidFill>
          </p:spPr>
          <p:txBody>
            <a:bodyPr/>
            <a:lstStyle/>
            <a:p>
              <a:endParaRPr lang="en-GB"/>
            </a:p>
          </p:txBody>
        </p:sp>
        <p:sp>
          <p:nvSpPr>
            <p:cNvPr id="19" name="Freeform 19"/>
            <p:cNvSpPr/>
            <p:nvPr/>
          </p:nvSpPr>
          <p:spPr>
            <a:xfrm>
              <a:off x="355600" y="170180"/>
              <a:ext cx="11562079" cy="204470"/>
            </a:xfrm>
            <a:custGeom>
              <a:avLst/>
              <a:gdLst/>
              <a:ahLst/>
              <a:cxnLst/>
              <a:rect l="l" t="t" r="r" b="b"/>
              <a:pathLst>
                <a:path w="11562079" h="204470">
                  <a:moveTo>
                    <a:pt x="346710" y="0"/>
                  </a:moveTo>
                  <a:lnTo>
                    <a:pt x="346710" y="204470"/>
                  </a:lnTo>
                  <a:lnTo>
                    <a:pt x="551180" y="204470"/>
                  </a:lnTo>
                  <a:lnTo>
                    <a:pt x="551180" y="0"/>
                  </a:lnTo>
                  <a:lnTo>
                    <a:pt x="346710" y="0"/>
                  </a:lnTo>
                  <a:close/>
                  <a:moveTo>
                    <a:pt x="521970" y="165100"/>
                  </a:moveTo>
                  <a:cubicBezTo>
                    <a:pt x="521970" y="171450"/>
                    <a:pt x="516890" y="176530"/>
                    <a:pt x="510540" y="176530"/>
                  </a:cubicBezTo>
                  <a:lnTo>
                    <a:pt x="384810" y="176530"/>
                  </a:lnTo>
                  <a:cubicBezTo>
                    <a:pt x="378460" y="176530"/>
                    <a:pt x="373380" y="171450"/>
                    <a:pt x="373380" y="165100"/>
                  </a:cubicBezTo>
                  <a:lnTo>
                    <a:pt x="373380" y="39370"/>
                  </a:lnTo>
                  <a:cubicBezTo>
                    <a:pt x="373380" y="33020"/>
                    <a:pt x="378460" y="27940"/>
                    <a:pt x="384810" y="27940"/>
                  </a:cubicBezTo>
                  <a:lnTo>
                    <a:pt x="510540" y="27940"/>
                  </a:lnTo>
                  <a:cubicBezTo>
                    <a:pt x="516890" y="27940"/>
                    <a:pt x="521970" y="33020"/>
                    <a:pt x="521970" y="39370"/>
                  </a:cubicBezTo>
                  <a:lnTo>
                    <a:pt x="521970" y="165100"/>
                  </a:lnTo>
                  <a:close/>
                  <a:moveTo>
                    <a:pt x="396240" y="50800"/>
                  </a:moveTo>
                  <a:lnTo>
                    <a:pt x="499110" y="50800"/>
                  </a:lnTo>
                  <a:lnTo>
                    <a:pt x="499110" y="73660"/>
                  </a:lnTo>
                  <a:lnTo>
                    <a:pt x="396240" y="73660"/>
                  </a:lnTo>
                  <a:lnTo>
                    <a:pt x="396240" y="50800"/>
                  </a:lnTo>
                  <a:close/>
                  <a:moveTo>
                    <a:pt x="0" y="0"/>
                  </a:moveTo>
                  <a:lnTo>
                    <a:pt x="0" y="204470"/>
                  </a:lnTo>
                  <a:lnTo>
                    <a:pt x="204470" y="204470"/>
                  </a:lnTo>
                  <a:lnTo>
                    <a:pt x="204470" y="0"/>
                  </a:lnTo>
                  <a:lnTo>
                    <a:pt x="0" y="0"/>
                  </a:lnTo>
                  <a:close/>
                  <a:moveTo>
                    <a:pt x="170180" y="152400"/>
                  </a:moveTo>
                  <a:cubicBezTo>
                    <a:pt x="175260" y="157480"/>
                    <a:pt x="175260" y="163830"/>
                    <a:pt x="170180" y="167640"/>
                  </a:cubicBezTo>
                  <a:cubicBezTo>
                    <a:pt x="168910" y="168910"/>
                    <a:pt x="165100" y="170180"/>
                    <a:pt x="162560" y="170180"/>
                  </a:cubicBezTo>
                  <a:cubicBezTo>
                    <a:pt x="160020" y="170180"/>
                    <a:pt x="156210" y="168910"/>
                    <a:pt x="154940" y="167640"/>
                  </a:cubicBezTo>
                  <a:lnTo>
                    <a:pt x="102870" y="116840"/>
                  </a:lnTo>
                  <a:lnTo>
                    <a:pt x="52070" y="167640"/>
                  </a:lnTo>
                  <a:cubicBezTo>
                    <a:pt x="50800" y="168910"/>
                    <a:pt x="46990" y="170180"/>
                    <a:pt x="44450" y="170180"/>
                  </a:cubicBezTo>
                  <a:cubicBezTo>
                    <a:pt x="41910" y="170180"/>
                    <a:pt x="38100" y="168910"/>
                    <a:pt x="36830" y="167640"/>
                  </a:cubicBezTo>
                  <a:cubicBezTo>
                    <a:pt x="34290" y="163830"/>
                    <a:pt x="34290" y="156210"/>
                    <a:pt x="38100" y="152400"/>
                  </a:cubicBezTo>
                  <a:lnTo>
                    <a:pt x="90170" y="101600"/>
                  </a:lnTo>
                  <a:lnTo>
                    <a:pt x="38100" y="49530"/>
                  </a:lnTo>
                  <a:cubicBezTo>
                    <a:pt x="34290" y="45720"/>
                    <a:pt x="34290" y="38100"/>
                    <a:pt x="38100" y="34290"/>
                  </a:cubicBezTo>
                  <a:cubicBezTo>
                    <a:pt x="43180" y="30480"/>
                    <a:pt x="49530" y="30480"/>
                    <a:pt x="53340" y="34290"/>
                  </a:cubicBezTo>
                  <a:lnTo>
                    <a:pt x="105410" y="86360"/>
                  </a:lnTo>
                  <a:lnTo>
                    <a:pt x="156210" y="34290"/>
                  </a:lnTo>
                  <a:cubicBezTo>
                    <a:pt x="161290" y="30480"/>
                    <a:pt x="167640" y="30480"/>
                    <a:pt x="171450" y="34290"/>
                  </a:cubicBezTo>
                  <a:cubicBezTo>
                    <a:pt x="176530" y="39370"/>
                    <a:pt x="176530" y="45720"/>
                    <a:pt x="171450" y="49530"/>
                  </a:cubicBezTo>
                  <a:lnTo>
                    <a:pt x="120650" y="101600"/>
                  </a:lnTo>
                  <a:lnTo>
                    <a:pt x="170180" y="152400"/>
                  </a:lnTo>
                  <a:close/>
                  <a:moveTo>
                    <a:pt x="396240" y="95250"/>
                  </a:moveTo>
                  <a:lnTo>
                    <a:pt x="499110" y="95250"/>
                  </a:lnTo>
                  <a:lnTo>
                    <a:pt x="499110" y="153670"/>
                  </a:lnTo>
                  <a:lnTo>
                    <a:pt x="396240" y="153670"/>
                  </a:lnTo>
                  <a:lnTo>
                    <a:pt x="396240" y="95250"/>
                  </a:lnTo>
                  <a:close/>
                  <a:moveTo>
                    <a:pt x="11512550" y="127000"/>
                  </a:moveTo>
                  <a:cubicBezTo>
                    <a:pt x="11510010" y="129540"/>
                    <a:pt x="11508740" y="133350"/>
                    <a:pt x="11510010" y="137160"/>
                  </a:cubicBezTo>
                  <a:lnTo>
                    <a:pt x="11520170" y="201930"/>
                  </a:lnTo>
                  <a:lnTo>
                    <a:pt x="11463020" y="171450"/>
                  </a:lnTo>
                  <a:cubicBezTo>
                    <a:pt x="11460480" y="170180"/>
                    <a:pt x="11456670" y="170180"/>
                    <a:pt x="11452860" y="171450"/>
                  </a:cubicBezTo>
                  <a:lnTo>
                    <a:pt x="11395710" y="201930"/>
                  </a:lnTo>
                  <a:lnTo>
                    <a:pt x="11405870" y="137160"/>
                  </a:lnTo>
                  <a:cubicBezTo>
                    <a:pt x="11405870" y="133350"/>
                    <a:pt x="11405870" y="129540"/>
                    <a:pt x="11403330" y="127000"/>
                  </a:cubicBezTo>
                  <a:lnTo>
                    <a:pt x="11356339" y="81280"/>
                  </a:lnTo>
                  <a:lnTo>
                    <a:pt x="11421109" y="71120"/>
                  </a:lnTo>
                  <a:cubicBezTo>
                    <a:pt x="11424919" y="71120"/>
                    <a:pt x="11427459" y="68580"/>
                    <a:pt x="11429999" y="64770"/>
                  </a:cubicBezTo>
                  <a:lnTo>
                    <a:pt x="11459209" y="6350"/>
                  </a:lnTo>
                  <a:lnTo>
                    <a:pt x="11488419" y="64770"/>
                  </a:lnTo>
                  <a:cubicBezTo>
                    <a:pt x="11490959" y="67310"/>
                    <a:pt x="11493499" y="71120"/>
                    <a:pt x="11497309" y="71120"/>
                  </a:cubicBezTo>
                  <a:lnTo>
                    <a:pt x="11562079" y="81280"/>
                  </a:lnTo>
                  <a:lnTo>
                    <a:pt x="11512550" y="127000"/>
                  </a:lnTo>
                  <a:close/>
                  <a:moveTo>
                    <a:pt x="692150" y="0"/>
                  </a:moveTo>
                  <a:lnTo>
                    <a:pt x="692150" y="204470"/>
                  </a:lnTo>
                  <a:lnTo>
                    <a:pt x="896620" y="204470"/>
                  </a:lnTo>
                  <a:lnTo>
                    <a:pt x="896620" y="0"/>
                  </a:lnTo>
                  <a:lnTo>
                    <a:pt x="692150" y="0"/>
                  </a:lnTo>
                  <a:close/>
                  <a:moveTo>
                    <a:pt x="868680" y="172720"/>
                  </a:moveTo>
                  <a:lnTo>
                    <a:pt x="720090" y="172720"/>
                  </a:lnTo>
                  <a:cubicBezTo>
                    <a:pt x="713740" y="172720"/>
                    <a:pt x="708660" y="167640"/>
                    <a:pt x="708660" y="161290"/>
                  </a:cubicBezTo>
                  <a:cubicBezTo>
                    <a:pt x="708660" y="154940"/>
                    <a:pt x="713740" y="149860"/>
                    <a:pt x="720090" y="149860"/>
                  </a:cubicBezTo>
                  <a:lnTo>
                    <a:pt x="867410" y="149860"/>
                  </a:lnTo>
                  <a:cubicBezTo>
                    <a:pt x="873760" y="149860"/>
                    <a:pt x="878840" y="154940"/>
                    <a:pt x="878840" y="161290"/>
                  </a:cubicBezTo>
                  <a:cubicBezTo>
                    <a:pt x="878840" y="167640"/>
                    <a:pt x="875030" y="172720"/>
                    <a:pt x="868680" y="172720"/>
                  </a:cubicBezTo>
                  <a:close/>
                </a:path>
              </a:pathLst>
            </a:custGeom>
            <a:solidFill>
              <a:srgbClr val="004323"/>
            </a:solidFill>
          </p:spPr>
          <p:txBody>
            <a:bodyPr/>
            <a:lstStyle/>
            <a:p>
              <a:endParaRPr lang="en-GB"/>
            </a:p>
          </p:txBody>
        </p:sp>
      </p:grpSp>
      <p:sp>
        <p:nvSpPr>
          <p:cNvPr id="20" name="TextBox 2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21" name="Freeform 6">
            <a:extLst>
              <a:ext uri="{FF2B5EF4-FFF2-40B4-BE49-F238E27FC236}">
                <a16:creationId xmlns:a16="http://schemas.microsoft.com/office/drawing/2014/main" id="{3D9D4091-2321-319A-151B-5B5EC47B3F00}"/>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AutoShape 7">
            <a:extLst>
              <a:ext uri="{FF2B5EF4-FFF2-40B4-BE49-F238E27FC236}">
                <a16:creationId xmlns:a16="http://schemas.microsoft.com/office/drawing/2014/main" id="{9190ED98-EA31-C169-4D35-13885C620FFB}"/>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8">
            <a:extLst>
              <a:ext uri="{FF2B5EF4-FFF2-40B4-BE49-F238E27FC236}">
                <a16:creationId xmlns:a16="http://schemas.microsoft.com/office/drawing/2014/main" id="{5F0C936A-8093-4A80-56CD-F752FFF52E2D}"/>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t="-1024" b="-21244"/>
              </a:stretch>
            </a:blipFill>
          </p:spPr>
          <p:txBody>
            <a:bodyPr/>
            <a:lstStyle/>
            <a:p>
              <a:endParaRPr lang="en-GB"/>
            </a:p>
          </p:txBody>
        </p:sp>
      </p:grpSp>
      <p:grpSp>
        <p:nvGrpSpPr>
          <p:cNvPr id="14" name="Group 14"/>
          <p:cNvGrpSpPr>
            <a:grpSpLocks noChangeAspect="1"/>
          </p:cNvGrpSpPr>
          <p:nvPr/>
        </p:nvGrpSpPr>
        <p:grpSpPr>
          <a:xfrm>
            <a:off x="5502050" y="6986403"/>
            <a:ext cx="6257472" cy="1613749"/>
            <a:chOff x="0" y="0"/>
            <a:chExt cx="12311380" cy="3175000"/>
          </a:xfrm>
        </p:grpSpPr>
        <p:sp>
          <p:nvSpPr>
            <p:cNvPr id="15" name="Freeform 15"/>
            <p:cNvSpPr/>
            <p:nvPr/>
          </p:nvSpPr>
          <p:spPr>
            <a:xfrm>
              <a:off x="0" y="0"/>
              <a:ext cx="12311380" cy="3175000"/>
            </a:xfrm>
            <a:custGeom>
              <a:avLst/>
              <a:gdLst/>
              <a:ahLst/>
              <a:cxnLst/>
              <a:rect l="l" t="t" r="r" b="b"/>
              <a:pathLst>
                <a:path w="12311380" h="3175000">
                  <a:moveTo>
                    <a:pt x="12311380" y="414020"/>
                  </a:moveTo>
                  <a:lnTo>
                    <a:pt x="12311380" y="2760980"/>
                  </a:lnTo>
                  <a:cubicBezTo>
                    <a:pt x="12311380" y="2989580"/>
                    <a:pt x="12124690" y="3175000"/>
                    <a:pt x="11897361" y="3175000"/>
                  </a:cubicBezTo>
                  <a:lnTo>
                    <a:pt x="414020" y="3175000"/>
                  </a:lnTo>
                  <a:cubicBezTo>
                    <a:pt x="185420" y="3175000"/>
                    <a:pt x="0" y="2989580"/>
                    <a:pt x="0" y="2762250"/>
                  </a:cubicBezTo>
                  <a:lnTo>
                    <a:pt x="0" y="414020"/>
                  </a:lnTo>
                  <a:cubicBezTo>
                    <a:pt x="0" y="185420"/>
                    <a:pt x="185420" y="0"/>
                    <a:pt x="414020" y="0"/>
                  </a:cubicBezTo>
                  <a:lnTo>
                    <a:pt x="11897360" y="0"/>
                  </a:lnTo>
                  <a:cubicBezTo>
                    <a:pt x="12125960" y="0"/>
                    <a:pt x="12311380" y="185420"/>
                    <a:pt x="12311380" y="414020"/>
                  </a:cubicBezTo>
                  <a:close/>
                </a:path>
              </a:pathLst>
            </a:custGeom>
            <a:solidFill>
              <a:srgbClr val="004323"/>
            </a:solidFill>
          </p:spPr>
          <p:txBody>
            <a:bodyPr/>
            <a:lstStyle/>
            <a:p>
              <a:endParaRPr lang="en-GB"/>
            </a:p>
          </p:txBody>
        </p:sp>
        <p:sp>
          <p:nvSpPr>
            <p:cNvPr id="16" name="Freeform 16"/>
            <p:cNvSpPr/>
            <p:nvPr/>
          </p:nvSpPr>
          <p:spPr>
            <a:xfrm>
              <a:off x="22860" y="548640"/>
              <a:ext cx="12265660" cy="2603500"/>
            </a:xfrm>
            <a:custGeom>
              <a:avLst/>
              <a:gdLst/>
              <a:ahLst/>
              <a:cxnLst/>
              <a:rect l="l" t="t" r="r" b="b"/>
              <a:pathLst>
                <a:path w="12265660" h="2603500">
                  <a:moveTo>
                    <a:pt x="12265660" y="2212340"/>
                  </a:moveTo>
                  <a:cubicBezTo>
                    <a:pt x="12265660" y="2428240"/>
                    <a:pt x="12090400" y="2603500"/>
                    <a:pt x="11874500" y="2603500"/>
                  </a:cubicBezTo>
                  <a:lnTo>
                    <a:pt x="391160" y="2603500"/>
                  </a:lnTo>
                  <a:cubicBezTo>
                    <a:pt x="175260" y="2603500"/>
                    <a:pt x="0" y="2428240"/>
                    <a:pt x="0" y="2212340"/>
                  </a:cubicBezTo>
                  <a:lnTo>
                    <a:pt x="0" y="0"/>
                  </a:lnTo>
                  <a:lnTo>
                    <a:pt x="12265660" y="0"/>
                  </a:lnTo>
                  <a:lnTo>
                    <a:pt x="12265660" y="2212340"/>
                  </a:lnTo>
                  <a:close/>
                </a:path>
              </a:pathLst>
            </a:custGeom>
            <a:blipFill>
              <a:blip r:embed="rId4"/>
              <a:stretch>
                <a:fillRect l="-6097" r="-6097"/>
              </a:stretch>
            </a:blipFill>
          </p:spPr>
          <p:txBody>
            <a:bodyPr/>
            <a:lstStyle/>
            <a:p>
              <a:endParaRPr lang="en-GB"/>
            </a:p>
          </p:txBody>
        </p:sp>
        <p:sp>
          <p:nvSpPr>
            <p:cNvPr id="17" name="Freeform 17"/>
            <p:cNvSpPr/>
            <p:nvPr/>
          </p:nvSpPr>
          <p:spPr>
            <a:xfrm>
              <a:off x="22860" y="22860"/>
              <a:ext cx="12265660" cy="502920"/>
            </a:xfrm>
            <a:custGeom>
              <a:avLst/>
              <a:gdLst/>
              <a:ahLst/>
              <a:cxnLst/>
              <a:rect l="l" t="t" r="r" b="b"/>
              <a:pathLst>
                <a:path w="12265660" h="502920">
                  <a:moveTo>
                    <a:pt x="11874500" y="0"/>
                  </a:moveTo>
                  <a:lnTo>
                    <a:pt x="391160" y="0"/>
                  </a:lnTo>
                  <a:cubicBezTo>
                    <a:pt x="175260" y="0"/>
                    <a:pt x="0" y="175260"/>
                    <a:pt x="0" y="391160"/>
                  </a:cubicBezTo>
                  <a:lnTo>
                    <a:pt x="0" y="502920"/>
                  </a:lnTo>
                  <a:lnTo>
                    <a:pt x="12265660" y="502920"/>
                  </a:lnTo>
                  <a:lnTo>
                    <a:pt x="12265660" y="391160"/>
                  </a:lnTo>
                  <a:cubicBezTo>
                    <a:pt x="12265660" y="175260"/>
                    <a:pt x="12090400" y="0"/>
                    <a:pt x="11874500" y="0"/>
                  </a:cubicBezTo>
                  <a:close/>
                  <a:moveTo>
                    <a:pt x="560070" y="361950"/>
                  </a:moveTo>
                  <a:cubicBezTo>
                    <a:pt x="560070" y="368300"/>
                    <a:pt x="554990" y="373380"/>
                    <a:pt x="548640" y="373380"/>
                  </a:cubicBezTo>
                  <a:lnTo>
                    <a:pt x="321310" y="373380"/>
                  </a:lnTo>
                  <a:cubicBezTo>
                    <a:pt x="314960" y="373380"/>
                    <a:pt x="309880" y="368300"/>
                    <a:pt x="309880" y="361950"/>
                  </a:cubicBezTo>
                  <a:lnTo>
                    <a:pt x="309880" y="135890"/>
                  </a:lnTo>
                  <a:cubicBezTo>
                    <a:pt x="309880" y="129540"/>
                    <a:pt x="314960" y="124460"/>
                    <a:pt x="321310" y="124460"/>
                  </a:cubicBezTo>
                  <a:lnTo>
                    <a:pt x="548640" y="124460"/>
                  </a:lnTo>
                  <a:cubicBezTo>
                    <a:pt x="554990" y="124460"/>
                    <a:pt x="560070" y="129540"/>
                    <a:pt x="560070" y="135890"/>
                  </a:cubicBezTo>
                  <a:lnTo>
                    <a:pt x="560070" y="361950"/>
                  </a:lnTo>
                  <a:close/>
                  <a:moveTo>
                    <a:pt x="905510" y="361950"/>
                  </a:moveTo>
                  <a:cubicBezTo>
                    <a:pt x="905510" y="368300"/>
                    <a:pt x="900430" y="373380"/>
                    <a:pt x="894080" y="373380"/>
                  </a:cubicBezTo>
                  <a:lnTo>
                    <a:pt x="666750" y="373380"/>
                  </a:lnTo>
                  <a:cubicBezTo>
                    <a:pt x="660400" y="373380"/>
                    <a:pt x="655320" y="368300"/>
                    <a:pt x="655320" y="361950"/>
                  </a:cubicBezTo>
                  <a:lnTo>
                    <a:pt x="655320" y="135890"/>
                  </a:lnTo>
                  <a:cubicBezTo>
                    <a:pt x="655320" y="129540"/>
                    <a:pt x="660400" y="124460"/>
                    <a:pt x="666750" y="124460"/>
                  </a:cubicBezTo>
                  <a:lnTo>
                    <a:pt x="894080" y="124460"/>
                  </a:lnTo>
                  <a:cubicBezTo>
                    <a:pt x="900430" y="124460"/>
                    <a:pt x="905510" y="129540"/>
                    <a:pt x="905510" y="135890"/>
                  </a:cubicBezTo>
                  <a:lnTo>
                    <a:pt x="905510" y="361950"/>
                  </a:lnTo>
                  <a:close/>
                  <a:moveTo>
                    <a:pt x="1250950" y="361950"/>
                  </a:moveTo>
                  <a:cubicBezTo>
                    <a:pt x="1250950" y="368300"/>
                    <a:pt x="1245870" y="373380"/>
                    <a:pt x="1239520" y="373380"/>
                  </a:cubicBezTo>
                  <a:lnTo>
                    <a:pt x="1013460" y="373380"/>
                  </a:lnTo>
                  <a:cubicBezTo>
                    <a:pt x="1007110" y="373380"/>
                    <a:pt x="1002030" y="368300"/>
                    <a:pt x="1002030" y="361950"/>
                  </a:cubicBezTo>
                  <a:lnTo>
                    <a:pt x="1002030" y="135890"/>
                  </a:lnTo>
                  <a:cubicBezTo>
                    <a:pt x="1002030" y="129540"/>
                    <a:pt x="1007110" y="124460"/>
                    <a:pt x="1013460" y="124460"/>
                  </a:cubicBezTo>
                  <a:lnTo>
                    <a:pt x="1240790" y="124460"/>
                  </a:lnTo>
                  <a:cubicBezTo>
                    <a:pt x="1245870" y="124460"/>
                    <a:pt x="1250950" y="129540"/>
                    <a:pt x="1252220" y="135890"/>
                  </a:cubicBezTo>
                  <a:lnTo>
                    <a:pt x="1252220" y="361950"/>
                  </a:lnTo>
                  <a:close/>
                  <a:moveTo>
                    <a:pt x="11926570" y="228600"/>
                  </a:moveTo>
                  <a:lnTo>
                    <a:pt x="11866880" y="285750"/>
                  </a:lnTo>
                  <a:lnTo>
                    <a:pt x="11880850" y="367030"/>
                  </a:lnTo>
                  <a:cubicBezTo>
                    <a:pt x="11882120" y="370840"/>
                    <a:pt x="11879580" y="375920"/>
                    <a:pt x="11877040" y="377190"/>
                  </a:cubicBezTo>
                  <a:cubicBezTo>
                    <a:pt x="11874500" y="378460"/>
                    <a:pt x="11873230" y="379730"/>
                    <a:pt x="11870690" y="379730"/>
                  </a:cubicBezTo>
                  <a:cubicBezTo>
                    <a:pt x="11868150" y="379730"/>
                    <a:pt x="11868150" y="379730"/>
                    <a:pt x="11865610" y="378460"/>
                  </a:cubicBezTo>
                  <a:lnTo>
                    <a:pt x="11791950" y="340360"/>
                  </a:lnTo>
                  <a:lnTo>
                    <a:pt x="11718290" y="378460"/>
                  </a:lnTo>
                  <a:cubicBezTo>
                    <a:pt x="11714480" y="379730"/>
                    <a:pt x="11709400" y="379730"/>
                    <a:pt x="11706860" y="377190"/>
                  </a:cubicBezTo>
                  <a:cubicBezTo>
                    <a:pt x="11704320" y="374650"/>
                    <a:pt x="11701779" y="370840"/>
                    <a:pt x="11701779" y="367030"/>
                  </a:cubicBezTo>
                  <a:lnTo>
                    <a:pt x="11715749" y="285750"/>
                  </a:lnTo>
                  <a:lnTo>
                    <a:pt x="11656059" y="228600"/>
                  </a:lnTo>
                  <a:cubicBezTo>
                    <a:pt x="11653519" y="226060"/>
                    <a:pt x="11652249" y="220980"/>
                    <a:pt x="11653519" y="217170"/>
                  </a:cubicBezTo>
                  <a:cubicBezTo>
                    <a:pt x="11654788" y="213360"/>
                    <a:pt x="11657329" y="209550"/>
                    <a:pt x="11662409" y="209550"/>
                  </a:cubicBezTo>
                  <a:lnTo>
                    <a:pt x="11743689" y="196850"/>
                  </a:lnTo>
                  <a:lnTo>
                    <a:pt x="11779249" y="123190"/>
                  </a:lnTo>
                  <a:cubicBezTo>
                    <a:pt x="11783059" y="115570"/>
                    <a:pt x="11795759" y="115570"/>
                    <a:pt x="11799569" y="123190"/>
                  </a:cubicBezTo>
                  <a:lnTo>
                    <a:pt x="11836399" y="196850"/>
                  </a:lnTo>
                  <a:lnTo>
                    <a:pt x="11917679" y="209550"/>
                  </a:lnTo>
                  <a:cubicBezTo>
                    <a:pt x="11922760" y="209550"/>
                    <a:pt x="11925299" y="212090"/>
                    <a:pt x="11929110" y="217170"/>
                  </a:cubicBezTo>
                  <a:cubicBezTo>
                    <a:pt x="11930380" y="220980"/>
                    <a:pt x="11929110" y="224790"/>
                    <a:pt x="11926570" y="228600"/>
                  </a:cubicBezTo>
                  <a:close/>
                </a:path>
              </a:pathLst>
            </a:custGeom>
            <a:solidFill>
              <a:srgbClr val="FFFFFF"/>
            </a:solidFill>
          </p:spPr>
          <p:txBody>
            <a:bodyPr/>
            <a:lstStyle/>
            <a:p>
              <a:endParaRPr lang="en-GB"/>
            </a:p>
          </p:txBody>
        </p:sp>
        <p:sp>
          <p:nvSpPr>
            <p:cNvPr id="18" name="Freeform 18"/>
            <p:cNvSpPr/>
            <p:nvPr/>
          </p:nvSpPr>
          <p:spPr>
            <a:xfrm>
              <a:off x="355600" y="170180"/>
              <a:ext cx="11562079" cy="204470"/>
            </a:xfrm>
            <a:custGeom>
              <a:avLst/>
              <a:gdLst/>
              <a:ahLst/>
              <a:cxnLst/>
              <a:rect l="l" t="t" r="r" b="b"/>
              <a:pathLst>
                <a:path w="11562079" h="204470">
                  <a:moveTo>
                    <a:pt x="346710" y="0"/>
                  </a:moveTo>
                  <a:lnTo>
                    <a:pt x="346710" y="204470"/>
                  </a:lnTo>
                  <a:lnTo>
                    <a:pt x="551180" y="204470"/>
                  </a:lnTo>
                  <a:lnTo>
                    <a:pt x="551180" y="0"/>
                  </a:lnTo>
                  <a:lnTo>
                    <a:pt x="346710" y="0"/>
                  </a:lnTo>
                  <a:close/>
                  <a:moveTo>
                    <a:pt x="521970" y="165100"/>
                  </a:moveTo>
                  <a:cubicBezTo>
                    <a:pt x="521970" y="171450"/>
                    <a:pt x="516890" y="176530"/>
                    <a:pt x="510540" y="176530"/>
                  </a:cubicBezTo>
                  <a:lnTo>
                    <a:pt x="384810" y="176530"/>
                  </a:lnTo>
                  <a:cubicBezTo>
                    <a:pt x="378460" y="176530"/>
                    <a:pt x="373380" y="171450"/>
                    <a:pt x="373380" y="165100"/>
                  </a:cubicBezTo>
                  <a:lnTo>
                    <a:pt x="373380" y="39370"/>
                  </a:lnTo>
                  <a:cubicBezTo>
                    <a:pt x="373380" y="33020"/>
                    <a:pt x="378460" y="27940"/>
                    <a:pt x="384810" y="27940"/>
                  </a:cubicBezTo>
                  <a:lnTo>
                    <a:pt x="510540" y="27940"/>
                  </a:lnTo>
                  <a:cubicBezTo>
                    <a:pt x="516890" y="27940"/>
                    <a:pt x="521970" y="33020"/>
                    <a:pt x="521970" y="39370"/>
                  </a:cubicBezTo>
                  <a:lnTo>
                    <a:pt x="521970" y="165100"/>
                  </a:lnTo>
                  <a:close/>
                  <a:moveTo>
                    <a:pt x="396240" y="50800"/>
                  </a:moveTo>
                  <a:lnTo>
                    <a:pt x="499110" y="50800"/>
                  </a:lnTo>
                  <a:lnTo>
                    <a:pt x="499110" y="73660"/>
                  </a:lnTo>
                  <a:lnTo>
                    <a:pt x="396240" y="73660"/>
                  </a:lnTo>
                  <a:lnTo>
                    <a:pt x="396240" y="50800"/>
                  </a:lnTo>
                  <a:close/>
                  <a:moveTo>
                    <a:pt x="0" y="0"/>
                  </a:moveTo>
                  <a:lnTo>
                    <a:pt x="0" y="204470"/>
                  </a:lnTo>
                  <a:lnTo>
                    <a:pt x="204470" y="204470"/>
                  </a:lnTo>
                  <a:lnTo>
                    <a:pt x="204470" y="0"/>
                  </a:lnTo>
                  <a:lnTo>
                    <a:pt x="0" y="0"/>
                  </a:lnTo>
                  <a:close/>
                  <a:moveTo>
                    <a:pt x="170180" y="152400"/>
                  </a:moveTo>
                  <a:cubicBezTo>
                    <a:pt x="175260" y="157480"/>
                    <a:pt x="175260" y="163830"/>
                    <a:pt x="170180" y="167640"/>
                  </a:cubicBezTo>
                  <a:cubicBezTo>
                    <a:pt x="168910" y="168910"/>
                    <a:pt x="165100" y="170180"/>
                    <a:pt x="162560" y="170180"/>
                  </a:cubicBezTo>
                  <a:cubicBezTo>
                    <a:pt x="160020" y="170180"/>
                    <a:pt x="156210" y="168910"/>
                    <a:pt x="154940" y="167640"/>
                  </a:cubicBezTo>
                  <a:lnTo>
                    <a:pt x="102870" y="116840"/>
                  </a:lnTo>
                  <a:lnTo>
                    <a:pt x="52070" y="167640"/>
                  </a:lnTo>
                  <a:cubicBezTo>
                    <a:pt x="50800" y="168910"/>
                    <a:pt x="46990" y="170180"/>
                    <a:pt x="44450" y="170180"/>
                  </a:cubicBezTo>
                  <a:cubicBezTo>
                    <a:pt x="41910" y="170180"/>
                    <a:pt x="38100" y="168910"/>
                    <a:pt x="36830" y="167640"/>
                  </a:cubicBezTo>
                  <a:cubicBezTo>
                    <a:pt x="34290" y="163830"/>
                    <a:pt x="34290" y="156210"/>
                    <a:pt x="38100" y="152400"/>
                  </a:cubicBezTo>
                  <a:lnTo>
                    <a:pt x="90170" y="101600"/>
                  </a:lnTo>
                  <a:lnTo>
                    <a:pt x="38100" y="49530"/>
                  </a:lnTo>
                  <a:cubicBezTo>
                    <a:pt x="34290" y="45720"/>
                    <a:pt x="34290" y="38100"/>
                    <a:pt x="38100" y="34290"/>
                  </a:cubicBezTo>
                  <a:cubicBezTo>
                    <a:pt x="43180" y="30480"/>
                    <a:pt x="49530" y="30480"/>
                    <a:pt x="53340" y="34290"/>
                  </a:cubicBezTo>
                  <a:lnTo>
                    <a:pt x="105410" y="86360"/>
                  </a:lnTo>
                  <a:lnTo>
                    <a:pt x="156210" y="34290"/>
                  </a:lnTo>
                  <a:cubicBezTo>
                    <a:pt x="161290" y="30480"/>
                    <a:pt x="167640" y="30480"/>
                    <a:pt x="171450" y="34290"/>
                  </a:cubicBezTo>
                  <a:cubicBezTo>
                    <a:pt x="176530" y="39370"/>
                    <a:pt x="176530" y="45720"/>
                    <a:pt x="171450" y="49530"/>
                  </a:cubicBezTo>
                  <a:lnTo>
                    <a:pt x="120650" y="101600"/>
                  </a:lnTo>
                  <a:lnTo>
                    <a:pt x="170180" y="152400"/>
                  </a:lnTo>
                  <a:close/>
                  <a:moveTo>
                    <a:pt x="396240" y="95250"/>
                  </a:moveTo>
                  <a:lnTo>
                    <a:pt x="499110" y="95250"/>
                  </a:lnTo>
                  <a:lnTo>
                    <a:pt x="499110" y="153670"/>
                  </a:lnTo>
                  <a:lnTo>
                    <a:pt x="396240" y="153670"/>
                  </a:lnTo>
                  <a:lnTo>
                    <a:pt x="396240" y="95250"/>
                  </a:lnTo>
                  <a:close/>
                  <a:moveTo>
                    <a:pt x="11512550" y="127000"/>
                  </a:moveTo>
                  <a:cubicBezTo>
                    <a:pt x="11510010" y="129540"/>
                    <a:pt x="11508740" y="133350"/>
                    <a:pt x="11510010" y="137160"/>
                  </a:cubicBezTo>
                  <a:lnTo>
                    <a:pt x="11520170" y="201930"/>
                  </a:lnTo>
                  <a:lnTo>
                    <a:pt x="11463020" y="171450"/>
                  </a:lnTo>
                  <a:cubicBezTo>
                    <a:pt x="11460480" y="170180"/>
                    <a:pt x="11456670" y="170180"/>
                    <a:pt x="11452860" y="171450"/>
                  </a:cubicBezTo>
                  <a:lnTo>
                    <a:pt x="11395710" y="201930"/>
                  </a:lnTo>
                  <a:lnTo>
                    <a:pt x="11405870" y="137160"/>
                  </a:lnTo>
                  <a:cubicBezTo>
                    <a:pt x="11405870" y="133350"/>
                    <a:pt x="11405870" y="129540"/>
                    <a:pt x="11403330" y="127000"/>
                  </a:cubicBezTo>
                  <a:lnTo>
                    <a:pt x="11356339" y="81280"/>
                  </a:lnTo>
                  <a:lnTo>
                    <a:pt x="11421109" y="71120"/>
                  </a:lnTo>
                  <a:cubicBezTo>
                    <a:pt x="11424919" y="71120"/>
                    <a:pt x="11427459" y="68580"/>
                    <a:pt x="11429999" y="64770"/>
                  </a:cubicBezTo>
                  <a:lnTo>
                    <a:pt x="11459209" y="6350"/>
                  </a:lnTo>
                  <a:lnTo>
                    <a:pt x="11488419" y="64770"/>
                  </a:lnTo>
                  <a:cubicBezTo>
                    <a:pt x="11490959" y="67310"/>
                    <a:pt x="11493499" y="71120"/>
                    <a:pt x="11497309" y="71120"/>
                  </a:cubicBezTo>
                  <a:lnTo>
                    <a:pt x="11562079" y="81280"/>
                  </a:lnTo>
                  <a:lnTo>
                    <a:pt x="11512550" y="127000"/>
                  </a:lnTo>
                  <a:close/>
                  <a:moveTo>
                    <a:pt x="692150" y="0"/>
                  </a:moveTo>
                  <a:lnTo>
                    <a:pt x="692150" y="204470"/>
                  </a:lnTo>
                  <a:lnTo>
                    <a:pt x="896620" y="204470"/>
                  </a:lnTo>
                  <a:lnTo>
                    <a:pt x="896620" y="0"/>
                  </a:lnTo>
                  <a:lnTo>
                    <a:pt x="692150" y="0"/>
                  </a:lnTo>
                  <a:close/>
                  <a:moveTo>
                    <a:pt x="868680" y="172720"/>
                  </a:moveTo>
                  <a:lnTo>
                    <a:pt x="720090" y="172720"/>
                  </a:lnTo>
                  <a:cubicBezTo>
                    <a:pt x="713740" y="172720"/>
                    <a:pt x="708660" y="167640"/>
                    <a:pt x="708660" y="161290"/>
                  </a:cubicBezTo>
                  <a:cubicBezTo>
                    <a:pt x="708660" y="154940"/>
                    <a:pt x="713740" y="149860"/>
                    <a:pt x="720090" y="149860"/>
                  </a:cubicBezTo>
                  <a:lnTo>
                    <a:pt x="867410" y="149860"/>
                  </a:lnTo>
                  <a:cubicBezTo>
                    <a:pt x="873760" y="149860"/>
                    <a:pt x="878840" y="154940"/>
                    <a:pt x="878840" y="161290"/>
                  </a:cubicBezTo>
                  <a:cubicBezTo>
                    <a:pt x="878840" y="167640"/>
                    <a:pt x="875030" y="172720"/>
                    <a:pt x="868680" y="172720"/>
                  </a:cubicBezTo>
                  <a:close/>
                </a:path>
              </a:pathLst>
            </a:custGeom>
            <a:solidFill>
              <a:srgbClr val="004323"/>
            </a:solidFill>
          </p:spPr>
          <p:txBody>
            <a:bodyPr/>
            <a:lstStyle/>
            <a:p>
              <a:endParaRPr lang="en-GB"/>
            </a:p>
          </p:txBody>
        </p:sp>
      </p:grpSp>
      <p:sp>
        <p:nvSpPr>
          <p:cNvPr id="19" name="TextBox 19"/>
          <p:cNvSpPr txBox="1"/>
          <p:nvPr/>
        </p:nvSpPr>
        <p:spPr>
          <a:xfrm>
            <a:off x="411646" y="2108589"/>
            <a:ext cx="8219141" cy="407935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Use the </a:t>
            </a:r>
            <a:r>
              <a:rPr lang="en-US" sz="2199" b="1">
                <a:solidFill>
                  <a:srgbClr val="000000"/>
                </a:solidFill>
                <a:latin typeface="Lato Bold"/>
                <a:ea typeface="Lato Bold"/>
                <a:cs typeface="Lato Bold"/>
                <a:sym typeface="Lato Bold"/>
              </a:rPr>
              <a:t>Add attachment</a:t>
            </a:r>
            <a:r>
              <a:rPr lang="en-US" sz="2199">
                <a:solidFill>
                  <a:srgbClr val="000000"/>
                </a:solidFill>
                <a:latin typeface="Lato"/>
                <a:ea typeface="Lato"/>
                <a:cs typeface="Lato"/>
                <a:sym typeface="Lato"/>
              </a:rPr>
              <a:t> button where displayed throughout the form to upload copies of important documents that are relevant to the case, such as consent forms, GP fit notes, or absence records.</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sp>
        <p:nvSpPr>
          <p:cNvPr id="20" name="TextBox 2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21" name="Freeform 6">
            <a:extLst>
              <a:ext uri="{FF2B5EF4-FFF2-40B4-BE49-F238E27FC236}">
                <a16:creationId xmlns:a16="http://schemas.microsoft.com/office/drawing/2014/main" id="{F60A43A5-1EBB-C20F-D5E8-55817590D96A}"/>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AutoShape 7">
            <a:extLst>
              <a:ext uri="{FF2B5EF4-FFF2-40B4-BE49-F238E27FC236}">
                <a16:creationId xmlns:a16="http://schemas.microsoft.com/office/drawing/2014/main" id="{1CBAF6D9-F172-89B2-5D86-6B12F370779F}"/>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8">
            <a:extLst>
              <a:ext uri="{FF2B5EF4-FFF2-40B4-BE49-F238E27FC236}">
                <a16:creationId xmlns:a16="http://schemas.microsoft.com/office/drawing/2014/main" id="{7A30EB2F-16ED-7E2C-C439-BF27BAC2482A}"/>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13442" r="-22520"/>
              </a:stretch>
            </a:blipFill>
          </p:spPr>
          <p:txBody>
            <a:bodyPr/>
            <a:lstStyle/>
            <a:p>
              <a:endParaRPr lang="en-GB"/>
            </a:p>
          </p:txBody>
        </p:sp>
      </p:grpSp>
      <p:sp>
        <p:nvSpPr>
          <p:cNvPr id="14" name="TextBox 14"/>
          <p:cNvSpPr txBox="1"/>
          <p:nvPr/>
        </p:nvSpPr>
        <p:spPr>
          <a:xfrm>
            <a:off x="411646" y="2108589"/>
            <a:ext cx="8219141" cy="407860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Towards the end of the form, you can select which questions you would like our clinician to consider during the assessment and answer in their report. </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TextBox 16"/>
          <p:cNvSpPr txBox="1"/>
          <p:nvPr/>
        </p:nvSpPr>
        <p:spPr>
          <a:xfrm>
            <a:off x="903501" y="4747493"/>
            <a:ext cx="7727285" cy="1921997"/>
          </a:xfrm>
          <a:prstGeom prst="rect">
            <a:avLst/>
          </a:prstGeom>
        </p:spPr>
        <p:txBody>
          <a:bodyPr lIns="0" tIns="0" rIns="0" bIns="0" rtlCol="0" anchor="t">
            <a:spAutoFit/>
          </a:bodyPr>
          <a:lstStyle/>
          <a:p>
            <a:pPr algn="ctr">
              <a:lnSpc>
                <a:spcPts val="3830"/>
              </a:lnSpc>
            </a:pPr>
            <a:r>
              <a:rPr lang="en-US" sz="2553" spc="76">
                <a:solidFill>
                  <a:srgbClr val="000000"/>
                </a:solidFill>
                <a:latin typeface="Lato"/>
                <a:ea typeface="Lato"/>
                <a:cs typeface="Lato"/>
                <a:sym typeface="Lato"/>
              </a:rPr>
              <a:t>Please note, the pre-set questions displayed here are examples only and may be different on your application form.</a:t>
            </a:r>
          </a:p>
          <a:p>
            <a:pPr algn="ctr">
              <a:lnSpc>
                <a:spcPts val="3830"/>
              </a:lnSpc>
            </a:pPr>
            <a:endParaRPr lang="en-US" sz="2553" spc="76">
              <a:solidFill>
                <a:srgbClr val="000000"/>
              </a:solidFill>
              <a:latin typeface="Lato"/>
              <a:ea typeface="Lato"/>
              <a:cs typeface="Lato"/>
              <a:sym typeface="Lato"/>
            </a:endParaRPr>
          </a:p>
        </p:txBody>
      </p:sp>
      <p:sp>
        <p:nvSpPr>
          <p:cNvPr id="17" name="Freeform 6">
            <a:extLst>
              <a:ext uri="{FF2B5EF4-FFF2-40B4-BE49-F238E27FC236}">
                <a16:creationId xmlns:a16="http://schemas.microsoft.com/office/drawing/2014/main" id="{E54077B9-A3AC-91F4-4C91-CC86857588B7}"/>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toShape 7">
            <a:extLst>
              <a:ext uri="{FF2B5EF4-FFF2-40B4-BE49-F238E27FC236}">
                <a16:creationId xmlns:a16="http://schemas.microsoft.com/office/drawing/2014/main" id="{D3694A9D-69CD-FB6E-FEC7-F9977FF8578E}"/>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0DD165FF-BC98-7897-6CFF-8BF874EE3A19}"/>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2129" r="-34121"/>
              </a:stretch>
            </a:blipFill>
          </p:spPr>
          <p:txBody>
            <a:bodyPr/>
            <a:lstStyle/>
            <a:p>
              <a:endParaRPr lang="en-GB"/>
            </a:p>
          </p:txBody>
        </p:sp>
      </p:grpSp>
      <p:sp>
        <p:nvSpPr>
          <p:cNvPr id="14" name="TextBox 14"/>
          <p:cNvSpPr txBox="1"/>
          <p:nvPr/>
        </p:nvSpPr>
        <p:spPr>
          <a:xfrm>
            <a:off x="411646" y="2108589"/>
            <a:ext cx="8219141" cy="489775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You will also have space to add your own questions (and provide additional notes). To ensure the clinician is able to address each question effectively with your colleague, we apply a maximum of 14 questions per consultation. </a:t>
            </a:r>
          </a:p>
          <a:p>
            <a:pPr algn="l">
              <a:lnSpc>
                <a:spcPts val="3299"/>
              </a:lnSpc>
            </a:pPr>
            <a:r>
              <a:rPr lang="en-US" sz="2199">
                <a:solidFill>
                  <a:srgbClr val="000000"/>
                </a:solidFill>
                <a:latin typeface="Lato"/>
                <a:ea typeface="Lato"/>
                <a:cs typeface="Lato"/>
                <a:sym typeface="Lato"/>
              </a:rPr>
              <a:t> </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6">
            <a:extLst>
              <a:ext uri="{FF2B5EF4-FFF2-40B4-BE49-F238E27FC236}">
                <a16:creationId xmlns:a16="http://schemas.microsoft.com/office/drawing/2014/main" id="{987F79EA-E57F-22B2-0642-373A9C5FAE1E}"/>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E261ECC8-64CE-32DF-252A-3D353110C41E}"/>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8">
            <a:extLst>
              <a:ext uri="{FF2B5EF4-FFF2-40B4-BE49-F238E27FC236}">
                <a16:creationId xmlns:a16="http://schemas.microsoft.com/office/drawing/2014/main" id="{9F5BB172-B7FB-D454-9D5F-85BFD4A72800}"/>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4259" r="-37450"/>
              </a:stretch>
            </a:blipFill>
          </p:spPr>
          <p:txBody>
            <a:bodyPr/>
            <a:lstStyle/>
            <a:p>
              <a:endParaRPr lang="en-GB"/>
            </a:p>
          </p:txBody>
        </p:sp>
      </p:grpSp>
      <p:sp>
        <p:nvSpPr>
          <p:cNvPr id="14" name="Freeform 14"/>
          <p:cNvSpPr/>
          <p:nvPr/>
        </p:nvSpPr>
        <p:spPr>
          <a:xfrm>
            <a:off x="14876342" y="5344748"/>
            <a:ext cx="2497258" cy="993228"/>
          </a:xfrm>
          <a:custGeom>
            <a:avLst/>
            <a:gdLst/>
            <a:ahLst/>
            <a:cxnLst/>
            <a:rect l="l" t="t" r="r" b="b"/>
            <a:pathLst>
              <a:path w="2497258" h="993228">
                <a:moveTo>
                  <a:pt x="0" y="0"/>
                </a:moveTo>
                <a:lnTo>
                  <a:pt x="2497258" y="0"/>
                </a:lnTo>
                <a:lnTo>
                  <a:pt x="2497258" y="993228"/>
                </a:lnTo>
                <a:lnTo>
                  <a:pt x="0" y="993228"/>
                </a:lnTo>
                <a:lnTo>
                  <a:pt x="0" y="0"/>
                </a:lnTo>
                <a:close/>
              </a:path>
            </a:pathLst>
          </a:custGeom>
          <a:blipFill>
            <a:blip r:embed="rId3"/>
            <a:stretch>
              <a:fillRect l="-308257" t="-233445" r="-18725" b="-92125"/>
            </a:stretch>
          </a:blipFill>
        </p:spPr>
        <p:txBody>
          <a:bodyPr/>
          <a:lstStyle/>
          <a:p>
            <a:endParaRPr lang="en-GB"/>
          </a:p>
        </p:txBody>
      </p:sp>
      <p:sp>
        <p:nvSpPr>
          <p:cNvPr id="15" name="TextBox 15"/>
          <p:cNvSpPr txBox="1"/>
          <p:nvPr/>
        </p:nvSpPr>
        <p:spPr>
          <a:xfrm>
            <a:off x="411646" y="1827530"/>
            <a:ext cx="8219141" cy="776478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Completing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Once you have completed the form before clicking submit you will have the option to print a copy of the application form (this will automatically give you the option to save a pdf version too).</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On clicking ‘Submit’ the Pension or Injury Benefit Application will be sent through to your Customer Service Team for processing and you will receive an on-screen acknowledgment confirming that it has been received. </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 </a:t>
            </a: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a:p>
            <a:pPr algn="l">
              <a:lnSpc>
                <a:spcPts val="3299"/>
              </a:lnSpc>
            </a:pPr>
            <a:endParaRPr lang="en-US" sz="2199">
              <a:solidFill>
                <a:srgbClr val="000000"/>
              </a:solidFill>
              <a:latin typeface="Lato"/>
              <a:ea typeface="Lato"/>
              <a:cs typeface="Lato"/>
              <a:sym typeface="Lato"/>
            </a:endParaRPr>
          </a:p>
        </p:txBody>
      </p:sp>
      <p:sp>
        <p:nvSpPr>
          <p:cNvPr id="16" name="TextBox 16"/>
          <p:cNvSpPr txBox="1"/>
          <p:nvPr/>
        </p:nvSpPr>
        <p:spPr>
          <a:xfrm>
            <a:off x="885247" y="6840800"/>
            <a:ext cx="7745539" cy="950447"/>
          </a:xfrm>
          <a:prstGeom prst="rect">
            <a:avLst/>
          </a:prstGeom>
        </p:spPr>
        <p:txBody>
          <a:bodyPr lIns="0" tIns="0" rIns="0" bIns="0" rtlCol="0" anchor="t">
            <a:spAutoFit/>
          </a:bodyPr>
          <a:lstStyle/>
          <a:p>
            <a:pPr algn="ctr">
              <a:lnSpc>
                <a:spcPts val="3830"/>
              </a:lnSpc>
            </a:pPr>
            <a:r>
              <a:rPr lang="en-US" sz="2553" spc="76">
                <a:solidFill>
                  <a:srgbClr val="000000"/>
                </a:solidFill>
                <a:latin typeface="Lato Bold"/>
                <a:ea typeface="Lato Bold"/>
                <a:cs typeface="Lato Bold"/>
                <a:sym typeface="Lato Bold"/>
              </a:rPr>
              <a:t>MedigoldONE is fully GDPR compliant and you can access our privacy notice from this page.</a:t>
            </a:r>
          </a:p>
        </p:txBody>
      </p:sp>
      <p:sp>
        <p:nvSpPr>
          <p:cNvPr id="17" name="TextBox 17"/>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8" name="Freeform 6">
            <a:extLst>
              <a:ext uri="{FF2B5EF4-FFF2-40B4-BE49-F238E27FC236}">
                <a16:creationId xmlns:a16="http://schemas.microsoft.com/office/drawing/2014/main" id="{8B30AA5A-8C34-0DC2-579D-C29630833DDB}"/>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AutoShape 7">
            <a:extLst>
              <a:ext uri="{FF2B5EF4-FFF2-40B4-BE49-F238E27FC236}">
                <a16:creationId xmlns:a16="http://schemas.microsoft.com/office/drawing/2014/main" id="{F40C512C-C1AB-5409-E9A3-6D82E103C61C}"/>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9EB6DB6E-C375-217E-A372-8BB5264A6B4C}"/>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TextBox 9"/>
          <p:cNvSpPr txBox="1"/>
          <p:nvPr/>
        </p:nvSpPr>
        <p:spPr>
          <a:xfrm>
            <a:off x="411646" y="1566652"/>
            <a:ext cx="8219141" cy="653605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Submitting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In addition to the on-screen acknowledgment, you will also receive two auto-generated emails from the MedigoldONE portal, one providing a URL to your personal dashboard displaying your open case(s), the other providing a randomly generated password.</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You will use this password to access your dashboard to view this form and any future applications that you make.</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Please ensure that you retain these details and keep them secure.</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If you forget your password, simply click on the</a:t>
            </a:r>
            <a:r>
              <a:rPr lang="en-US" sz="2199" b="1">
                <a:solidFill>
                  <a:srgbClr val="000000"/>
                </a:solidFill>
                <a:latin typeface="Lato Bold"/>
                <a:ea typeface="Lato Bold"/>
                <a:cs typeface="Lato Bold"/>
                <a:sym typeface="Lato Bold"/>
              </a:rPr>
              <a:t> Forgotten Password</a:t>
            </a:r>
            <a:r>
              <a:rPr lang="en-US" sz="2199">
                <a:solidFill>
                  <a:srgbClr val="000000"/>
                </a:solidFill>
                <a:latin typeface="Lato"/>
                <a:ea typeface="Lato"/>
                <a:cs typeface="Lato"/>
                <a:sym typeface="Lato"/>
              </a:rPr>
              <a:t> link.</a:t>
            </a:r>
          </a:p>
        </p:txBody>
      </p:sp>
      <p:sp>
        <p:nvSpPr>
          <p:cNvPr id="10" name="TextBox 1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grpSp>
        <p:nvGrpSpPr>
          <p:cNvPr id="11" name="Group 11"/>
          <p:cNvGrpSpPr>
            <a:grpSpLocks noChangeAspect="1"/>
          </p:cNvGrpSpPr>
          <p:nvPr/>
        </p:nvGrpSpPr>
        <p:grpSpPr>
          <a:xfrm>
            <a:off x="9144000" y="1633327"/>
            <a:ext cx="8743833" cy="7020346"/>
            <a:chOff x="0" y="0"/>
            <a:chExt cx="7467600" cy="5995670"/>
          </a:xfrm>
        </p:grpSpPr>
        <p:sp>
          <p:nvSpPr>
            <p:cNvPr id="12" name="Freeform 12"/>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3" name="Freeform 13"/>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4" name="Freeform 14"/>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5" name="Freeform 15"/>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8516" r="-8516"/>
              </a:stretch>
            </a:blipFill>
          </p:spPr>
          <p:txBody>
            <a:bodyPr/>
            <a:lstStyle/>
            <a:p>
              <a:endParaRPr lang="en-GB"/>
            </a:p>
          </p:txBody>
        </p:sp>
      </p:grpSp>
      <p:sp>
        <p:nvSpPr>
          <p:cNvPr id="16" name="Freeform 6">
            <a:extLst>
              <a:ext uri="{FF2B5EF4-FFF2-40B4-BE49-F238E27FC236}">
                <a16:creationId xmlns:a16="http://schemas.microsoft.com/office/drawing/2014/main" id="{AD0E295A-06AC-A299-6804-9D3FD432A09F}"/>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36F2B8D7-DCF6-0E5C-187F-9F8BC19C9A4C}"/>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46C14C53-2BAC-8E69-5361-857EC32EE547}"/>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9525"/>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3247" r="-3247"/>
              </a:stretch>
            </a:blipFill>
          </p:spPr>
          <p:txBody>
            <a:bodyPr/>
            <a:lstStyle/>
            <a:p>
              <a:endParaRPr lang="en-GB"/>
            </a:p>
          </p:txBody>
        </p:sp>
      </p:grpSp>
      <p:sp>
        <p:nvSpPr>
          <p:cNvPr id="14" name="TextBox 14"/>
          <p:cNvSpPr txBox="1"/>
          <p:nvPr/>
        </p:nvSpPr>
        <p:spPr>
          <a:xfrm>
            <a:off x="411646" y="1227772"/>
            <a:ext cx="8573865" cy="776478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After you have submitted the Pension or Injury Benefit Application Form</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Once received, the application will be reviewed by our Clinical Triage Team to determine the most appropriate appointment type.</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Your Customer Service Team will then schedule the appointment and notify your colleague of the details via our Appointment Notification and Consent process.  </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Further details of this process and how your colleague can access information about their appointment are provided in our Medigold Health Appointment Notification &amp; Consent – Colleague Guide. </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After the appointment has taken place, the assessing clinician will prepare their occupational health report in readiness to issue to you and your colleague.</a:t>
            </a: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6">
            <a:extLst>
              <a:ext uri="{FF2B5EF4-FFF2-40B4-BE49-F238E27FC236}">
                <a16:creationId xmlns:a16="http://schemas.microsoft.com/office/drawing/2014/main" id="{530E934E-BA56-8651-C1D4-494AB240766B}"/>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5034F707-B4EE-5579-2533-F9F07BB306F9}"/>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8" name="AutoShape 8"/>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9" name="TextBox 9"/>
          <p:cNvSpPr txBox="1"/>
          <p:nvPr/>
        </p:nvSpPr>
        <p:spPr>
          <a:xfrm>
            <a:off x="411646" y="1339024"/>
            <a:ext cx="8732354" cy="735520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What is changing?</a:t>
            </a:r>
            <a:r>
              <a:rPr lang="en-US" sz="2199">
                <a:solidFill>
                  <a:srgbClr val="000000"/>
                </a:solidFill>
                <a:latin typeface="Lato"/>
                <a:ea typeface="Lato"/>
                <a:cs typeface="Lato"/>
                <a:sym typeface="Lato"/>
              </a:rPr>
              <a:t>​</a:t>
            </a:r>
          </a:p>
          <a:p>
            <a:pPr marL="474978" lvl="1" indent="-237489" algn="l">
              <a:lnSpc>
                <a:spcPts val="3299"/>
              </a:lnSpc>
              <a:buFont typeface="Arial"/>
              <a:buChar char="•"/>
            </a:pPr>
            <a:r>
              <a:rPr lang="en-US" sz="2199">
                <a:solidFill>
                  <a:srgbClr val="000000"/>
                </a:solidFill>
                <a:latin typeface="Lato"/>
                <a:ea typeface="Lato"/>
                <a:cs typeface="Lato"/>
                <a:sym typeface="Lato"/>
              </a:rPr>
              <a:t>A new system (MedigoldOne) through which to make Applications and Appeals ​</a:t>
            </a:r>
          </a:p>
          <a:p>
            <a:pPr marL="474978" lvl="1" indent="-237489" algn="l">
              <a:lnSpc>
                <a:spcPts val="3299"/>
              </a:lnSpc>
              <a:buFont typeface="Arial"/>
              <a:buChar char="•"/>
            </a:pPr>
            <a:r>
              <a:rPr lang="en-US" sz="2199">
                <a:solidFill>
                  <a:srgbClr val="000000"/>
                </a:solidFill>
                <a:latin typeface="Lato"/>
                <a:ea typeface="Lato"/>
                <a:cs typeface="Lato"/>
                <a:sym typeface="Lato"/>
              </a:rPr>
              <a:t>The current system (HMLO) is being decommissioned in Q3 2025​</a:t>
            </a:r>
          </a:p>
          <a:p>
            <a:pPr algn="l">
              <a:lnSpc>
                <a:spcPts val="3299"/>
              </a:lnSpc>
            </a:pPr>
            <a:r>
              <a:rPr lang="en-US" sz="2199">
                <a:solidFill>
                  <a:srgbClr val="000000"/>
                </a:solidFill>
                <a:latin typeface="Lato"/>
                <a:ea typeface="Lato"/>
                <a:cs typeface="Lato"/>
                <a:sym typeface="Lato"/>
              </a:rPr>
              <a:t>​</a:t>
            </a:r>
          </a:p>
          <a:p>
            <a:pPr algn="l">
              <a:lnSpc>
                <a:spcPts val="3299"/>
              </a:lnSpc>
            </a:pPr>
            <a:r>
              <a:rPr lang="en-US" sz="2199" b="1">
                <a:solidFill>
                  <a:srgbClr val="000000"/>
                </a:solidFill>
                <a:latin typeface="Lato Bold"/>
                <a:ea typeface="Lato Bold"/>
                <a:cs typeface="Lato Bold"/>
                <a:sym typeface="Lato Bold"/>
              </a:rPr>
              <a:t>When is it changing?</a:t>
            </a:r>
            <a:r>
              <a:rPr lang="en-US" sz="2199">
                <a:solidFill>
                  <a:srgbClr val="000000"/>
                </a:solidFill>
                <a:latin typeface="Lato"/>
                <a:ea typeface="Lato"/>
                <a:cs typeface="Lato"/>
                <a:sym typeface="Lato"/>
              </a:rPr>
              <a:t>​</a:t>
            </a:r>
          </a:p>
          <a:p>
            <a:pPr marL="474978" lvl="1" indent="-237489" algn="l">
              <a:lnSpc>
                <a:spcPts val="3299"/>
              </a:lnSpc>
              <a:buFont typeface="Arial"/>
              <a:buChar char="•"/>
            </a:pPr>
            <a:r>
              <a:rPr lang="en-US" sz="2199">
                <a:solidFill>
                  <a:srgbClr val="000000"/>
                </a:solidFill>
                <a:latin typeface="Lato"/>
                <a:ea typeface="Lato"/>
                <a:cs typeface="Lato"/>
                <a:sym typeface="Lato"/>
              </a:rPr>
              <a:t>28th April 2025​</a:t>
            </a:r>
          </a:p>
          <a:p>
            <a:pPr algn="l">
              <a:lnSpc>
                <a:spcPts val="3299"/>
              </a:lnSpc>
            </a:pPr>
            <a:r>
              <a:rPr lang="en-US" sz="2199">
                <a:solidFill>
                  <a:srgbClr val="000000"/>
                </a:solidFill>
                <a:latin typeface="Lato"/>
                <a:ea typeface="Lato"/>
                <a:cs typeface="Lato"/>
                <a:sym typeface="Lato"/>
              </a:rPr>
              <a:t> ​</a:t>
            </a:r>
          </a:p>
          <a:p>
            <a:pPr algn="l">
              <a:lnSpc>
                <a:spcPts val="3299"/>
              </a:lnSpc>
            </a:pPr>
            <a:r>
              <a:rPr lang="en-US" sz="2199" b="1">
                <a:solidFill>
                  <a:srgbClr val="000000"/>
                </a:solidFill>
                <a:latin typeface="Lato Bold"/>
                <a:ea typeface="Lato Bold"/>
                <a:cs typeface="Lato Bold"/>
                <a:sym typeface="Lato Bold"/>
              </a:rPr>
              <a:t>Why is it changing?</a:t>
            </a:r>
            <a:r>
              <a:rPr lang="en-US" sz="2199">
                <a:solidFill>
                  <a:srgbClr val="000000"/>
                </a:solidFill>
                <a:latin typeface="Lato"/>
                <a:ea typeface="Lato"/>
                <a:cs typeface="Lato"/>
                <a:sym typeface="Lato"/>
              </a:rPr>
              <a:t>​</a:t>
            </a:r>
          </a:p>
          <a:p>
            <a:pPr marL="474978" lvl="1" indent="-237489" algn="l">
              <a:lnSpc>
                <a:spcPts val="3299"/>
              </a:lnSpc>
              <a:buFont typeface="Arial"/>
              <a:buChar char="•"/>
            </a:pPr>
            <a:r>
              <a:rPr lang="en-US" sz="2199">
                <a:solidFill>
                  <a:srgbClr val="000000"/>
                </a:solidFill>
                <a:latin typeface="Lato"/>
                <a:ea typeface="Lato"/>
                <a:cs typeface="Lato"/>
                <a:sym typeface="Lato"/>
              </a:rPr>
              <a:t>Health Management Ltd – The Scheme Medical Advisor – was acquired by Medigold Health in March 2023​</a:t>
            </a:r>
          </a:p>
          <a:p>
            <a:pPr marL="474978" lvl="1" indent="-237489" algn="l">
              <a:lnSpc>
                <a:spcPts val="3299"/>
              </a:lnSpc>
              <a:buFont typeface="Arial"/>
              <a:buChar char="•"/>
            </a:pPr>
            <a:r>
              <a:rPr lang="en-US" sz="2199">
                <a:solidFill>
                  <a:srgbClr val="000000"/>
                </a:solidFill>
                <a:latin typeface="Lato"/>
                <a:ea typeface="Lato"/>
                <a:cs typeface="Lato"/>
                <a:sym typeface="Lato"/>
              </a:rPr>
              <a:t>HMLO – the current system – is nearing end of life and must be decommissioned​</a:t>
            </a:r>
          </a:p>
          <a:p>
            <a:pPr algn="l">
              <a:lnSpc>
                <a:spcPts val="3299"/>
              </a:lnSpc>
            </a:pPr>
            <a:r>
              <a:rPr lang="en-US" sz="2199">
                <a:solidFill>
                  <a:srgbClr val="000000"/>
                </a:solidFill>
                <a:latin typeface="Lato"/>
                <a:ea typeface="Lato"/>
                <a:cs typeface="Lato"/>
                <a:sym typeface="Lato"/>
              </a:rPr>
              <a:t>​</a:t>
            </a:r>
          </a:p>
          <a:p>
            <a:pPr algn="l">
              <a:lnSpc>
                <a:spcPts val="3299"/>
              </a:lnSpc>
            </a:pPr>
            <a:r>
              <a:rPr lang="en-US" sz="2199" b="1">
                <a:solidFill>
                  <a:srgbClr val="000000"/>
                </a:solidFill>
                <a:latin typeface="Lato Bold"/>
                <a:ea typeface="Lato Bold"/>
                <a:cs typeface="Lato Bold"/>
                <a:sym typeface="Lato Bold"/>
              </a:rPr>
              <a:t>How is it changing?</a:t>
            </a:r>
            <a:r>
              <a:rPr lang="en-US" sz="2199">
                <a:solidFill>
                  <a:srgbClr val="000000"/>
                </a:solidFill>
                <a:latin typeface="Lato"/>
                <a:ea typeface="Lato"/>
                <a:cs typeface="Lato"/>
                <a:sym typeface="Lato"/>
              </a:rPr>
              <a:t>​</a:t>
            </a:r>
          </a:p>
          <a:p>
            <a:pPr marL="474978" lvl="1" indent="-237489" algn="l">
              <a:lnSpc>
                <a:spcPts val="3299"/>
              </a:lnSpc>
              <a:buFont typeface="Arial"/>
              <a:buChar char="•"/>
            </a:pPr>
            <a:r>
              <a:rPr lang="en-US" sz="2199">
                <a:solidFill>
                  <a:srgbClr val="000000"/>
                </a:solidFill>
                <a:latin typeface="Lato"/>
                <a:ea typeface="Lato"/>
                <a:cs typeface="Lato"/>
                <a:sym typeface="Lato"/>
              </a:rPr>
              <a:t>The security working group has signed off the changes​</a:t>
            </a:r>
          </a:p>
          <a:p>
            <a:pPr marL="474978" lvl="1" indent="-237489" algn="l">
              <a:lnSpc>
                <a:spcPts val="3299"/>
              </a:lnSpc>
              <a:buFont typeface="Arial"/>
              <a:buChar char="•"/>
            </a:pPr>
            <a:r>
              <a:rPr lang="en-US" sz="2199">
                <a:solidFill>
                  <a:srgbClr val="000000"/>
                </a:solidFill>
                <a:latin typeface="Lato"/>
                <a:ea typeface="Lato"/>
                <a:cs typeface="Lato"/>
                <a:sym typeface="Lato"/>
              </a:rPr>
              <a:t>New forms and user accounts have been created for you​</a:t>
            </a:r>
          </a:p>
          <a:p>
            <a:pPr marL="474978" lvl="1" indent="-237489" algn="l">
              <a:lnSpc>
                <a:spcPts val="3299"/>
              </a:lnSpc>
              <a:buFont typeface="Arial"/>
              <a:buChar char="•"/>
            </a:pPr>
            <a:r>
              <a:rPr lang="en-US" sz="2199">
                <a:solidFill>
                  <a:srgbClr val="000000"/>
                </a:solidFill>
                <a:latin typeface="Lato"/>
                <a:ea typeface="Lato"/>
                <a:cs typeface="Lato"/>
                <a:sym typeface="Lato"/>
              </a:rPr>
              <a:t>The admin team, SMAs and overall process will remain the same</a:t>
            </a:r>
          </a:p>
        </p:txBody>
      </p:sp>
      <p:sp>
        <p:nvSpPr>
          <p:cNvPr id="10" name="TextBox 1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1" name="Freeform 11"/>
          <p:cNvSpPr/>
          <p:nvPr/>
        </p:nvSpPr>
        <p:spPr>
          <a:xfrm rot="-373692">
            <a:off x="10312153" y="911962"/>
            <a:ext cx="6273415" cy="6621018"/>
          </a:xfrm>
          <a:custGeom>
            <a:avLst/>
            <a:gdLst/>
            <a:ahLst/>
            <a:cxnLst/>
            <a:rect l="l" t="t" r="r" b="b"/>
            <a:pathLst>
              <a:path w="6273415" h="6621018">
                <a:moveTo>
                  <a:pt x="0" y="0"/>
                </a:moveTo>
                <a:lnTo>
                  <a:pt x="6273415" y="0"/>
                </a:lnTo>
                <a:lnTo>
                  <a:pt x="6273415" y="6621018"/>
                </a:lnTo>
                <a:lnTo>
                  <a:pt x="0" y="6621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rot="527029">
            <a:off x="11392634" y="3095426"/>
            <a:ext cx="4128452" cy="2635250"/>
          </a:xfrm>
          <a:prstGeom prst="rect">
            <a:avLst/>
          </a:prstGeom>
        </p:spPr>
        <p:txBody>
          <a:bodyPr lIns="0" tIns="0" rIns="0" bIns="0" rtlCol="0" anchor="t">
            <a:spAutoFit/>
          </a:bodyPr>
          <a:lstStyle/>
          <a:p>
            <a:pPr algn="ctr">
              <a:lnSpc>
                <a:spcPts val="7000"/>
              </a:lnSpc>
            </a:pPr>
            <a:r>
              <a:rPr lang="en-US" sz="5000" spc="150">
                <a:solidFill>
                  <a:srgbClr val="FFFFFF"/>
                </a:solidFill>
                <a:latin typeface="Lato Bold"/>
                <a:ea typeface="Lato Bold"/>
                <a:cs typeface="Lato Bold"/>
                <a:sym typeface="Lato Bold"/>
              </a:rPr>
              <a:t>Pe</a:t>
            </a:r>
            <a:r>
              <a:rPr lang="en-US" sz="5000" b="1" spc="150">
                <a:solidFill>
                  <a:srgbClr val="FFFFFF"/>
                </a:solidFill>
                <a:latin typeface="Lato Bold"/>
                <a:ea typeface="Lato Bold"/>
                <a:cs typeface="Lato Bold"/>
                <a:sym typeface="Lato Bold"/>
              </a:rPr>
              <a:t>nsion Applications are changing</a:t>
            </a:r>
          </a:p>
        </p:txBody>
      </p:sp>
      <p:sp>
        <p:nvSpPr>
          <p:cNvPr id="15" name="Freeform 6">
            <a:extLst>
              <a:ext uri="{FF2B5EF4-FFF2-40B4-BE49-F238E27FC236}">
                <a16:creationId xmlns:a16="http://schemas.microsoft.com/office/drawing/2014/main" id="{4D2FC222-5B5C-BCC6-4006-D1C51F94EB48}"/>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AutoShape 7">
            <a:extLst>
              <a:ext uri="{FF2B5EF4-FFF2-40B4-BE49-F238E27FC236}">
                <a16:creationId xmlns:a16="http://schemas.microsoft.com/office/drawing/2014/main" id="{04FDE7E5-8E6A-29CD-CDA7-0D47864EB18C}"/>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F1361458-7433-A49B-2AD4-D2270D406C85}"/>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t="-7337" b="-7337"/>
              </a:stretch>
            </a:blipFill>
          </p:spPr>
          <p:txBody>
            <a:bodyPr/>
            <a:lstStyle/>
            <a:p>
              <a:endParaRPr lang="en-GB"/>
            </a:p>
          </p:txBody>
        </p:sp>
      </p:grpSp>
      <p:sp>
        <p:nvSpPr>
          <p:cNvPr id="14" name="TextBox 14"/>
          <p:cNvSpPr txBox="1"/>
          <p:nvPr/>
        </p:nvSpPr>
        <p:spPr>
          <a:xfrm>
            <a:off x="411646" y="1963292"/>
            <a:ext cx="8573865" cy="448818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Viewing the Pension or Injury Benefit Application Form and uploaded documents</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As the case progresses, you will receive updates via auto-generated email notifications every time the status is updated or an appointment letter or Occupational Health report is uploaded to your colleague’s record. </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You can view the colleague’s case and access any uploaded documents by logging in to the MedigoldONE portal using your personal login details and clicking on the MR tab.</a:t>
            </a: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6">
            <a:extLst>
              <a:ext uri="{FF2B5EF4-FFF2-40B4-BE49-F238E27FC236}">
                <a16:creationId xmlns:a16="http://schemas.microsoft.com/office/drawing/2014/main" id="{35EA66E6-66D5-A608-F009-B3998775766E}"/>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46446E99-5420-A834-6B6B-46A6562CCDAB}"/>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8">
            <a:extLst>
              <a:ext uri="{FF2B5EF4-FFF2-40B4-BE49-F238E27FC236}">
                <a16:creationId xmlns:a16="http://schemas.microsoft.com/office/drawing/2014/main" id="{EEA80E10-7AB7-B224-3A10-B4AB3F4D3B17}"/>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r="-214269"/>
              </a:stretch>
            </a:blipFill>
          </p:spPr>
          <p:txBody>
            <a:bodyPr/>
            <a:lstStyle/>
            <a:p>
              <a:endParaRPr lang="en-GB"/>
            </a:p>
          </p:txBody>
        </p:sp>
      </p:grpSp>
      <p:grpSp>
        <p:nvGrpSpPr>
          <p:cNvPr id="14" name="Group 14"/>
          <p:cNvGrpSpPr>
            <a:grpSpLocks noChangeAspect="1"/>
          </p:cNvGrpSpPr>
          <p:nvPr/>
        </p:nvGrpSpPr>
        <p:grpSpPr>
          <a:xfrm>
            <a:off x="6040536" y="4819383"/>
            <a:ext cx="4360892" cy="4159486"/>
            <a:chOff x="0" y="0"/>
            <a:chExt cx="6324600" cy="6032500"/>
          </a:xfrm>
        </p:grpSpPr>
        <p:sp>
          <p:nvSpPr>
            <p:cNvPr id="15" name="Freeform 15"/>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a:stretch>
                <a:fillRect t="-12049" b="-12049"/>
              </a:stretch>
            </a:blipFill>
          </p:spPr>
          <p:txBody>
            <a:bodyPr/>
            <a:lstStyle/>
            <a:p>
              <a:endParaRPr lang="en-GB"/>
            </a:p>
          </p:txBody>
        </p:sp>
        <p:sp>
          <p:nvSpPr>
            <p:cNvPr id="16" name="Freeform 16"/>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04323"/>
            </a:solidFill>
          </p:spPr>
          <p:txBody>
            <a:bodyPr/>
            <a:lstStyle/>
            <a:p>
              <a:endParaRPr lang="en-GB"/>
            </a:p>
          </p:txBody>
        </p:sp>
      </p:grpSp>
      <p:sp>
        <p:nvSpPr>
          <p:cNvPr id="17" name="TextBox 17"/>
          <p:cNvSpPr txBox="1"/>
          <p:nvPr/>
        </p:nvSpPr>
        <p:spPr>
          <a:xfrm>
            <a:off x="411646" y="1963292"/>
            <a:ext cx="8573865" cy="284988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Viewing the Pension or Injury Benefit Application Form and uploaded documents</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Once logged in to your dashboard, you will see all your ongoing cases displayed. To view the referraand any uploaded documents for a specific colleague, select the </a:t>
            </a:r>
            <a:r>
              <a:rPr lang="en-US" sz="2199" b="1">
                <a:solidFill>
                  <a:srgbClr val="000000"/>
                </a:solidFill>
                <a:latin typeface="Lato Bold"/>
                <a:ea typeface="Lato Bold"/>
                <a:cs typeface="Lato Bold"/>
                <a:sym typeface="Lato Bold"/>
              </a:rPr>
              <a:t>Actions</a:t>
            </a:r>
            <a:r>
              <a:rPr lang="en-US" sz="2199">
                <a:solidFill>
                  <a:srgbClr val="000000"/>
                </a:solidFill>
                <a:latin typeface="Lato"/>
                <a:ea typeface="Lato"/>
                <a:cs typeface="Lato"/>
                <a:sym typeface="Lato"/>
              </a:rPr>
              <a:t> button against their case</a:t>
            </a:r>
          </a:p>
        </p:txBody>
      </p:sp>
      <p:sp>
        <p:nvSpPr>
          <p:cNvPr id="18" name="TextBox 18"/>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9" name="Freeform 6">
            <a:extLst>
              <a:ext uri="{FF2B5EF4-FFF2-40B4-BE49-F238E27FC236}">
                <a16:creationId xmlns:a16="http://schemas.microsoft.com/office/drawing/2014/main" id="{C7427D75-5F64-B23A-E889-C9A39C8A2914}"/>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AutoShape 7">
            <a:extLst>
              <a:ext uri="{FF2B5EF4-FFF2-40B4-BE49-F238E27FC236}">
                <a16:creationId xmlns:a16="http://schemas.microsoft.com/office/drawing/2014/main" id="{3E938BC9-7681-7E98-F061-AC633DF65C15}"/>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8" name="AutoShape 8"/>
          <p:cNvSpPr/>
          <p:nvPr/>
        </p:nvSpPr>
        <p:spPr>
          <a:xfrm>
            <a:off x="0" y="647700"/>
            <a:ext cx="6492240" cy="0"/>
          </a:xfrm>
          <a:prstGeom prst="line">
            <a:avLst/>
          </a:prstGeom>
          <a:ln w="723900" cap="flat">
            <a:solidFill>
              <a:srgbClr val="094523"/>
            </a:solidFill>
            <a:prstDash val="solid"/>
            <a:headEnd type="none" w="sm" len="sm"/>
            <a:tailEnd type="none" w="sm" len="sm"/>
          </a:ln>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195" r="-195"/>
              </a:stretch>
            </a:blipFill>
          </p:spPr>
          <p:txBody>
            <a:bodyPr/>
            <a:lstStyle/>
            <a:p>
              <a:endParaRPr lang="en-GB"/>
            </a:p>
          </p:txBody>
        </p:sp>
      </p:grpSp>
      <p:grpSp>
        <p:nvGrpSpPr>
          <p:cNvPr id="14" name="Group 14"/>
          <p:cNvGrpSpPr>
            <a:grpSpLocks noChangeAspect="1"/>
          </p:cNvGrpSpPr>
          <p:nvPr/>
        </p:nvGrpSpPr>
        <p:grpSpPr>
          <a:xfrm>
            <a:off x="6150092" y="5495361"/>
            <a:ext cx="4360892" cy="4159486"/>
            <a:chOff x="0" y="0"/>
            <a:chExt cx="6324600" cy="6032500"/>
          </a:xfrm>
        </p:grpSpPr>
        <p:sp>
          <p:nvSpPr>
            <p:cNvPr id="15" name="Freeform 15"/>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a:stretch>
                <a:fillRect b="-105218"/>
              </a:stretch>
            </a:blipFill>
          </p:spPr>
          <p:txBody>
            <a:bodyPr/>
            <a:lstStyle/>
            <a:p>
              <a:endParaRPr lang="en-GB"/>
            </a:p>
          </p:txBody>
        </p:sp>
        <p:sp>
          <p:nvSpPr>
            <p:cNvPr id="16" name="Freeform 16"/>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04323"/>
            </a:solidFill>
          </p:spPr>
          <p:txBody>
            <a:bodyPr/>
            <a:lstStyle/>
            <a:p>
              <a:endParaRPr lang="en-GB"/>
            </a:p>
          </p:txBody>
        </p:sp>
      </p:grpSp>
      <p:sp>
        <p:nvSpPr>
          <p:cNvPr id="17" name="Freeform 17"/>
          <p:cNvSpPr/>
          <p:nvPr/>
        </p:nvSpPr>
        <p:spPr>
          <a:xfrm>
            <a:off x="6253019" y="8978869"/>
            <a:ext cx="4172914" cy="544181"/>
          </a:xfrm>
          <a:custGeom>
            <a:avLst/>
            <a:gdLst/>
            <a:ahLst/>
            <a:cxnLst/>
            <a:rect l="l" t="t" r="r" b="b"/>
            <a:pathLst>
              <a:path w="4172914" h="544181">
                <a:moveTo>
                  <a:pt x="0" y="0"/>
                </a:moveTo>
                <a:lnTo>
                  <a:pt x="4172915" y="0"/>
                </a:lnTo>
                <a:lnTo>
                  <a:pt x="4172915" y="544181"/>
                </a:lnTo>
                <a:lnTo>
                  <a:pt x="0" y="544181"/>
                </a:lnTo>
                <a:lnTo>
                  <a:pt x="0" y="0"/>
                </a:lnTo>
                <a:close/>
              </a:path>
            </a:pathLst>
          </a:custGeom>
          <a:blipFill>
            <a:blip r:embed="rId5"/>
            <a:stretch>
              <a:fillRect l="-2466" r="-2038" b="-8388"/>
            </a:stretch>
          </a:blipFill>
        </p:spPr>
        <p:txBody>
          <a:bodyPr/>
          <a:lstStyle/>
          <a:p>
            <a:endParaRPr lang="en-GB"/>
          </a:p>
        </p:txBody>
      </p:sp>
      <p:sp>
        <p:nvSpPr>
          <p:cNvPr id="18" name="TextBox 18"/>
          <p:cNvSpPr txBox="1"/>
          <p:nvPr/>
        </p:nvSpPr>
        <p:spPr>
          <a:xfrm>
            <a:off x="411646" y="1566652"/>
            <a:ext cx="8573865" cy="366903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Viewing the Pension or Injury Benefit Application Form and uploaded documents</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When viewing the case, you will be able to see the full f form that was originally submitted.</a:t>
            </a:r>
          </a:p>
          <a:p>
            <a:pPr algn="l">
              <a:lnSpc>
                <a:spcPts val="3299"/>
              </a:lnSpc>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To access any uploaded documents, you simply need to click the </a:t>
            </a:r>
            <a:r>
              <a:rPr lang="en-US" sz="2199" b="1">
                <a:solidFill>
                  <a:srgbClr val="000000"/>
                </a:solidFill>
                <a:latin typeface="Lato Bold"/>
                <a:ea typeface="Lato Bold"/>
                <a:cs typeface="Lato Bold"/>
                <a:sym typeface="Lato Bold"/>
              </a:rPr>
              <a:t>Jump To </a:t>
            </a:r>
            <a:r>
              <a:rPr lang="en-US" sz="2199">
                <a:solidFill>
                  <a:srgbClr val="000000"/>
                </a:solidFill>
                <a:latin typeface="Lato"/>
                <a:ea typeface="Lato"/>
                <a:cs typeface="Lato"/>
                <a:sym typeface="Lato"/>
              </a:rPr>
              <a:t>button and select </a:t>
            </a:r>
            <a:r>
              <a:rPr lang="en-US" sz="2199" b="1">
                <a:solidFill>
                  <a:srgbClr val="000000"/>
                </a:solidFill>
                <a:latin typeface="Lato Bold"/>
                <a:ea typeface="Lato Bold"/>
                <a:cs typeface="Lato Bold"/>
                <a:sym typeface="Lato Bold"/>
              </a:rPr>
              <a:t>Your Documents from Medigold</a:t>
            </a:r>
            <a:r>
              <a:rPr lang="en-US" sz="2199">
                <a:solidFill>
                  <a:srgbClr val="000000"/>
                </a:solidFill>
                <a:latin typeface="Lato"/>
                <a:ea typeface="Lato"/>
                <a:cs typeface="Lato"/>
                <a:sym typeface="Lato"/>
              </a:rPr>
              <a:t> from the dropdown to take you directly to this section of the form.</a:t>
            </a:r>
          </a:p>
        </p:txBody>
      </p:sp>
      <p:sp>
        <p:nvSpPr>
          <p:cNvPr id="19" name="TextBox 19"/>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20" name="Freeform 6">
            <a:extLst>
              <a:ext uri="{FF2B5EF4-FFF2-40B4-BE49-F238E27FC236}">
                <a16:creationId xmlns:a16="http://schemas.microsoft.com/office/drawing/2014/main" id="{083F6155-00D6-C5C5-9555-CD28A4DF29F9}"/>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AutoShape 7">
            <a:extLst>
              <a:ext uri="{FF2B5EF4-FFF2-40B4-BE49-F238E27FC236}">
                <a16:creationId xmlns:a16="http://schemas.microsoft.com/office/drawing/2014/main" id="{17D0EA17-2DD2-9A8D-502E-746F57F9DDEA}"/>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8">
            <a:extLst>
              <a:ext uri="{FF2B5EF4-FFF2-40B4-BE49-F238E27FC236}">
                <a16:creationId xmlns:a16="http://schemas.microsoft.com/office/drawing/2014/main" id="{04D5E3BB-6637-5262-9221-A57B91371E7B}"/>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6" name="Freeform 6"/>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8" name="TextBox 8"/>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 </a:t>
            </a:r>
          </a:p>
        </p:txBody>
      </p:sp>
      <p:sp>
        <p:nvSpPr>
          <p:cNvPr id="9" name="TextBox 9"/>
          <p:cNvSpPr txBox="1"/>
          <p:nvPr/>
        </p:nvSpPr>
        <p:spPr>
          <a:xfrm>
            <a:off x="411646" y="1339024"/>
            <a:ext cx="8375300" cy="530733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Introduction</a:t>
            </a:r>
            <a:r>
              <a:rPr lang="en-US" sz="2199">
                <a:solidFill>
                  <a:srgbClr val="000000"/>
                </a:solidFill>
                <a:latin typeface="Lato"/>
                <a:ea typeface="Lato"/>
                <a:cs typeface="Lato"/>
                <a:sym typeface="Lato"/>
              </a:rPr>
              <a:t>​</a:t>
            </a: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Your migration across to Medigold’s systems is scheduled for 28th April 2025, so you should begin using MedigoldONE exclusively to request services from this date. Please note that no new requests may be made on HML Online after 24th April 2024, although there will be read-only access available until all applications are completed.​</a:t>
            </a: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Cases submitted via the HML Online system up to 24th April 2025, will continue to be managed through HML Online until their completion. Service requests for new cases must be submitted via MedigoldONE from 28th April 2025.​</a:t>
            </a:r>
          </a:p>
        </p:txBody>
      </p:sp>
      <p:sp>
        <p:nvSpPr>
          <p:cNvPr id="10" name="AutoShape 10"/>
          <p:cNvSpPr/>
          <p:nvPr/>
        </p:nvSpPr>
        <p:spPr>
          <a:xfrm>
            <a:off x="10011758" y="0"/>
            <a:ext cx="8276242" cy="10287000"/>
          </a:xfrm>
          <a:prstGeom prst="rect">
            <a:avLst/>
          </a:prstGeom>
          <a:solidFill>
            <a:srgbClr val="004323"/>
          </a:solidFill>
        </p:spPr>
        <p:txBody>
          <a:bodyPr/>
          <a:lstStyle/>
          <a:p>
            <a:endParaRPr lang="en-GB"/>
          </a:p>
        </p:txBody>
      </p:sp>
      <p:grpSp>
        <p:nvGrpSpPr>
          <p:cNvPr id="15" name="Group 15"/>
          <p:cNvGrpSpPr>
            <a:grpSpLocks noChangeAspect="1"/>
          </p:cNvGrpSpPr>
          <p:nvPr/>
        </p:nvGrpSpPr>
        <p:grpSpPr>
          <a:xfrm>
            <a:off x="9144000" y="1633327"/>
            <a:ext cx="8743833" cy="7020346"/>
            <a:chOff x="0" y="0"/>
            <a:chExt cx="7467600" cy="5995670"/>
          </a:xfrm>
        </p:grpSpPr>
        <p:sp>
          <p:nvSpPr>
            <p:cNvPr id="16" name="Freeform 16"/>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7" name="Freeform 17"/>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8" name="Freeform 18"/>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9" name="Freeform 19"/>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t="-7337" b="-7337"/>
              </a:stretch>
            </a:blipFill>
          </p:spPr>
          <p:txBody>
            <a:bodyPr/>
            <a:lstStyle/>
            <a:p>
              <a:endParaRPr lang="en-GB"/>
            </a:p>
          </p:txBody>
        </p:sp>
      </p:grpSp>
      <p:sp>
        <p:nvSpPr>
          <p:cNvPr id="20" name="Freeform 6">
            <a:extLst>
              <a:ext uri="{FF2B5EF4-FFF2-40B4-BE49-F238E27FC236}">
                <a16:creationId xmlns:a16="http://schemas.microsoft.com/office/drawing/2014/main" id="{5667E067-EDB8-A56E-F5B6-A2DA8A7E4362}"/>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AutoShape 7">
            <a:extLst>
              <a:ext uri="{FF2B5EF4-FFF2-40B4-BE49-F238E27FC236}">
                <a16:creationId xmlns:a16="http://schemas.microsoft.com/office/drawing/2014/main" id="{E8AB02EA-B805-081E-928D-0D7A7349E660}"/>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6A8F66CD-C0F4-3281-B0C9-45FAC3EDA825}"/>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TextBox 9"/>
          <p:cNvSpPr txBox="1"/>
          <p:nvPr/>
        </p:nvSpPr>
        <p:spPr>
          <a:xfrm>
            <a:off x="411646" y="1566652"/>
            <a:ext cx="8375300" cy="5307330"/>
          </a:xfrm>
          <a:prstGeom prst="rect">
            <a:avLst/>
          </a:prstGeom>
        </p:spPr>
        <p:txBody>
          <a:bodyPr lIns="0" tIns="0" rIns="0" bIns="0" rtlCol="0" anchor="t">
            <a:spAutoFit/>
          </a:bodyPr>
          <a:lstStyle/>
          <a:p>
            <a:pPr algn="l">
              <a:lnSpc>
                <a:spcPts val="3299"/>
              </a:lnSpc>
            </a:pPr>
            <a:r>
              <a:rPr lang="en-US" sz="2199">
                <a:solidFill>
                  <a:srgbClr val="000000"/>
                </a:solidFill>
                <a:latin typeface="Lato"/>
                <a:ea typeface="Lato"/>
                <a:cs typeface="Lato"/>
                <a:sym typeface="Lato"/>
              </a:rPr>
              <a:t>This means there will be a period where users may need to use both systems if they have ongoing cases in HML Online that have not been concluded by the above go-live date​.</a:t>
            </a: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All service requests should be made through MedigoldONE using the form links provided to department superusers​.</a:t>
            </a: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As well as receiving two invoices initially, you will notice some changes to the product names on your invoices and the information received on your backing sheets. Your Relationship Manager will be on hand to support with any queries you may have in relation to these changes, and your Finance team will receive a guide with the first new invoice issued.</a:t>
            </a:r>
          </a:p>
        </p:txBody>
      </p:sp>
      <p:sp>
        <p:nvSpPr>
          <p:cNvPr id="10" name="TextBox 1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 </a:t>
            </a:r>
          </a:p>
        </p:txBody>
      </p:sp>
      <p:grpSp>
        <p:nvGrpSpPr>
          <p:cNvPr id="11" name="Group 11"/>
          <p:cNvGrpSpPr>
            <a:grpSpLocks noChangeAspect="1"/>
          </p:cNvGrpSpPr>
          <p:nvPr/>
        </p:nvGrpSpPr>
        <p:grpSpPr>
          <a:xfrm>
            <a:off x="9144000" y="1633327"/>
            <a:ext cx="8743833" cy="7020346"/>
            <a:chOff x="0" y="0"/>
            <a:chExt cx="7467600" cy="5995670"/>
          </a:xfrm>
        </p:grpSpPr>
        <p:sp>
          <p:nvSpPr>
            <p:cNvPr id="12" name="Freeform 12"/>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3" name="Freeform 13"/>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4" name="Freeform 14"/>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5" name="Freeform 15"/>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8516" r="-8516"/>
              </a:stretch>
            </a:blipFill>
          </p:spPr>
          <p:txBody>
            <a:bodyPr/>
            <a:lstStyle/>
            <a:p>
              <a:endParaRPr lang="en-GB"/>
            </a:p>
          </p:txBody>
        </p:sp>
      </p:grpSp>
      <p:sp>
        <p:nvSpPr>
          <p:cNvPr id="16" name="Freeform 6">
            <a:extLst>
              <a:ext uri="{FF2B5EF4-FFF2-40B4-BE49-F238E27FC236}">
                <a16:creationId xmlns:a16="http://schemas.microsoft.com/office/drawing/2014/main" id="{895A00E7-12FC-26F2-F212-FA4D79DD8937}"/>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88B65B4C-27B7-99BB-0088-2D4A365770FB}"/>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2A71DB99-CD5B-DEE0-C5E9-4751F241A003}"/>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TextBox 9"/>
          <p:cNvSpPr txBox="1"/>
          <p:nvPr/>
        </p:nvSpPr>
        <p:spPr>
          <a:xfrm>
            <a:off x="411646" y="1339024"/>
            <a:ext cx="8375300" cy="489775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Checklist for Civil Service Pensions Referrals​:</a:t>
            </a:r>
          </a:p>
          <a:p>
            <a:pPr algn="l">
              <a:lnSpc>
                <a:spcPts val="3299"/>
              </a:lnSpc>
            </a:pPr>
            <a:r>
              <a:rPr lang="en-US" sz="2199">
                <a:solidFill>
                  <a:srgbClr val="000000"/>
                </a:solidFill>
                <a:latin typeface="Lato"/>
                <a:ea typeface="Lato"/>
                <a:cs typeface="Lato"/>
                <a:sym typeface="Lato"/>
              </a:rPr>
              <a:t>​</a:t>
            </a:r>
          </a:p>
          <a:p>
            <a:pPr algn="l">
              <a:lnSpc>
                <a:spcPts val="3299"/>
              </a:lnSpc>
            </a:pPr>
            <a:r>
              <a:rPr lang="en-US" sz="2199">
                <a:solidFill>
                  <a:srgbClr val="000000"/>
                </a:solidFill>
                <a:latin typeface="Lato"/>
                <a:ea typeface="Lato"/>
                <a:cs typeface="Lato"/>
                <a:sym typeface="Lato"/>
              </a:rPr>
              <a:t>To make a referral you will need the following as a minimum:​</a:t>
            </a:r>
          </a:p>
          <a:p>
            <a:pPr marL="474978" lvl="1" indent="-237489" algn="l">
              <a:lnSpc>
                <a:spcPts val="3299"/>
              </a:lnSpc>
              <a:buFont typeface="Arial"/>
              <a:buChar char="•"/>
            </a:pPr>
            <a:r>
              <a:rPr lang="en-US" sz="2199">
                <a:solidFill>
                  <a:srgbClr val="000000"/>
                </a:solidFill>
                <a:latin typeface="Lato"/>
                <a:ea typeface="Lato"/>
                <a:cs typeface="Lato"/>
                <a:sym typeface="Lato"/>
              </a:rPr>
              <a:t>The Referrer details and Case Worker/Line Manager details if different​</a:t>
            </a:r>
          </a:p>
          <a:p>
            <a:pPr marL="474978" lvl="1" indent="-237489" algn="l">
              <a:lnSpc>
                <a:spcPts val="3299"/>
              </a:lnSpc>
              <a:buFont typeface="Arial"/>
              <a:buChar char="•"/>
            </a:pPr>
            <a:r>
              <a:rPr lang="en-US" sz="2199">
                <a:solidFill>
                  <a:srgbClr val="000000"/>
                </a:solidFill>
                <a:latin typeface="Lato"/>
                <a:ea typeface="Lato"/>
                <a:cs typeface="Lato"/>
                <a:sym typeface="Lato"/>
              </a:rPr>
              <a:t>The employee/member’s personal details (including full name, date of birth, contact details via phone, post and email)​</a:t>
            </a:r>
          </a:p>
          <a:p>
            <a:pPr marL="474978" lvl="1" indent="-237489" algn="l">
              <a:lnSpc>
                <a:spcPts val="3299"/>
              </a:lnSpc>
              <a:buFont typeface="Arial"/>
              <a:buChar char="•"/>
            </a:pPr>
            <a:r>
              <a:rPr lang="en-US" sz="2199">
                <a:solidFill>
                  <a:srgbClr val="000000"/>
                </a:solidFill>
                <a:latin typeface="Lato"/>
                <a:ea typeface="Lato"/>
                <a:cs typeface="Lato"/>
                <a:sym typeface="Lato"/>
              </a:rPr>
              <a:t>The employee/member’s employment details (job title, contracted hours, dates where relevant)​</a:t>
            </a:r>
          </a:p>
          <a:p>
            <a:pPr marL="474978" lvl="1" indent="-237489" algn="l">
              <a:lnSpc>
                <a:spcPts val="3299"/>
              </a:lnSpc>
              <a:buFont typeface="Arial"/>
              <a:buChar char="•"/>
            </a:pPr>
            <a:r>
              <a:rPr lang="en-US" sz="2199">
                <a:solidFill>
                  <a:srgbClr val="000000"/>
                </a:solidFill>
                <a:latin typeface="Lato"/>
                <a:ea typeface="Lato"/>
                <a:cs typeface="Lato"/>
                <a:sym typeface="Lato"/>
              </a:rPr>
              <a:t>The pension scheme the employee/member belongs to, along with scheme pension age and also state pension age where relevant​</a:t>
            </a:r>
          </a:p>
        </p:txBody>
      </p:sp>
      <p:sp>
        <p:nvSpPr>
          <p:cNvPr id="10" name="TextBox 1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 </a:t>
            </a:r>
          </a:p>
        </p:txBody>
      </p:sp>
      <p:grpSp>
        <p:nvGrpSpPr>
          <p:cNvPr id="11" name="Group 11"/>
          <p:cNvGrpSpPr>
            <a:grpSpLocks noChangeAspect="1"/>
          </p:cNvGrpSpPr>
          <p:nvPr/>
        </p:nvGrpSpPr>
        <p:grpSpPr>
          <a:xfrm>
            <a:off x="9144000" y="1633327"/>
            <a:ext cx="8743833" cy="7020346"/>
            <a:chOff x="0" y="0"/>
            <a:chExt cx="7467600" cy="5995670"/>
          </a:xfrm>
        </p:grpSpPr>
        <p:sp>
          <p:nvSpPr>
            <p:cNvPr id="12" name="Freeform 12"/>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3" name="Freeform 13"/>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4" name="Freeform 14"/>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5" name="Freeform 15"/>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8516" r="-8516"/>
              </a:stretch>
            </a:blipFill>
          </p:spPr>
          <p:txBody>
            <a:bodyPr/>
            <a:lstStyle/>
            <a:p>
              <a:endParaRPr lang="en-GB"/>
            </a:p>
          </p:txBody>
        </p:sp>
      </p:grpSp>
      <p:sp>
        <p:nvSpPr>
          <p:cNvPr id="16" name="Freeform 6">
            <a:extLst>
              <a:ext uri="{FF2B5EF4-FFF2-40B4-BE49-F238E27FC236}">
                <a16:creationId xmlns:a16="http://schemas.microsoft.com/office/drawing/2014/main" id="{5FFDD433-288D-16F7-E51E-55BE6EC84DF6}"/>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C5F21BDF-1D42-5EC1-DEC0-FDBD00435B1A}"/>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a:extLst>
              <a:ext uri="{FF2B5EF4-FFF2-40B4-BE49-F238E27FC236}">
                <a16:creationId xmlns:a16="http://schemas.microsoft.com/office/drawing/2014/main" id="{A904C08F-36DE-2660-C607-27CE7D7F0D76}"/>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sp>
        <p:nvSpPr>
          <p:cNvPr id="9" name="TextBox 9"/>
          <p:cNvSpPr txBox="1"/>
          <p:nvPr/>
        </p:nvSpPr>
        <p:spPr>
          <a:xfrm>
            <a:off x="411646" y="1339024"/>
            <a:ext cx="8375300" cy="571690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Checklist for Civil Service Pensions Referrals​:</a:t>
            </a:r>
            <a:r>
              <a:rPr lang="en-US" sz="2199">
                <a:solidFill>
                  <a:srgbClr val="000000"/>
                </a:solidFill>
                <a:latin typeface="Lato"/>
                <a:ea typeface="Lato"/>
                <a:cs typeface="Lato"/>
                <a:sym typeface="Lato"/>
              </a:rPr>
              <a:t>​</a:t>
            </a:r>
          </a:p>
          <a:p>
            <a:pPr algn="l">
              <a:lnSpc>
                <a:spcPts val="3299"/>
              </a:lnSpc>
            </a:pPr>
            <a:endParaRPr lang="en-US" sz="2199">
              <a:solidFill>
                <a:srgbClr val="000000"/>
              </a:solidFill>
              <a:latin typeface="Lato"/>
              <a:ea typeface="Lato"/>
              <a:cs typeface="Lato"/>
              <a:sym typeface="Lato"/>
            </a:endParaRPr>
          </a:p>
          <a:p>
            <a:pPr algn="l">
              <a:lnSpc>
                <a:spcPts val="3299"/>
              </a:lnSpc>
            </a:pPr>
            <a:r>
              <a:rPr lang="en-US" sz="2199">
                <a:solidFill>
                  <a:srgbClr val="000000"/>
                </a:solidFill>
                <a:latin typeface="Lato"/>
                <a:ea typeface="Lato"/>
                <a:cs typeface="Lato"/>
                <a:sym typeface="Lato"/>
              </a:rPr>
              <a:t>You will also need the relevant Civil Service Pensions application form:​</a:t>
            </a:r>
          </a:p>
          <a:p>
            <a:pPr marL="474978" lvl="1" indent="-237489" algn="l">
              <a:lnSpc>
                <a:spcPts val="3299"/>
              </a:lnSpc>
              <a:buFont typeface="Arial"/>
              <a:buChar char="•"/>
            </a:pPr>
            <a:r>
              <a:rPr lang="en-US" sz="2199">
                <a:solidFill>
                  <a:srgbClr val="000000"/>
                </a:solidFill>
                <a:latin typeface="Lato"/>
                <a:ea typeface="Lato"/>
                <a:cs typeface="Lato"/>
                <a:sym typeface="Lato"/>
              </a:rPr>
              <a:t>For IHR, you will need a fully completed IHR1 P1 from member and P2 from employer along with any recent OH reports, and other documents listed in IHR1, if applicable.​</a:t>
            </a:r>
          </a:p>
          <a:p>
            <a:pPr marL="474978" lvl="1" indent="-237489" algn="l">
              <a:lnSpc>
                <a:spcPts val="3299"/>
              </a:lnSpc>
              <a:buFont typeface="Arial"/>
              <a:buChar char="•"/>
            </a:pPr>
            <a:r>
              <a:rPr lang="en-US" sz="2199">
                <a:solidFill>
                  <a:srgbClr val="000000"/>
                </a:solidFill>
                <a:latin typeface="Lato"/>
                <a:ea typeface="Lato"/>
                <a:cs typeface="Lato"/>
                <a:sym typeface="Lato"/>
              </a:rPr>
              <a:t>For EPPA, you will need a fully completed EPPA1 P1 from member and P2 from employer, along with any OH reports and other documents listed in EPPA1, if applicable. ​</a:t>
            </a:r>
          </a:p>
          <a:p>
            <a:pPr marL="474978" lvl="1" indent="-237489" algn="l">
              <a:lnSpc>
                <a:spcPts val="3299"/>
              </a:lnSpc>
              <a:buFont typeface="Arial"/>
              <a:buChar char="•"/>
            </a:pPr>
            <a:r>
              <a:rPr lang="en-US" sz="2199">
                <a:solidFill>
                  <a:srgbClr val="000000"/>
                </a:solidFill>
                <a:latin typeface="Lato"/>
                <a:ea typeface="Lato"/>
                <a:cs typeface="Lato"/>
                <a:sym typeface="Lato"/>
              </a:rPr>
              <a:t>For Appeal, you will need a fully completed APP1 P1 from member and P2 from employer along with original SMA outcome, and other documents listed in APP1, if applicable. ​</a:t>
            </a:r>
          </a:p>
          <a:p>
            <a:pPr algn="l">
              <a:lnSpc>
                <a:spcPts val="3299"/>
              </a:lnSpc>
            </a:pPr>
            <a:r>
              <a:rPr lang="en-US" sz="2199">
                <a:solidFill>
                  <a:srgbClr val="000000"/>
                </a:solidFill>
                <a:latin typeface="Lato"/>
                <a:ea typeface="Lato"/>
                <a:cs typeface="Lato"/>
                <a:sym typeface="Lato"/>
              </a:rPr>
              <a:t>​</a:t>
            </a:r>
          </a:p>
        </p:txBody>
      </p:sp>
      <p:sp>
        <p:nvSpPr>
          <p:cNvPr id="10" name="TextBox 10"/>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 </a:t>
            </a:r>
          </a:p>
        </p:txBody>
      </p:sp>
      <p:grpSp>
        <p:nvGrpSpPr>
          <p:cNvPr id="11" name="Group 11"/>
          <p:cNvGrpSpPr>
            <a:grpSpLocks noChangeAspect="1"/>
          </p:cNvGrpSpPr>
          <p:nvPr/>
        </p:nvGrpSpPr>
        <p:grpSpPr>
          <a:xfrm>
            <a:off x="9144000" y="1633327"/>
            <a:ext cx="8743833" cy="7020346"/>
            <a:chOff x="0" y="0"/>
            <a:chExt cx="7467600" cy="5995670"/>
          </a:xfrm>
        </p:grpSpPr>
        <p:sp>
          <p:nvSpPr>
            <p:cNvPr id="12" name="Freeform 12"/>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3" name="Freeform 13"/>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4" name="Freeform 14"/>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5" name="Freeform 15"/>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8516" r="-8516"/>
              </a:stretch>
            </a:blipFill>
          </p:spPr>
          <p:txBody>
            <a:bodyPr/>
            <a:lstStyle/>
            <a:p>
              <a:endParaRPr lang="en-GB"/>
            </a:p>
          </p:txBody>
        </p:sp>
      </p:grpSp>
      <p:sp>
        <p:nvSpPr>
          <p:cNvPr id="16" name="Freeform 6">
            <a:extLst>
              <a:ext uri="{FF2B5EF4-FFF2-40B4-BE49-F238E27FC236}">
                <a16:creationId xmlns:a16="http://schemas.microsoft.com/office/drawing/2014/main" id="{9C322F0B-EC07-ABBB-E9A0-E45B6F290471}"/>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AutoShape 7">
            <a:extLst>
              <a:ext uri="{FF2B5EF4-FFF2-40B4-BE49-F238E27FC236}">
                <a16:creationId xmlns:a16="http://schemas.microsoft.com/office/drawing/2014/main" id="{3235C43F-F78F-C86E-1B66-44BD6430311A}"/>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8">
            <a:extLst>
              <a:ext uri="{FF2B5EF4-FFF2-40B4-BE49-F238E27FC236}">
                <a16:creationId xmlns:a16="http://schemas.microsoft.com/office/drawing/2014/main" id="{D8AF2757-4834-7B59-C7F7-B8712B0BAA2E}"/>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223809" t="-183960" r="-8516"/>
              </a:stretch>
            </a:blipFill>
          </p:spPr>
          <p:txBody>
            <a:bodyPr/>
            <a:lstStyle/>
            <a:p>
              <a:endParaRPr lang="en-GB"/>
            </a:p>
          </p:txBody>
        </p:sp>
      </p:grpSp>
      <p:sp>
        <p:nvSpPr>
          <p:cNvPr id="14" name="TextBox 14"/>
          <p:cNvSpPr txBox="1"/>
          <p:nvPr/>
        </p:nvSpPr>
        <p:spPr>
          <a:xfrm>
            <a:off x="411646" y="1424001"/>
            <a:ext cx="8375300" cy="571690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How to make a good referral</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If you are unfamiliar with the process, please read the Civil Service Pensions Ill Health Retirement (IHR)- Procedural Guidance for Employers (Annex 6J).​</a:t>
            </a:r>
          </a:p>
          <a:p>
            <a:pPr marL="474978" lvl="1" indent="-237489" algn="l">
              <a:lnSpc>
                <a:spcPts val="3299"/>
              </a:lnSpc>
              <a:buFont typeface="Arial"/>
              <a:buChar char="•"/>
            </a:pPr>
            <a:r>
              <a:rPr lang="en-US" sz="2199">
                <a:solidFill>
                  <a:srgbClr val="000000"/>
                </a:solidFill>
                <a:latin typeface="Lato"/>
                <a:ea typeface="Lato"/>
                <a:cs typeface="Lato"/>
                <a:sym typeface="Lato"/>
              </a:rPr>
              <a:t>The relevant Civil Service Pensions application form (IHR1, EPPA1, APP1) should be fully completed- P1 by member and P2 by employer.​</a:t>
            </a:r>
          </a:p>
          <a:p>
            <a:pPr marL="474978" lvl="1" indent="-237489" algn="l">
              <a:lnSpc>
                <a:spcPts val="3299"/>
              </a:lnSpc>
              <a:buFont typeface="Arial"/>
              <a:buChar char="•"/>
            </a:pPr>
            <a:r>
              <a:rPr lang="en-US" sz="2199">
                <a:solidFill>
                  <a:srgbClr val="000000"/>
                </a:solidFill>
                <a:latin typeface="Lato"/>
                <a:ea typeface="Lato"/>
                <a:cs typeface="Lato"/>
                <a:sym typeface="Lato"/>
              </a:rPr>
              <a:t>Include all the documents listed at the end of the relevant Civil Service Pensions application form with the referral, in PDF format and appropriately labelled. ​</a:t>
            </a:r>
          </a:p>
          <a:p>
            <a:pPr marL="474978" lvl="1" indent="-237489" algn="l">
              <a:lnSpc>
                <a:spcPts val="3299"/>
              </a:lnSpc>
              <a:buFont typeface="Arial"/>
              <a:buChar char="•"/>
            </a:pPr>
            <a:r>
              <a:rPr lang="en-US" sz="2199">
                <a:solidFill>
                  <a:srgbClr val="000000"/>
                </a:solidFill>
                <a:latin typeface="Lato"/>
                <a:ea typeface="Lato"/>
                <a:cs typeface="Lato"/>
                <a:sym typeface="Lato"/>
              </a:rPr>
              <a:t>If the relevant Civil Service Pensions application form has been suitably completed, all the information required for the MedigoldOne Referral form should be available. ​</a:t>
            </a: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16"/>
          <p:cNvSpPr/>
          <p:nvPr/>
        </p:nvSpPr>
        <p:spPr>
          <a:xfrm>
            <a:off x="11897715" y="2695701"/>
            <a:ext cx="3236402" cy="3236402"/>
          </a:xfrm>
          <a:custGeom>
            <a:avLst/>
            <a:gdLst/>
            <a:ahLst/>
            <a:cxnLst/>
            <a:rect l="l" t="t" r="r" b="b"/>
            <a:pathLst>
              <a:path w="3236402" h="3236402">
                <a:moveTo>
                  <a:pt x="0" y="0"/>
                </a:moveTo>
                <a:lnTo>
                  <a:pt x="3236402" y="0"/>
                </a:lnTo>
                <a:lnTo>
                  <a:pt x="3236402" y="3236402"/>
                </a:lnTo>
                <a:lnTo>
                  <a:pt x="0" y="3236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6">
            <a:extLst>
              <a:ext uri="{FF2B5EF4-FFF2-40B4-BE49-F238E27FC236}">
                <a16:creationId xmlns:a16="http://schemas.microsoft.com/office/drawing/2014/main" id="{961114D9-FA57-5D6C-3AE2-CB3A58AED1F2}"/>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toShape 7">
            <a:extLst>
              <a:ext uri="{FF2B5EF4-FFF2-40B4-BE49-F238E27FC236}">
                <a16:creationId xmlns:a16="http://schemas.microsoft.com/office/drawing/2014/main" id="{534D9C0C-351F-F8BB-8F7B-4ADC9F73C084}"/>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8">
            <a:extLst>
              <a:ext uri="{FF2B5EF4-FFF2-40B4-BE49-F238E27FC236}">
                <a16:creationId xmlns:a16="http://schemas.microsoft.com/office/drawing/2014/main" id="{9D74B2A6-F84A-C970-1058-1793293E39DE}"/>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223809" t="-183960" r="-8516"/>
              </a:stretch>
            </a:blipFill>
          </p:spPr>
          <p:txBody>
            <a:bodyPr/>
            <a:lstStyle/>
            <a:p>
              <a:endParaRPr lang="en-GB"/>
            </a:p>
          </p:txBody>
        </p:sp>
      </p:grpSp>
      <p:sp>
        <p:nvSpPr>
          <p:cNvPr id="14" name="TextBox 14"/>
          <p:cNvSpPr txBox="1"/>
          <p:nvPr/>
        </p:nvSpPr>
        <p:spPr>
          <a:xfrm>
            <a:off x="411646" y="1424001"/>
            <a:ext cx="8375300" cy="5716905"/>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How to make a good referral</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If you are unfamiliar with the process, please read the Civil Service Pensions Ill Health Retirement (IHR)- Procedural Guidance for Employers (Annex 6J).​</a:t>
            </a:r>
          </a:p>
          <a:p>
            <a:pPr marL="474978" lvl="1" indent="-237489" algn="l">
              <a:lnSpc>
                <a:spcPts val="3299"/>
              </a:lnSpc>
              <a:buFont typeface="Arial"/>
              <a:buChar char="•"/>
            </a:pPr>
            <a:r>
              <a:rPr lang="en-US" sz="2199">
                <a:solidFill>
                  <a:srgbClr val="000000"/>
                </a:solidFill>
                <a:latin typeface="Lato"/>
                <a:ea typeface="Lato"/>
                <a:cs typeface="Lato"/>
                <a:sym typeface="Lato"/>
              </a:rPr>
              <a:t>The relevant Civil Service Pensions application form (IHR1, EPPA1, APP1) should be fully completed- P1 by member and P2 by employer.​</a:t>
            </a:r>
          </a:p>
          <a:p>
            <a:pPr marL="474978" lvl="1" indent="-237489" algn="l">
              <a:lnSpc>
                <a:spcPts val="3299"/>
              </a:lnSpc>
              <a:buFont typeface="Arial"/>
              <a:buChar char="•"/>
            </a:pPr>
            <a:r>
              <a:rPr lang="en-US" sz="2199">
                <a:solidFill>
                  <a:srgbClr val="000000"/>
                </a:solidFill>
                <a:latin typeface="Lato"/>
                <a:ea typeface="Lato"/>
                <a:cs typeface="Lato"/>
                <a:sym typeface="Lato"/>
              </a:rPr>
              <a:t>Include all the documents listed at the end of the relevant Civil Service Pensions application form with the referral, in PDF format and appropriately labelled. ​</a:t>
            </a:r>
          </a:p>
          <a:p>
            <a:pPr marL="474978" lvl="1" indent="-237489" algn="l">
              <a:lnSpc>
                <a:spcPts val="3299"/>
              </a:lnSpc>
              <a:buFont typeface="Arial"/>
              <a:buChar char="•"/>
            </a:pPr>
            <a:r>
              <a:rPr lang="en-US" sz="2199">
                <a:solidFill>
                  <a:srgbClr val="000000"/>
                </a:solidFill>
                <a:latin typeface="Lato"/>
                <a:ea typeface="Lato"/>
                <a:cs typeface="Lato"/>
                <a:sym typeface="Lato"/>
              </a:rPr>
              <a:t>If the relevant Civil Service Pensions application form has been suitably completed, all the information required for the MedigoldOne Referral form should be available. ​</a:t>
            </a: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16"/>
          <p:cNvSpPr/>
          <p:nvPr/>
        </p:nvSpPr>
        <p:spPr>
          <a:xfrm>
            <a:off x="11897715" y="2695701"/>
            <a:ext cx="3236402" cy="3236402"/>
          </a:xfrm>
          <a:custGeom>
            <a:avLst/>
            <a:gdLst/>
            <a:ahLst/>
            <a:cxnLst/>
            <a:rect l="l" t="t" r="r" b="b"/>
            <a:pathLst>
              <a:path w="3236402" h="3236402">
                <a:moveTo>
                  <a:pt x="0" y="0"/>
                </a:moveTo>
                <a:lnTo>
                  <a:pt x="3236402" y="0"/>
                </a:lnTo>
                <a:lnTo>
                  <a:pt x="3236402" y="3236402"/>
                </a:lnTo>
                <a:lnTo>
                  <a:pt x="0" y="3236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6">
            <a:extLst>
              <a:ext uri="{FF2B5EF4-FFF2-40B4-BE49-F238E27FC236}">
                <a16:creationId xmlns:a16="http://schemas.microsoft.com/office/drawing/2014/main" id="{A81F6CF1-5136-221F-23F0-D401E6DE382E}"/>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toShape 7">
            <a:extLst>
              <a:ext uri="{FF2B5EF4-FFF2-40B4-BE49-F238E27FC236}">
                <a16:creationId xmlns:a16="http://schemas.microsoft.com/office/drawing/2014/main" id="{C4321A62-D357-BF3F-F215-CA49FC990996}"/>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8">
            <a:extLst>
              <a:ext uri="{FF2B5EF4-FFF2-40B4-BE49-F238E27FC236}">
                <a16:creationId xmlns:a16="http://schemas.microsoft.com/office/drawing/2014/main" id="{5B50E12B-E334-43C9-F541-DC7E7CD592BC}"/>
              </a:ext>
            </a:extLst>
          </p:cNvPr>
          <p:cNvSpPr/>
          <p:nvPr/>
        </p:nvSpPr>
        <p:spPr>
          <a:xfrm>
            <a:off x="0" y="723900"/>
            <a:ext cx="6492240" cy="0"/>
          </a:xfrm>
          <a:prstGeom prst="line">
            <a:avLst/>
          </a:prstGeom>
          <a:ln w="723900" cap="flat">
            <a:solidFill>
              <a:srgbClr val="094523"/>
            </a:solidFill>
            <a:prstDash val="solid"/>
            <a:headEnd type="none" w="sm" len="sm"/>
            <a:tailEnd type="none" w="sm" len="sm"/>
          </a:ln>
        </p:spPr>
        <p:txBody>
          <a:bodyPr/>
          <a:lstStyle/>
          <a:p>
            <a:endParaRPr lang="en-GB"/>
          </a:p>
        </p:txBody>
      </p:sp>
      <p:sp>
        <p:nvSpPr>
          <p:cNvPr id="2" name="AutoShape 2"/>
          <p:cNvSpPr/>
          <p:nvPr/>
        </p:nvSpPr>
        <p:spPr>
          <a:xfrm>
            <a:off x="10011758" y="0"/>
            <a:ext cx="8276242" cy="10287000"/>
          </a:xfrm>
          <a:prstGeom prst="rect">
            <a:avLst/>
          </a:prstGeom>
          <a:solidFill>
            <a:srgbClr val="004323"/>
          </a:solidFill>
        </p:spPr>
        <p:txBody>
          <a:bodyPr/>
          <a:lstStyle/>
          <a:p>
            <a:endParaRPr lang="en-GB"/>
          </a:p>
        </p:txBody>
      </p:sp>
      <p:sp>
        <p:nvSpPr>
          <p:cNvPr id="7" name="Freeform 7"/>
          <p:cNvSpPr/>
          <p:nvPr/>
        </p:nvSpPr>
        <p:spPr>
          <a:xfrm>
            <a:off x="411646" y="8978869"/>
            <a:ext cx="2734858" cy="937580"/>
          </a:xfrm>
          <a:custGeom>
            <a:avLst/>
            <a:gdLst/>
            <a:ahLst/>
            <a:cxnLst/>
            <a:rect l="l" t="t" r="r" b="b"/>
            <a:pathLst>
              <a:path w="2734858" h="937580">
                <a:moveTo>
                  <a:pt x="0" y="0"/>
                </a:moveTo>
                <a:lnTo>
                  <a:pt x="2734857" y="0"/>
                </a:lnTo>
                <a:lnTo>
                  <a:pt x="2734857" y="937580"/>
                </a:lnTo>
                <a:lnTo>
                  <a:pt x="0" y="937580"/>
                </a:lnTo>
                <a:lnTo>
                  <a:pt x="0" y="0"/>
                </a:lnTo>
                <a:close/>
              </a:path>
            </a:pathLst>
          </a:custGeom>
          <a:blipFill>
            <a:blip r:embed="rId2"/>
            <a:stretch>
              <a:fillRect l="-12457" t="-45825" r="-12832" b="-36904"/>
            </a:stretch>
          </a:blipFill>
        </p:spPr>
        <p:txBody>
          <a:bodyPr/>
          <a:lstStyle/>
          <a:p>
            <a:endParaRPr lang="en-GB"/>
          </a:p>
        </p:txBody>
      </p:sp>
      <p:grpSp>
        <p:nvGrpSpPr>
          <p:cNvPr id="9" name="Group 9"/>
          <p:cNvGrpSpPr>
            <a:grpSpLocks noChangeAspect="1"/>
          </p:cNvGrpSpPr>
          <p:nvPr/>
        </p:nvGrpSpPr>
        <p:grpSpPr>
          <a:xfrm>
            <a:off x="9144000" y="1633327"/>
            <a:ext cx="8743833" cy="7020346"/>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12" name="Freeform 12"/>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223809" t="-183960" r="-8516"/>
              </a:stretch>
            </a:blipFill>
          </p:spPr>
          <p:txBody>
            <a:bodyPr/>
            <a:lstStyle/>
            <a:p>
              <a:endParaRPr lang="en-GB"/>
            </a:p>
          </p:txBody>
        </p:sp>
      </p:grpSp>
      <p:sp>
        <p:nvSpPr>
          <p:cNvPr id="14" name="TextBox 14"/>
          <p:cNvSpPr txBox="1"/>
          <p:nvPr/>
        </p:nvSpPr>
        <p:spPr>
          <a:xfrm>
            <a:off x="411646" y="1424001"/>
            <a:ext cx="8375300" cy="3669030"/>
          </a:xfrm>
          <a:prstGeom prst="rect">
            <a:avLst/>
          </a:prstGeom>
        </p:spPr>
        <p:txBody>
          <a:bodyPr lIns="0" tIns="0" rIns="0" bIns="0" rtlCol="0" anchor="t">
            <a:spAutoFit/>
          </a:bodyPr>
          <a:lstStyle/>
          <a:p>
            <a:pPr algn="l">
              <a:lnSpc>
                <a:spcPts val="3299"/>
              </a:lnSpc>
            </a:pPr>
            <a:r>
              <a:rPr lang="en-US" sz="2199" b="1">
                <a:solidFill>
                  <a:srgbClr val="000000"/>
                </a:solidFill>
                <a:latin typeface="Lato Bold"/>
                <a:ea typeface="Lato Bold"/>
                <a:cs typeface="Lato Bold"/>
                <a:sym typeface="Lato Bold"/>
              </a:rPr>
              <a:t>How to make a good referral</a:t>
            </a:r>
          </a:p>
          <a:p>
            <a:pPr algn="l">
              <a:lnSpc>
                <a:spcPts val="3299"/>
              </a:lnSpc>
            </a:pPr>
            <a:endParaRPr lang="en-US" sz="2199" b="1">
              <a:solidFill>
                <a:srgbClr val="000000"/>
              </a:solidFill>
              <a:latin typeface="Lato Bold"/>
              <a:ea typeface="Lato Bold"/>
              <a:cs typeface="Lato Bold"/>
              <a:sym typeface="Lato Bold"/>
            </a:endParaRPr>
          </a:p>
          <a:p>
            <a:pPr marL="474978" lvl="1" indent="-237489" algn="l">
              <a:lnSpc>
                <a:spcPts val="3299"/>
              </a:lnSpc>
              <a:buFont typeface="Arial"/>
              <a:buChar char="•"/>
            </a:pPr>
            <a:r>
              <a:rPr lang="en-US" sz="2199">
                <a:solidFill>
                  <a:srgbClr val="000000"/>
                </a:solidFill>
                <a:latin typeface="Lato"/>
                <a:ea typeface="Lato"/>
                <a:cs typeface="Lato"/>
                <a:sym typeface="Lato"/>
              </a:rPr>
              <a:t>Please ensure that all the required documents are attached in the correct order and format, otherwise it may result in a delay in processing and/or the referral being rejected. ​</a:t>
            </a:r>
          </a:p>
          <a:p>
            <a:pPr marL="474978" lvl="1" indent="-237489" algn="l">
              <a:lnSpc>
                <a:spcPts val="3299"/>
              </a:lnSpc>
              <a:buFont typeface="Arial"/>
              <a:buChar char="•"/>
            </a:pPr>
            <a:endParaRPr lang="en-US" sz="2199">
              <a:solidFill>
                <a:srgbClr val="000000"/>
              </a:solidFill>
              <a:latin typeface="Lato"/>
              <a:ea typeface="Lato"/>
              <a:cs typeface="Lato"/>
              <a:sym typeface="Lato"/>
            </a:endParaRPr>
          </a:p>
          <a:p>
            <a:pPr marL="474978" lvl="1" indent="-237489" algn="l">
              <a:lnSpc>
                <a:spcPts val="3299"/>
              </a:lnSpc>
              <a:buFont typeface="Arial"/>
              <a:buChar char="•"/>
            </a:pPr>
            <a:r>
              <a:rPr lang="en-US" sz="2199">
                <a:solidFill>
                  <a:srgbClr val="000000"/>
                </a:solidFill>
                <a:latin typeface="Lato"/>
                <a:ea typeface="Lato"/>
                <a:cs typeface="Lato"/>
                <a:sym typeface="Lato"/>
              </a:rPr>
              <a:t>If the employee is terminally ill with limited life expectancy, include any available medical evidence confirming diagnosis and prognosis so the referral can be fast-tracked. </a:t>
            </a:r>
          </a:p>
        </p:txBody>
      </p:sp>
      <p:sp>
        <p:nvSpPr>
          <p:cNvPr id="15" name="TextBox 15"/>
          <p:cNvSpPr txBox="1"/>
          <p:nvPr/>
        </p:nvSpPr>
        <p:spPr>
          <a:xfrm>
            <a:off x="142915" y="504247"/>
            <a:ext cx="6007178" cy="377191"/>
          </a:xfrm>
          <a:prstGeom prst="rect">
            <a:avLst/>
          </a:prstGeom>
        </p:spPr>
        <p:txBody>
          <a:bodyPr lIns="0" tIns="0" rIns="0" bIns="0" rtlCol="0" anchor="t">
            <a:spAutoFit/>
          </a:bodyPr>
          <a:lstStyle/>
          <a:p>
            <a:pPr algn="l">
              <a:lnSpc>
                <a:spcPts val="3149"/>
              </a:lnSpc>
            </a:pPr>
            <a:r>
              <a:rPr lang="en-US" sz="2099" b="1">
                <a:solidFill>
                  <a:srgbClr val="FFFFFF"/>
                </a:solidFill>
                <a:latin typeface="Lato Bold"/>
                <a:ea typeface="Lato Bold"/>
                <a:cs typeface="Lato Bold"/>
                <a:sym typeface="Lato Bold"/>
              </a:rPr>
              <a:t>Referrer Guide</a:t>
            </a:r>
          </a:p>
        </p:txBody>
      </p:sp>
      <p:sp>
        <p:nvSpPr>
          <p:cNvPr id="16" name="Freeform 16"/>
          <p:cNvSpPr/>
          <p:nvPr/>
        </p:nvSpPr>
        <p:spPr>
          <a:xfrm>
            <a:off x="11897715" y="2695701"/>
            <a:ext cx="3236402" cy="3236402"/>
          </a:xfrm>
          <a:custGeom>
            <a:avLst/>
            <a:gdLst/>
            <a:ahLst/>
            <a:cxnLst/>
            <a:rect l="l" t="t" r="r" b="b"/>
            <a:pathLst>
              <a:path w="3236402" h="3236402">
                <a:moveTo>
                  <a:pt x="0" y="0"/>
                </a:moveTo>
                <a:lnTo>
                  <a:pt x="3236402" y="0"/>
                </a:lnTo>
                <a:lnTo>
                  <a:pt x="3236402" y="3236402"/>
                </a:lnTo>
                <a:lnTo>
                  <a:pt x="0" y="3236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6">
            <a:extLst>
              <a:ext uri="{FF2B5EF4-FFF2-40B4-BE49-F238E27FC236}">
                <a16:creationId xmlns:a16="http://schemas.microsoft.com/office/drawing/2014/main" id="{44CEA86D-8D6B-E265-1B1F-29D067507441}"/>
              </a:ext>
            </a:extLst>
          </p:cNvPr>
          <p:cNvSpPr/>
          <p:nvPr/>
        </p:nvSpPr>
        <p:spPr>
          <a:xfrm>
            <a:off x="15225759" y="8648700"/>
            <a:ext cx="2589914" cy="1316297"/>
          </a:xfrm>
          <a:custGeom>
            <a:avLst/>
            <a:gdLst/>
            <a:ahLst/>
            <a:cxnLst/>
            <a:rect l="l" t="t" r="r" b="b"/>
            <a:pathLst>
              <a:path w="4616190" h="1913890">
                <a:moveTo>
                  <a:pt x="4616190" y="956945"/>
                </a:moveTo>
                <a:cubicBezTo>
                  <a:pt x="4616190" y="1485392"/>
                  <a:pt x="4187818" y="1913890"/>
                  <a:pt x="3659244" y="1913890"/>
                </a:cubicBezTo>
                <a:lnTo>
                  <a:pt x="956945" y="1913890"/>
                </a:lnTo>
                <a:cubicBezTo>
                  <a:pt x="428371" y="1913890"/>
                  <a:pt x="0" y="1485392"/>
                  <a:pt x="0" y="956945"/>
                </a:cubicBezTo>
                <a:cubicBezTo>
                  <a:pt x="0" y="428371"/>
                  <a:pt x="428371" y="0"/>
                  <a:pt x="956945" y="0"/>
                </a:cubicBezTo>
                <a:lnTo>
                  <a:pt x="3659244" y="0"/>
                </a:lnTo>
                <a:cubicBezTo>
                  <a:pt x="4187692" y="0"/>
                  <a:pt x="4616190" y="428371"/>
                  <a:pt x="4616190" y="956945"/>
                </a:cubicBezTo>
                <a:close/>
              </a:path>
            </a:pathLst>
          </a:custGeom>
          <a:solidFill>
            <a:srgbClr val="998B52"/>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AutoShape 7">
            <a:extLst>
              <a:ext uri="{FF2B5EF4-FFF2-40B4-BE49-F238E27FC236}">
                <a16:creationId xmlns:a16="http://schemas.microsoft.com/office/drawing/2014/main" id="{5FFC1BF3-F374-A110-503A-BBB9F331EE8F}"/>
              </a:ext>
            </a:extLst>
          </p:cNvPr>
          <p:cNvSpPr/>
          <p:nvPr/>
        </p:nvSpPr>
        <p:spPr>
          <a:xfrm>
            <a:off x="16115019" y="9268748"/>
            <a:ext cx="1061704" cy="0"/>
          </a:xfrm>
          <a:prstGeom prst="line">
            <a:avLst/>
          </a:prstGeom>
          <a:ln w="76200" cap="rnd">
            <a:solidFill>
              <a:srgbClr val="004323"/>
            </a:solidFill>
            <a:prstDash val="solid"/>
            <a:headEnd type="none" w="sm" len="sm"/>
            <a:tailEnd type="triangle" w="lg"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9F494B5A3F94A9FA1C33958E94399" ma:contentTypeVersion="17" ma:contentTypeDescription="Create a new document." ma:contentTypeScope="" ma:versionID="4c290a0935bb7a696a22d43e89b2a61d">
  <xsd:schema xmlns:xsd="http://www.w3.org/2001/XMLSchema" xmlns:xs="http://www.w3.org/2001/XMLSchema" xmlns:p="http://schemas.microsoft.com/office/2006/metadata/properties" xmlns:ns2="84f1b6a2-29fb-43fc-9bb6-ea2898dc9b9a" xmlns:ns3="a07c3414-cdab-4842-bd84-bf1b12b32113" targetNamespace="http://schemas.microsoft.com/office/2006/metadata/properties" ma:root="true" ma:fieldsID="72dcba77373c14ab825f003f44802335" ns2:_="" ns3:_="">
    <xsd:import namespace="84f1b6a2-29fb-43fc-9bb6-ea2898dc9b9a"/>
    <xsd:import namespace="a07c3414-cdab-4842-bd84-bf1b12b321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1b6a2-29fb-43fc-9bb6-ea2898dc9b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93d4fb-c542-4b77-a176-b1d655d5ae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7c3414-cdab-4842-bd84-bf1b12b321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0db295-ca00-4d58-8215-0c8f6278d3b9}" ma:internalName="TaxCatchAll" ma:showField="CatchAllData" ma:web="a07c3414-cdab-4842-bd84-bf1b12b32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7c3414-cdab-4842-bd84-bf1b12b32113" xsi:nil="true"/>
    <lcf76f155ced4ddcb4097134ff3c332f xmlns="84f1b6a2-29fb-43fc-9bb6-ea2898dc9b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C491C5-63BA-4021-855D-546E266DBA16}"/>
</file>

<file path=customXml/itemProps2.xml><?xml version="1.0" encoding="utf-8"?>
<ds:datastoreItem xmlns:ds="http://schemas.openxmlformats.org/officeDocument/2006/customXml" ds:itemID="{D8B6B690-94D6-4A6C-8393-D789EF74FCDA}">
  <ds:schemaRefs>
    <ds:schemaRef ds:uri="http://schemas.microsoft.com/sharepoint/v3/contenttype/forms"/>
  </ds:schemaRefs>
</ds:datastoreItem>
</file>

<file path=customXml/itemProps3.xml><?xml version="1.0" encoding="utf-8"?>
<ds:datastoreItem xmlns:ds="http://schemas.openxmlformats.org/officeDocument/2006/customXml" ds:itemID="{EAF76E4C-E609-4A2E-B2EC-917FF06312FD}">
  <ds:schemaRefs>
    <ds:schemaRef ds:uri="http://purl.org/dc/terms/"/>
    <ds:schemaRef ds:uri="http://purl.org/dc/elements/1.1/"/>
    <ds:schemaRef ds:uri="http://schemas.microsoft.com/office/2006/documentManagement/types"/>
    <ds:schemaRef ds:uri="http://purl.org/dc/dcmitype/"/>
    <ds:schemaRef ds:uri="588214ea-ca14-462d-b5a9-5792aeb6d923"/>
    <ds:schemaRef ds:uri="http://schemas.microsoft.com/office/infopath/2007/PartnerControls"/>
    <ds:schemaRef ds:uri="http://www.w3.org/XML/1998/namespace"/>
    <ds:schemaRef ds:uri="http://schemas.openxmlformats.org/package/2006/metadata/core-properties"/>
    <ds:schemaRef ds:uri="e4b5e592-8045-4673-82c3-c6a1543943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TotalTime>
  <Words>1856</Words>
  <Application>Microsoft Office PowerPoint</Application>
  <PresentationFormat>Custom</PresentationFormat>
  <Paragraphs>165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Lato Bold</vt:lpstr>
      <vt:lpstr>Calibri</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MedigoldOne Referrer Guide - Pensions </dc:title>
  <cp:lastModifiedBy>Ruth Colley</cp:lastModifiedBy>
  <cp:revision>4</cp:revision>
  <dcterms:created xsi:type="dcterms:W3CDTF">2006-08-16T00:00:00Z</dcterms:created>
  <dcterms:modified xsi:type="dcterms:W3CDTF">2025-04-16T15:17:58Z</dcterms:modified>
  <dc:identifier>DAGjlKGIZ_Y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344834-e812-4fd1-b52d-18a8397a37f7_Enabled">
    <vt:lpwstr>true</vt:lpwstr>
  </property>
  <property fmtid="{D5CDD505-2E9C-101B-9397-08002B2CF9AE}" pid="3" name="MSIP_Label_e7344834-e812-4fd1-b52d-18a8397a37f7_SetDate">
    <vt:lpwstr>2025-04-16T14:55:37Z</vt:lpwstr>
  </property>
  <property fmtid="{D5CDD505-2E9C-101B-9397-08002B2CF9AE}" pid="4" name="MSIP_Label_e7344834-e812-4fd1-b52d-18a8397a37f7_Method">
    <vt:lpwstr>Standard</vt:lpwstr>
  </property>
  <property fmtid="{D5CDD505-2E9C-101B-9397-08002B2CF9AE}" pid="5" name="MSIP_Label_e7344834-e812-4fd1-b52d-18a8397a37f7_Name">
    <vt:lpwstr>Confidential</vt:lpwstr>
  </property>
  <property fmtid="{D5CDD505-2E9C-101B-9397-08002B2CF9AE}" pid="6" name="MSIP_Label_e7344834-e812-4fd1-b52d-18a8397a37f7_SiteId">
    <vt:lpwstr>5621702a-123d-4f80-93b4-195065e6e631</vt:lpwstr>
  </property>
  <property fmtid="{D5CDD505-2E9C-101B-9397-08002B2CF9AE}" pid="7" name="MSIP_Label_e7344834-e812-4fd1-b52d-18a8397a37f7_ActionId">
    <vt:lpwstr>11ce4de6-f424-455b-a747-254db99bccf3</vt:lpwstr>
  </property>
  <property fmtid="{D5CDD505-2E9C-101B-9397-08002B2CF9AE}" pid="8" name="MSIP_Label_e7344834-e812-4fd1-b52d-18a8397a37f7_ContentBits">
    <vt:lpwstr>0</vt:lpwstr>
  </property>
  <property fmtid="{D5CDD505-2E9C-101B-9397-08002B2CF9AE}" pid="9" name="MSIP_Label_e7344834-e812-4fd1-b52d-18a8397a37f7_Tag">
    <vt:lpwstr>10, 3, 0, 1</vt:lpwstr>
  </property>
  <property fmtid="{D5CDD505-2E9C-101B-9397-08002B2CF9AE}" pid="10" name="ContentTypeId">
    <vt:lpwstr>0x0101001FC9F494B5A3F94A9FA1C33958E94399</vt:lpwstr>
  </property>
  <property fmtid="{D5CDD505-2E9C-101B-9397-08002B2CF9AE}" pid="11" name="_AdHocReviewCycleID">
    <vt:i4>1118425301</vt:i4>
  </property>
  <property fmtid="{D5CDD505-2E9C-101B-9397-08002B2CF9AE}" pid="12" name="_NewReviewCycle">
    <vt:lpwstr/>
  </property>
  <property fmtid="{D5CDD505-2E9C-101B-9397-08002B2CF9AE}" pid="13" name="_EmailSubject">
    <vt:lpwstr>User Guides</vt:lpwstr>
  </property>
  <property fmtid="{D5CDD505-2E9C-101B-9397-08002B2CF9AE}" pid="14" name="_AuthorEmail">
    <vt:lpwstr>Ruth.Colley@medigold-health.com</vt:lpwstr>
  </property>
  <property fmtid="{D5CDD505-2E9C-101B-9397-08002B2CF9AE}" pid="15" name="_AuthorEmailDisplayName">
    <vt:lpwstr>Ruth Colley</vt:lpwstr>
  </property>
</Properties>
</file>